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D23EA11-CA9E-4693-8916-987BC8502548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AE13C2F-5E24-4FC6-BD5A-589F1BB4B58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59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EA11-CA9E-4693-8916-987BC8502548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3C2F-5E24-4FC6-BD5A-589F1BB4B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91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EA11-CA9E-4693-8916-987BC8502548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3C2F-5E24-4FC6-BD5A-589F1BB4B58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529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EA11-CA9E-4693-8916-987BC8502548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3C2F-5E24-4FC6-BD5A-589F1BB4B58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921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EA11-CA9E-4693-8916-987BC8502548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3C2F-5E24-4FC6-BD5A-589F1BB4B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698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EA11-CA9E-4693-8916-987BC8502548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3C2F-5E24-4FC6-BD5A-589F1BB4B58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219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EA11-CA9E-4693-8916-987BC8502548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3C2F-5E24-4FC6-BD5A-589F1BB4B58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269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EA11-CA9E-4693-8916-987BC8502548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3C2F-5E24-4FC6-BD5A-589F1BB4B58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8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EA11-CA9E-4693-8916-987BC8502548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3C2F-5E24-4FC6-BD5A-589F1BB4B58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81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EA11-CA9E-4693-8916-987BC8502548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3C2F-5E24-4FC6-BD5A-589F1BB4B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7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EA11-CA9E-4693-8916-987BC8502548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3C2F-5E24-4FC6-BD5A-589F1BB4B58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82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EA11-CA9E-4693-8916-987BC8502548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3C2F-5E24-4FC6-BD5A-589F1BB4B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449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EA11-CA9E-4693-8916-987BC8502548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3C2F-5E24-4FC6-BD5A-589F1BB4B58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56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EA11-CA9E-4693-8916-987BC8502548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3C2F-5E24-4FC6-BD5A-589F1BB4B58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3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EA11-CA9E-4693-8916-987BC8502548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3C2F-5E24-4FC6-BD5A-589F1BB4B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31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EA11-CA9E-4693-8916-987BC8502548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3C2F-5E24-4FC6-BD5A-589F1BB4B58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49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EA11-CA9E-4693-8916-987BC8502548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3C2F-5E24-4FC6-BD5A-589F1BB4B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13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23EA11-CA9E-4693-8916-987BC8502548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E13C2F-5E24-4FC6-BD5A-589F1BB4B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27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baby-calendar.ru/plod/okoloplodnye-vody/mnogovodie/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://baby-calendar.ru/plod/okoloplodnye-vody/malovodie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baby-calendar.ru/rody/prezhdevremennye/ugrozhayushhij-vykidysh/" TargetMode="External"/><Relationship Id="rId5" Type="http://schemas.openxmlformats.org/officeDocument/2006/relationships/hyperlink" Target="http://baby-calendar.ru/zabolevaniya/toksikoz/" TargetMode="External"/><Relationship Id="rId10" Type="http://schemas.openxmlformats.org/officeDocument/2006/relationships/hyperlink" Target="http://baby-calendar.ru/mama/" TargetMode="External"/><Relationship Id="rId4" Type="http://schemas.openxmlformats.org/officeDocument/2006/relationships/hyperlink" Target="http://baby-calendar.ru/rody/pozdnyaya-beremennost/" TargetMode="External"/><Relationship Id="rId9" Type="http://schemas.openxmlformats.org/officeDocument/2006/relationships/hyperlink" Target="http://baby-calendar.ru/mama/rezus-konflik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72836"/>
            <a:ext cx="10693400" cy="47336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Профилактика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заболеваний </a:t>
            </a:r>
            <a:r>
              <a:rPr lang="ru-RU" sz="2400" b="1" dirty="0">
                <a:solidFill>
                  <a:srgbClr val="FF0000"/>
                </a:solidFill>
              </a:rPr>
              <a:t>опорно-двигательного аппарата у детей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resteqio.ru/wp-content/uploads/2015/08/v-kakom-vozraste-mogno-opredelit-ploskostopie-u-rebenka-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07069"/>
            <a:ext cx="2396067" cy="174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dp3-stoskol.belzdrav.ru/upload/medialibrary/57b/rahit-u-detej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536" y="1390680"/>
            <a:ext cx="2660073" cy="20129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Скругленный прямоугольник 4"/>
          <p:cNvSpPr/>
          <p:nvPr/>
        </p:nvSpPr>
        <p:spPr>
          <a:xfrm>
            <a:off x="3386667" y="1346201"/>
            <a:ext cx="5300132" cy="2065867"/>
          </a:xfrm>
          <a:prstGeom prst="round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dirty="0">
                <a:solidFill>
                  <a:schemeClr val="tx1"/>
                </a:solidFill>
              </a:rPr>
              <a:t>Опорно-двигательный аппарат</a:t>
            </a:r>
            <a:r>
              <a:rPr lang="ru-RU" sz="1050" dirty="0">
                <a:solidFill>
                  <a:schemeClr val="tx1"/>
                </a:solidFill>
              </a:rPr>
              <a:t> — это единый костно-мышечный комплекс, который представляет собой кости, связки, мышцы, суставы и нервные окончания, он обеспечивает человеку опору и передвижение тела в пространстве, а также двигательную активность всех частей тела и органов.</a:t>
            </a:r>
          </a:p>
          <a:p>
            <a:r>
              <a:rPr lang="ru-RU" sz="1050" dirty="0">
                <a:solidFill>
                  <a:schemeClr val="tx1"/>
                </a:solidFill>
              </a:rPr>
              <a:t>Нарушение функций этой системы влечет за собой ухудшение качества жизни маленького пациента или даже его инвалидность.</a:t>
            </a:r>
          </a:p>
          <a:p>
            <a:r>
              <a:rPr lang="ru-RU" sz="1050" dirty="0">
                <a:solidFill>
                  <a:schemeClr val="tx1"/>
                </a:solidFill>
              </a:rPr>
              <a:t>Эта система имеет две составляющие.</a:t>
            </a:r>
          </a:p>
          <a:p>
            <a:pPr lvl="0"/>
            <a:r>
              <a:rPr lang="ru-RU" sz="1050" b="1" dirty="0">
                <a:solidFill>
                  <a:schemeClr val="tx1"/>
                </a:solidFill>
              </a:rPr>
              <a:t>Пассивная (скелет)</a:t>
            </a:r>
            <a:r>
              <a:rPr lang="ru-RU" sz="1050" dirty="0">
                <a:solidFill>
                  <a:schemeClr val="tx1"/>
                </a:solidFill>
              </a:rPr>
              <a:t> — это каркас тела, с помощью которого осуществляется защита внутренних органов человека от механических повреждений.</a:t>
            </a:r>
          </a:p>
          <a:p>
            <a:pPr lvl="0"/>
            <a:r>
              <a:rPr lang="ru-RU" sz="1050" b="1" dirty="0">
                <a:solidFill>
                  <a:schemeClr val="tx1"/>
                </a:solidFill>
              </a:rPr>
              <a:t>Активная (мышечная ткань)</a:t>
            </a:r>
            <a:r>
              <a:rPr lang="ru-RU" sz="1050" dirty="0">
                <a:solidFill>
                  <a:schemeClr val="tx1"/>
                </a:solidFill>
              </a:rPr>
              <a:t> — это эластичные волокна, которые крепятся к скелету человека и способны сокращаться под воздействием нервных импульсов</a:t>
            </a:r>
            <a:r>
              <a:rPr lang="ru-RU" sz="1050" dirty="0" smtClean="0">
                <a:solidFill>
                  <a:schemeClr val="tx1"/>
                </a:solidFill>
              </a:rPr>
              <a:t>.</a:t>
            </a:r>
          </a:p>
          <a:p>
            <a:pPr lvl="0"/>
            <a:endParaRPr lang="ru-RU" sz="800" dirty="0"/>
          </a:p>
        </p:txBody>
      </p:sp>
      <p:pic>
        <p:nvPicPr>
          <p:cNvPr id="8" name="Picture 2" descr="http://resteqio.ru/wp-content/uploads/2015/08/v-kakom-vozraste-mogno-opredelit-ploskostopie-u-rebenka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69" y="1337734"/>
            <a:ext cx="2628698" cy="191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7969" y="3583712"/>
            <a:ext cx="10773631" cy="3031066"/>
          </a:xfrm>
          <a:prstGeom prst="rect">
            <a:avLst/>
          </a:prstGeom>
          <a:gradFill>
            <a:gsLst>
              <a:gs pos="4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spcCol="180000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Основные причины заболеваний опорно-двигательного аппарата</a:t>
            </a:r>
          </a:p>
          <a:p>
            <a:pPr lvl="0" algn="just"/>
            <a:r>
              <a:rPr lang="ru-RU" sz="1000" b="1" dirty="0">
                <a:solidFill>
                  <a:schemeClr val="tx1"/>
                </a:solidFill>
              </a:rPr>
              <a:t>Плохая экологическая обстановка.</a:t>
            </a:r>
          </a:p>
          <a:p>
            <a:pPr lvl="0" algn="just"/>
            <a:r>
              <a:rPr lang="ru-RU" sz="1000" b="1" dirty="0">
                <a:solidFill>
                  <a:schemeClr val="tx1"/>
                </a:solidFill>
              </a:rPr>
              <a:t>Ранняя либо </a:t>
            </a:r>
            <a:r>
              <a:rPr lang="ru-RU" sz="1000" b="1" dirty="0">
                <a:solidFill>
                  <a:schemeClr val="tx1"/>
                </a:solidFill>
                <a:hlinkClick r:id="rId4"/>
              </a:rPr>
              <a:t>поздняя беременность</a:t>
            </a:r>
            <a:r>
              <a:rPr lang="ru-RU" sz="1000" b="1" dirty="0">
                <a:solidFill>
                  <a:schemeClr val="tx1"/>
                </a:solidFill>
              </a:rPr>
              <a:t>.</a:t>
            </a:r>
          </a:p>
          <a:p>
            <a:pPr lvl="0" algn="just"/>
            <a:r>
              <a:rPr lang="ru-RU" sz="1000" b="1" dirty="0">
                <a:solidFill>
                  <a:schemeClr val="tx1"/>
                </a:solidFill>
              </a:rPr>
              <a:t>Нехватка витаминов, минералов во время беременности, плохое питание.</a:t>
            </a:r>
          </a:p>
          <a:p>
            <a:pPr lvl="0" algn="just"/>
            <a:r>
              <a:rPr lang="ru-RU" sz="1000" b="1" dirty="0">
                <a:solidFill>
                  <a:schemeClr val="tx1"/>
                </a:solidFill>
                <a:hlinkClick r:id="rId5"/>
              </a:rPr>
              <a:t>Токсикоз</a:t>
            </a:r>
            <a:r>
              <a:rPr lang="ru-RU" sz="1000" b="1" dirty="0">
                <a:solidFill>
                  <a:schemeClr val="tx1"/>
                </a:solidFill>
              </a:rPr>
              <a:t>, как на ранних стадиях, так и на поздних сроках.</a:t>
            </a:r>
          </a:p>
          <a:p>
            <a:pPr lvl="0" algn="just"/>
            <a:r>
              <a:rPr lang="ru-RU" sz="1000" b="1" dirty="0">
                <a:solidFill>
                  <a:schemeClr val="tx1"/>
                </a:solidFill>
                <a:hlinkClick r:id="rId6"/>
              </a:rPr>
              <a:t>Угроза прерывания беременности</a:t>
            </a:r>
            <a:r>
              <a:rPr lang="ru-RU" sz="1000" b="1" dirty="0">
                <a:solidFill>
                  <a:schemeClr val="tx1"/>
                </a:solidFill>
              </a:rPr>
              <a:t>.</a:t>
            </a:r>
          </a:p>
          <a:p>
            <a:pPr lvl="0" algn="just"/>
            <a:r>
              <a:rPr lang="ru-RU" sz="1000" b="1" dirty="0">
                <a:solidFill>
                  <a:schemeClr val="tx1"/>
                </a:solidFill>
              </a:rPr>
              <a:t>Внутриутробная гипоксия плода или гипоксия во время родов.</a:t>
            </a:r>
          </a:p>
          <a:p>
            <a:pPr lvl="0" algn="just"/>
            <a:r>
              <a:rPr lang="ru-RU" sz="1000" b="1" dirty="0">
                <a:solidFill>
                  <a:schemeClr val="tx1"/>
                </a:solidFill>
              </a:rPr>
              <a:t>Инфекционные или эндокринные заболевания будущей матери.</a:t>
            </a:r>
          </a:p>
          <a:p>
            <a:pPr lvl="0" algn="just"/>
            <a:r>
              <a:rPr lang="ru-RU" sz="1000" b="1" dirty="0">
                <a:solidFill>
                  <a:schemeClr val="tx1"/>
                </a:solidFill>
              </a:rPr>
              <a:t>Узость полости матки.</a:t>
            </a:r>
          </a:p>
          <a:p>
            <a:pPr lvl="0" algn="just"/>
            <a:r>
              <a:rPr lang="ru-RU" sz="1000" b="1" dirty="0">
                <a:solidFill>
                  <a:schemeClr val="tx1"/>
                </a:solidFill>
              </a:rPr>
              <a:t>Прием беременной сильнодействующих лекарств.</a:t>
            </a:r>
          </a:p>
          <a:p>
            <a:pPr lvl="0" algn="just"/>
            <a:r>
              <a:rPr lang="ru-RU" sz="1000" b="1" dirty="0">
                <a:solidFill>
                  <a:schemeClr val="tx1"/>
                </a:solidFill>
                <a:hlinkClick r:id="rId7"/>
              </a:rPr>
              <a:t>Маловодие</a:t>
            </a:r>
            <a:r>
              <a:rPr lang="ru-RU" sz="1000" b="1" dirty="0">
                <a:solidFill>
                  <a:schemeClr val="tx1"/>
                </a:solidFill>
              </a:rPr>
              <a:t> или </a:t>
            </a:r>
            <a:r>
              <a:rPr lang="ru-RU" sz="1000" b="1" dirty="0">
                <a:solidFill>
                  <a:schemeClr val="tx1"/>
                </a:solidFill>
                <a:hlinkClick r:id="rId8"/>
              </a:rPr>
              <a:t>многоводие при беременности</a:t>
            </a:r>
            <a:r>
              <a:rPr lang="ru-RU" sz="1000" b="1" dirty="0">
                <a:solidFill>
                  <a:schemeClr val="tx1"/>
                </a:solidFill>
              </a:rPr>
              <a:t>.</a:t>
            </a:r>
          </a:p>
          <a:p>
            <a:pPr lvl="0" algn="just"/>
            <a:r>
              <a:rPr lang="ru-RU" sz="1000" b="1" dirty="0">
                <a:solidFill>
                  <a:schemeClr val="tx1"/>
                </a:solidFill>
              </a:rPr>
              <a:t>Несовместимость группы крови или </a:t>
            </a:r>
            <a:r>
              <a:rPr lang="ru-RU" sz="1000" b="1" dirty="0">
                <a:solidFill>
                  <a:schemeClr val="tx1"/>
                </a:solidFill>
                <a:hlinkClick r:id="rId9"/>
              </a:rPr>
              <a:t>резус-фактора</a:t>
            </a:r>
            <a:r>
              <a:rPr lang="ru-RU" sz="1000" b="1" dirty="0">
                <a:solidFill>
                  <a:schemeClr val="tx1"/>
                </a:solidFill>
              </a:rPr>
              <a:t> </a:t>
            </a:r>
            <a:endParaRPr lang="ru-RU" sz="1000" b="1" dirty="0" smtClean="0">
              <a:solidFill>
                <a:schemeClr val="tx1"/>
              </a:solidFill>
            </a:endParaRPr>
          </a:p>
          <a:p>
            <a:pPr lvl="0" algn="just"/>
            <a:r>
              <a:rPr lang="ru-RU" sz="1000" b="1" dirty="0" smtClean="0">
                <a:solidFill>
                  <a:schemeClr val="tx1"/>
                </a:solidFill>
              </a:rPr>
              <a:t>матери </a:t>
            </a:r>
            <a:r>
              <a:rPr lang="ru-RU" sz="1000" b="1" dirty="0">
                <a:solidFill>
                  <a:schemeClr val="tx1"/>
                </a:solidFill>
              </a:rPr>
              <a:t>и будущего ребенка.</a:t>
            </a:r>
          </a:p>
          <a:p>
            <a:pPr lvl="0" algn="just"/>
            <a:r>
              <a:rPr lang="ru-RU" sz="1000" b="1" dirty="0">
                <a:solidFill>
                  <a:schemeClr val="tx1"/>
                </a:solidFill>
              </a:rPr>
              <a:t>Родовые </a:t>
            </a:r>
            <a:r>
              <a:rPr lang="ru-RU" sz="1000" b="1" dirty="0" smtClean="0">
                <a:solidFill>
                  <a:schemeClr val="tx1"/>
                </a:solidFill>
              </a:rPr>
              <a:t>травмы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</a:p>
          <a:p>
            <a:pPr lvl="0"/>
            <a:endParaRPr lang="ru-RU" sz="10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1400" b="1" dirty="0" smtClean="0">
                <a:solidFill>
                  <a:schemeClr val="tx1"/>
                </a:solidFill>
              </a:rPr>
              <a:t>Профилактика</a:t>
            </a:r>
          </a:p>
          <a:p>
            <a:pPr lvl="0" algn="ctr"/>
            <a:endParaRPr lang="ru-RU" sz="800" b="1" dirty="0">
              <a:solidFill>
                <a:schemeClr val="tx1"/>
              </a:solidFill>
            </a:endParaRPr>
          </a:p>
          <a:p>
            <a:pPr algn="just"/>
            <a:r>
              <a:rPr lang="ru-RU" sz="1300" b="1" dirty="0">
                <a:solidFill>
                  <a:schemeClr val="tx1"/>
                </a:solidFill>
              </a:rPr>
              <a:t>С раннего детства нужно прививать основы здоровья, здоровый образ жизни, как можно раньше начать закаливание, массаж, оздоровительную гимнастику. Эти действия помогут предотвратить развитие заболеваний опорно-двигательного аппарата, закалят организм ребенка. А ортопедическая обувь или ортопедические стельки будут залогом правильного формирования свода детской стопы.</a:t>
            </a:r>
          </a:p>
          <a:p>
            <a:pPr algn="just"/>
            <a:r>
              <a:rPr lang="ru-RU" sz="1300" b="1" dirty="0">
                <a:solidFill>
                  <a:schemeClr val="tx1"/>
                </a:solidFill>
              </a:rPr>
              <a:t>Немаловажную роль в формировании костной и мышечной ткани у ребенка играет </a:t>
            </a:r>
            <a:r>
              <a:rPr lang="ru-RU" sz="1300" b="1" dirty="0">
                <a:solidFill>
                  <a:schemeClr val="tx1"/>
                </a:solidFill>
                <a:hlinkClick r:id="rId10"/>
              </a:rPr>
              <a:t>состояние мамы в период беременности</a:t>
            </a:r>
            <a:r>
              <a:rPr lang="ru-RU" sz="1300" b="1" dirty="0">
                <a:solidFill>
                  <a:schemeClr val="tx1"/>
                </a:solidFill>
              </a:rPr>
              <a:t>. Так, будущим мамочкам стоит заботиться о своем здоровье и здоровье будущего малыша еще до момента зачатия, хорошо питаться, принимать витаминно-минеральные комплексы, заниматься оздоровительной гимнастикой, вести </a:t>
            </a:r>
            <a:r>
              <a:rPr lang="ru-RU" sz="1300" b="1" dirty="0" smtClean="0">
                <a:solidFill>
                  <a:schemeClr val="tx1"/>
                </a:solidFill>
              </a:rPr>
              <a:t>здоровый </a:t>
            </a:r>
            <a:r>
              <a:rPr lang="ru-RU" sz="1300" b="1" dirty="0">
                <a:solidFill>
                  <a:schemeClr val="tx1"/>
                </a:solidFill>
              </a:rPr>
              <a:t>образ жизни</a:t>
            </a:r>
            <a:r>
              <a:rPr lang="ru-RU" sz="13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sz="1300" b="1" dirty="0">
              <a:solidFill>
                <a:schemeClr val="tx1"/>
              </a:solidFill>
            </a:endParaRPr>
          </a:p>
          <a:p>
            <a:pPr algn="just"/>
            <a:endParaRPr lang="ru-RU" sz="1300" b="1" dirty="0" smtClean="0">
              <a:solidFill>
                <a:schemeClr val="tx1"/>
              </a:solidFill>
            </a:endParaRPr>
          </a:p>
          <a:p>
            <a:pPr algn="r"/>
            <a:r>
              <a:rPr lang="ru-RU" sz="1300" b="1" dirty="0" smtClean="0">
                <a:solidFill>
                  <a:schemeClr val="tx1"/>
                </a:solidFill>
              </a:rPr>
              <a:t>Филиал </a:t>
            </a:r>
            <a:r>
              <a:rPr lang="ru-RU" sz="1300" b="1" dirty="0" smtClean="0">
                <a:solidFill>
                  <a:schemeClr val="tx1"/>
                </a:solidFill>
              </a:rPr>
              <a:t>ГАУЗ «РКПД» – «Набережночелнинский ПТД»</a:t>
            </a:r>
          </a:p>
          <a:p>
            <a:pPr algn="just"/>
            <a:endParaRPr lang="ru-RU" sz="1300" b="1" dirty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</TotalTime>
  <Words>308</Words>
  <Application>Microsoft Office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Garamond</vt:lpstr>
      <vt:lpstr>Натуральные материалы</vt:lpstr>
      <vt:lpstr>Профилактика  заболеваний опорно-двигательного аппарата у детей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2016-08-01T07:31:59Z</dcterms:created>
  <dcterms:modified xsi:type="dcterms:W3CDTF">2017-09-26T04:15:25Z</dcterms:modified>
</cp:coreProperties>
</file>