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9" r:id="rId2"/>
    <p:sldId id="281" r:id="rId3"/>
    <p:sldId id="282" r:id="rId4"/>
    <p:sldId id="280" r:id="rId5"/>
    <p:sldId id="256" r:id="rId6"/>
    <p:sldId id="257" r:id="rId7"/>
    <p:sldId id="258" r:id="rId8"/>
    <p:sldId id="259" r:id="rId9"/>
    <p:sldId id="261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5" r:id="rId18"/>
    <p:sldId id="276" r:id="rId19"/>
    <p:sldId id="271" r:id="rId20"/>
    <p:sldId id="272" r:id="rId21"/>
    <p:sldId id="277" r:id="rId22"/>
    <p:sldId id="278" r:id="rId23"/>
    <p:sldId id="284" r:id="rId24"/>
    <p:sldId id="27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87" autoAdjust="0"/>
  </p:normalViewPr>
  <p:slideViewPr>
    <p:cSldViewPr>
      <p:cViewPr varScale="1">
        <p:scale>
          <a:sx n="95" d="100"/>
          <a:sy n="95" d="100"/>
        </p:scale>
        <p:origin x="-4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B256F-B10D-4E5B-9F57-F60AE9D70151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855F8-6FDA-4975-92CC-42ED14A11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670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Грипп (</a:t>
            </a:r>
            <a:r>
              <a:rPr lang="ru-RU" dirty="0" err="1" smtClean="0"/>
              <a:t>influenza</a:t>
            </a:r>
            <a:r>
              <a:rPr lang="ru-RU" dirty="0" smtClean="0"/>
              <a:t>) – острое вирусное заболевание</a:t>
            </a:r>
            <a:r>
              <a:rPr lang="ru-RU" baseline="0" dirty="0" smtClean="0"/>
              <a:t> </a:t>
            </a:r>
            <a:r>
              <a:rPr lang="ru-RU" dirty="0" smtClean="0"/>
              <a:t>верхних и нижних отделов дыхательных путей, которое</a:t>
            </a:r>
            <a:r>
              <a:rPr lang="ru-RU" baseline="0" dirty="0" smtClean="0"/>
              <a:t> </a:t>
            </a:r>
            <a:r>
              <a:rPr lang="ru-RU" dirty="0" smtClean="0"/>
              <a:t>поражает все возрастные группы человеческой популяции. Заражение, как правило, происходит воздушно-капельным путём, однако возможен и контактно-бытовой</a:t>
            </a:r>
            <a:r>
              <a:rPr lang="ru-RU" baseline="0" dirty="0" smtClean="0"/>
              <a:t> </a:t>
            </a:r>
            <a:r>
              <a:rPr lang="ru-RU" dirty="0" smtClean="0"/>
              <a:t>путь передачи инфекции. Это заболевание характеризуется коротким</a:t>
            </a:r>
            <a:r>
              <a:rPr lang="ru-RU" baseline="0" dirty="0" smtClean="0"/>
              <a:t> </a:t>
            </a:r>
            <a:r>
              <a:rPr lang="ru-RU" dirty="0" smtClean="0"/>
              <a:t>инкубационным период (1–2 дня)</a:t>
            </a:r>
            <a:r>
              <a:rPr lang="ru-RU" baseline="0" dirty="0" smtClean="0"/>
              <a:t> </a:t>
            </a:r>
            <a:r>
              <a:rPr lang="ru-RU" dirty="0" smtClean="0"/>
              <a:t>и быстрым течением (3–7 дней). Тяжесть заболевания</a:t>
            </a:r>
            <a:r>
              <a:rPr lang="ru-RU" baseline="0" dirty="0" smtClean="0"/>
              <a:t> </a:t>
            </a:r>
            <a:r>
              <a:rPr lang="ru-RU" dirty="0" smtClean="0"/>
              <a:t>может варьировать от лёгких (как правило) до тяжёлых</a:t>
            </a:r>
            <a:r>
              <a:rPr lang="ru-RU" baseline="0" dirty="0" smtClean="0"/>
              <a:t> </a:t>
            </a:r>
            <a:r>
              <a:rPr lang="ru-RU" dirty="0" err="1" smtClean="0"/>
              <a:t>гипертоксических</a:t>
            </a:r>
            <a:r>
              <a:rPr lang="ru-RU" dirty="0" smtClean="0"/>
              <a:t> форм. Основными симптомами</a:t>
            </a:r>
            <a:r>
              <a:rPr lang="ru-RU" baseline="0" dirty="0" smtClean="0"/>
              <a:t> </a:t>
            </a:r>
            <a:r>
              <a:rPr lang="ru-RU" dirty="0" smtClean="0"/>
              <a:t>являются повышение температуры тела (38–40°С),</a:t>
            </a:r>
            <a:r>
              <a:rPr lang="ru-RU" baseline="0" dirty="0" smtClean="0"/>
              <a:t> </a:t>
            </a:r>
            <a:r>
              <a:rPr lang="ru-RU" dirty="0" smtClean="0"/>
              <a:t>жар, озноб, выраженная общая слабость, сухой болезненный кашель, мышечные боли (миалгии), головные</a:t>
            </a:r>
            <a:r>
              <a:rPr lang="ru-RU" baseline="0" dirty="0" smtClean="0"/>
              <a:t> </a:t>
            </a:r>
            <a:r>
              <a:rPr lang="ru-RU" dirty="0" smtClean="0"/>
              <a:t>боли. После перенесенной болезни могут развиться</a:t>
            </a:r>
            <a:r>
              <a:rPr lang="ru-RU" baseline="0" dirty="0" smtClean="0"/>
              <a:t> </a:t>
            </a:r>
            <a:r>
              <a:rPr lang="ru-RU" dirty="0" smtClean="0"/>
              <a:t>осложнения: пневмония, миокардит, менингит, нефрит</a:t>
            </a:r>
            <a:r>
              <a:rPr lang="ru-RU" baseline="0" dirty="0" smtClean="0"/>
              <a:t> </a:t>
            </a:r>
            <a:r>
              <a:rPr lang="ru-RU" dirty="0" smtClean="0"/>
              <a:t>и другие. Вирус гриппа элиминируется спонтанно или</a:t>
            </a:r>
          </a:p>
          <a:p>
            <a:r>
              <a:rPr lang="ru-RU" dirty="0" smtClean="0"/>
              <a:t>под воздействием терапии.</a:t>
            </a:r>
          </a:p>
          <a:p>
            <a:r>
              <a:rPr lang="ru-RU" dirty="0" smtClean="0"/>
              <a:t>Существуют следующие типы вируса гриппа:</a:t>
            </a:r>
          </a:p>
          <a:p>
            <a:r>
              <a:rPr lang="ru-RU" dirty="0" smtClean="0"/>
              <a:t>•• вирус гриппа типа А (поражает человека и животных, обладает высокой антигенной изменчивостью,</a:t>
            </a:r>
          </a:p>
          <a:p>
            <a:r>
              <a:rPr lang="ru-RU" dirty="0" smtClean="0"/>
              <a:t>•• вирус гриппа типа В (циркулирует только в человеческой популяции, характеризуется слабой антигенной изменчивостью, описаны локальные эпидемии);</a:t>
            </a:r>
          </a:p>
          <a:p>
            <a:r>
              <a:rPr lang="ru-RU" dirty="0" smtClean="0"/>
              <a:t>•• вирус гриппа типа С (инфицирует только человека,</a:t>
            </a:r>
            <a:r>
              <a:rPr lang="ru-RU" baseline="0" dirty="0" smtClean="0"/>
              <a:t> </a:t>
            </a:r>
            <a:r>
              <a:rPr lang="ru-RU" dirty="0" smtClean="0"/>
              <a:t>имеет слабую антигенную изменчивость, эпидемии</a:t>
            </a:r>
            <a:r>
              <a:rPr lang="ru-RU" baseline="0" dirty="0" smtClean="0"/>
              <a:t> </a:t>
            </a:r>
            <a:r>
              <a:rPr lang="ru-RU" dirty="0" smtClean="0"/>
              <a:t>не описаны).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8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124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Отдельного внимания заслуживает факт повышенной смертности от острых респираторных заболеваний и вируса гриппа в сезон декабрь 2014 года – апрель 2015 года. По данным ВОЗ, интенсивность эпидемии гриппа в 2015 году в России и еще 14 европейских странах была выше </a:t>
            </a:r>
          </a:p>
          <a:p>
            <a:r>
              <a:rPr lang="ru-RU" dirty="0" smtClean="0"/>
              <a:t>из-за не учтенных при создании вакцинного штамма гриппа изменений (дрейфа), произошедших в структуре штамма A(H3N2) (рис. 5). </a:t>
            </a:r>
          </a:p>
          <a:p>
            <a:r>
              <a:rPr lang="ru-RU" dirty="0" smtClean="0"/>
              <a:t>Согласно статистике </a:t>
            </a:r>
            <a:r>
              <a:rPr lang="ru-RU" dirty="0" err="1" smtClean="0"/>
              <a:t>Роспотребнадзора</a:t>
            </a:r>
            <a:r>
              <a:rPr lang="ru-RU" dirty="0" smtClean="0"/>
              <a:t>, в остром периоде прошедшей эпидемии от гриппа умерло 57 граждан. Вместе с тем, в настоящее время убедительно доказано международными исследованиями, что смертность от гриппа и других респираторных заболеваний носит пролонгированный (до 3 – 4 месяцев) характер и состоит не только из острой токсической смертности (первые 3 – 5 дней заболевания), но и смертности, связанной с инфекционными дыхательными осложнениями (2-я – 4-я недели), а также отсроченной смертности вследствие декомпенсации хронических заболеваний, прежде всего, сердечно-сосудистых.</a:t>
            </a:r>
          </a:p>
          <a:p>
            <a:r>
              <a:rPr lang="ru-RU" dirty="0" smtClean="0"/>
              <a:t>За период января – марта 2015 года общее число смертей, сопряженных с гриппом или острой респираторной вирусной инфекцией, составило  4 269, что привело к повышению общей смертности в первом квартале 2015 года на 4,9%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532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Среди факторов, способствующих развитию </a:t>
            </a:r>
            <a:r>
              <a:rPr lang="ru-RU" dirty="0" err="1" smtClean="0"/>
              <a:t>иммуносупрессии</a:t>
            </a:r>
            <a:r>
              <a:rPr lang="ru-RU" dirty="0" smtClean="0"/>
              <a:t> беременных, можно отметить повышение уровня прогестерона, бета2-микроглобулина, альфа-</a:t>
            </a:r>
            <a:r>
              <a:rPr lang="ru-RU" dirty="0" err="1" smtClean="0"/>
              <a:t>фетопротеина</a:t>
            </a:r>
            <a:r>
              <a:rPr lang="ru-RU" dirty="0" smtClean="0"/>
              <a:t>, изменение общего гормонального фона. Особого внимания заслуживает возможный вклад в эти процессы механизмов кооперации эндогенных </a:t>
            </a:r>
            <a:r>
              <a:rPr lang="ru-RU" dirty="0" err="1" smtClean="0"/>
              <a:t>ретровирусов</a:t>
            </a:r>
            <a:r>
              <a:rPr lang="ru-RU" dirty="0" smtClean="0"/>
              <a:t> и клеточных генов в развитии и генетическом контроле функций плаценты. Современная концепция основана на объяснении механизмов генерализации </a:t>
            </a:r>
            <a:r>
              <a:rPr lang="ru-RU" dirty="0" err="1" smtClean="0"/>
              <a:t>иммуносупрессии</a:t>
            </a:r>
            <a:r>
              <a:rPr lang="ru-RU" dirty="0" smtClean="0"/>
              <a:t> беременных в связи с экспрессией </a:t>
            </a:r>
            <a:r>
              <a:rPr lang="ru-RU" dirty="0" err="1" smtClean="0"/>
              <a:t>иммуносупрессивных</a:t>
            </a:r>
            <a:r>
              <a:rPr lang="ru-RU" dirty="0" smtClean="0"/>
              <a:t> элементов эндогенных </a:t>
            </a:r>
            <a:r>
              <a:rPr lang="ru-RU" dirty="0" err="1" smtClean="0"/>
              <a:t>ретровирусов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384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Грипп опасен, прежде всего, своими осложнениями,</a:t>
            </a:r>
            <a:r>
              <a:rPr lang="ru-RU" baseline="0" dirty="0" smtClean="0"/>
              <a:t> </a:t>
            </a:r>
            <a:r>
              <a:rPr lang="ru-RU" dirty="0" smtClean="0"/>
              <a:t>которые подразделяют на две группы:</a:t>
            </a:r>
          </a:p>
          <a:p>
            <a:r>
              <a:rPr lang="ru-RU" dirty="0" smtClean="0"/>
              <a:t>♦♦ ранние (связанные непосредственно с течением</a:t>
            </a:r>
            <a:r>
              <a:rPr lang="ru-RU" baseline="0" dirty="0" smtClean="0"/>
              <a:t> </a:t>
            </a:r>
            <a:r>
              <a:rPr lang="ru-RU" dirty="0" smtClean="0"/>
              <a:t>гриппа), они развиваются на 1–3 сутки болезни: геморрагический отёк лёгких, серозные менингиты и </a:t>
            </a:r>
            <a:r>
              <a:rPr lang="ru-RU" dirty="0" err="1" smtClean="0"/>
              <a:t>менингоэнцефалиты</a:t>
            </a:r>
            <a:r>
              <a:rPr lang="ru-RU" dirty="0" smtClean="0"/>
              <a:t>, инфекционно-токсический шок;</a:t>
            </a:r>
          </a:p>
          <a:p>
            <a:r>
              <a:rPr lang="ru-RU" dirty="0" smtClean="0"/>
              <a:t>♦♦ поздние (связанные с присоединением вторичной</a:t>
            </a:r>
            <a:r>
              <a:rPr lang="ru-RU" baseline="0" dirty="0" smtClean="0"/>
              <a:t> </a:t>
            </a:r>
            <a:r>
              <a:rPr lang="ru-RU" dirty="0" smtClean="0"/>
              <a:t>бактериальной инфекции), они развиваются на 5–7 сутки болезни: пневмонии (наиболее часто), отиты, синуситы,</a:t>
            </a:r>
            <a:r>
              <a:rPr lang="ru-RU" baseline="0" dirty="0" smtClean="0"/>
              <a:t> </a:t>
            </a:r>
            <a:r>
              <a:rPr lang="ru-RU" dirty="0" smtClean="0"/>
              <a:t>нефриты, гнойные менингиты и </a:t>
            </a:r>
            <a:r>
              <a:rPr lang="ru-RU" dirty="0" err="1" smtClean="0"/>
              <a:t>менингоэнцефалиты</a:t>
            </a:r>
            <a:r>
              <a:rPr lang="ru-RU" dirty="0" smtClean="0"/>
              <a:t>, сепсис. Бактериальные осложнения развиваются</a:t>
            </a:r>
            <a:r>
              <a:rPr lang="ru-RU" baseline="0" dirty="0" smtClean="0"/>
              <a:t> </a:t>
            </a:r>
            <a:r>
              <a:rPr lang="ru-RU" dirty="0" smtClean="0"/>
              <a:t>обычно после того, как больной почувствует себя лучше.</a:t>
            </a:r>
          </a:p>
          <a:p>
            <a:r>
              <a:rPr lang="ru-RU" dirty="0" smtClean="0"/>
              <a:t>При этом наступает вторая волна лихорадки, может</a:t>
            </a:r>
            <a:r>
              <a:rPr lang="ru-RU" baseline="0" dirty="0" smtClean="0"/>
              <a:t> </a:t>
            </a:r>
            <a:r>
              <a:rPr lang="ru-RU" dirty="0" smtClean="0"/>
              <a:t>появиться малопродуктивный кашель, боли в грудной</a:t>
            </a:r>
            <a:r>
              <a:rPr lang="ru-RU" baseline="0" dirty="0" smtClean="0"/>
              <a:t> </a:t>
            </a:r>
            <a:r>
              <a:rPr lang="ru-RU" dirty="0" smtClean="0"/>
              <a:t>клетке и другие симптомы.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943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705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90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D1A4-E791-494C-AB59-C93C2A83C85E}" type="datetime1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B520-1DF2-4F12-9CC8-AE59359B65E3}" type="datetime1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F609-4FA3-490C-8CFD-095207ED2047}" type="datetime1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9EC0-CC08-4267-96DD-CFE0A0CD4C25}" type="datetime1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3683-CCA2-4125-B641-D975CE3E1426}" type="datetime1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57B48-BDBE-4082-A5F1-EADB836B98D7}" type="datetime1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2E39-024C-41AB-8EC3-557AD4CCC32D}" type="datetime1">
              <a:rPr lang="ru-RU" smtClean="0"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86D-D6CF-4586-B0B1-C2A92C506846}" type="datetime1">
              <a:rPr lang="ru-RU" smtClean="0"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32BFF-6F00-439B-9231-599066CEE04E}" type="datetime1">
              <a:rPr lang="ru-RU" smtClean="0"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EB059-3E05-4BD2-B692-406481499539}" type="datetime1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98E79-9D9C-4BD7-A41E-C8BC4A8F6323}" type="datetime1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C4C-46D8-4124-B3E3-35447E03FA90}" type="datetime1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1000108"/>
            <a:ext cx="7772400" cy="28575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Текущее состояние проблемы гриппа в г. Набережные Челны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28728" y="4572008"/>
            <a:ext cx="6400800" cy="17526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Главный врач ГАУЗ «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Набережно-Челнинская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инфекционная больница</a:t>
            </a:r>
          </a:p>
          <a:p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Нугманов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Р.Т.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Январь, 2016 год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280" y="40"/>
            <a:ext cx="8229600" cy="5486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Пневмония при гриппе.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48680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Одной из существенных особенностей вируса пандемического гриппа A (H1N1) pdm09 является его способность к репликации не только в эпителиальных клетках верхних дыхательных путей, но и в клетках бронхиол и альвеол, что объясняет возможность развития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бронхиолита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альвеолита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 тяжелой первичной вирусной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пневмонии.</a:t>
            </a: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Различают: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пневмонию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первых 2 дней заболевания - вирусную;</a:t>
            </a: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пневмонию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конца 1-й - начала 2-й недели от начала заболевания - вирусно-бактериальную (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Streptoccus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pneumoniae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Staphylococcus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aureus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 другие возбудители);</a:t>
            </a: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пневмонию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после 14-го дня от начала заболевания - бактериальную (возбудитель - грамотрицательная флора) [16].</a:t>
            </a: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последующие годы было установлено, что у взрослых больных при тяжелых формах гриппа даже на поздних сроках от начала заболевания поражение респираторной системы связано только с вирусным повреждением ткани легких, без участия бактериальной флоры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/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93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475456"/>
          </a:xfrm>
        </p:spPr>
        <p:txBody>
          <a:bodyPr/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Критерии лабораторного подтверждения диагноза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404676"/>
              </p:ext>
            </p:extLst>
          </p:nvPr>
        </p:nvGraphicFramePr>
        <p:xfrm>
          <a:off x="683568" y="1052735"/>
          <a:ext cx="8136903" cy="4906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4320480"/>
                <a:gridCol w="1512167"/>
              </a:tblGrid>
              <a:tr h="78005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Признак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Критерии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Сила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27724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РНК вируса гриппа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Выявление РНК вируса гриппа методом ПЦР в крови, слюне и других секретах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57199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Антигены вируса гриппа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Выявление антигенов вируса гриппа в смывах из </a:t>
                      </a:r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носо</a:t>
                      </a:r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 и ротоглотки (ИФА, ИФМ)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27724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Антитела к вирусу гриппа в крови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Выявление антител к вирусу гриппа в периферической крови (РТГА)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60932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Клинические рекомендации. Грипп у взрослых, 2014.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54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433276"/>
              </p:ext>
            </p:extLst>
          </p:nvPr>
        </p:nvGraphicFramePr>
        <p:xfrm>
          <a:off x="467544" y="19165"/>
          <a:ext cx="8424936" cy="6048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6784"/>
                <a:gridCol w="1368152"/>
              </a:tblGrid>
              <a:tr h="148575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Основными приоритетами стартовой терапии являются:</a:t>
                      </a:r>
                      <a:endParaRPr lang="ru-RU" sz="28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сила рекомендации</a:t>
                      </a:r>
                      <a:endParaRPr lang="ru-RU" dirty="0"/>
                    </a:p>
                  </a:txBody>
                  <a:tcPr/>
                </a:tc>
              </a:tr>
              <a:tr h="114288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Раннее начало приема этиотропных препаратов с доказанной противовирусной активностью (с учетом резистентности циркулирующих штаммов вируса)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114001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Назначение противовоспалительных препаратов (ингибиторов ЦОГ-2, антигистаминных препаратов и др.)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1140011">
                <a:tc>
                  <a:txBody>
                    <a:bodyPr/>
                    <a:lstStyle/>
                    <a:p>
                      <a:r>
                        <a:rPr lang="ru-RU" sz="2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Дезинтоксикационная</a:t>
                      </a: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терапия, назначение антиоксидантов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</a:t>
                      </a:r>
                    </a:p>
                    <a:p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114001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Своевременное назначение антибактериальных препаратов при развитии бактериальных осложнений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</a:t>
                      </a:r>
                    </a:p>
                    <a:p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093296"/>
            <a:ext cx="864096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73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363272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Основные препараты для лечения гриппа</a:t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Киселев О.И., НИИ гриппа,2010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207705"/>
              </p:ext>
            </p:extLst>
          </p:nvPr>
        </p:nvGraphicFramePr>
        <p:xfrm>
          <a:off x="215516" y="648057"/>
          <a:ext cx="8856984" cy="5802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3703090"/>
                <a:gridCol w="2849638"/>
              </a:tblGrid>
              <a:tr h="71055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Группы</a:t>
                      </a:r>
                      <a:r>
                        <a:rPr lang="ru-RU" sz="16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6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лекарственных средств</a:t>
                      </a:r>
                      <a:endParaRPr lang="ru-RU" sz="16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Механизм действия</a:t>
                      </a:r>
                      <a:endParaRPr lang="ru-RU" sz="16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Препараты</a:t>
                      </a:r>
                      <a:endParaRPr lang="ru-RU" sz="16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9237">
                <a:tc rowSpan="5"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Этиотропные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средства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Блокаторы ионного канала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Ремантадин</a:t>
                      </a:r>
                    </a:p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Орвирем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192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Специфический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шаперон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ГА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Арбидол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78049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Ингибиторы нейраминидазы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Тамифлю</a:t>
                      </a:r>
                      <a:endParaRPr lang="ru-RU" sz="16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Реленза</a:t>
                      </a:r>
                      <a:endParaRPr lang="ru-RU" sz="16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Перамивир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192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Ингибиторы 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NP-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белка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Ингавирин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192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Аналоги нуклеозидов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Рибавирин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79810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Препараты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интерферона</a:t>
                      </a:r>
                    </a:p>
                    <a:p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Блокада трансляции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вирусных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мРНК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презентации вирусных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антигенов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Рекомбинантные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альфа/гамма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интерфероны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923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Индукторы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интерферонов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Включение синтеза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эндогенных интерферонов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Циклоферон,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кагоцел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амиксин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неовир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923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Антитела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к </a:t>
                      </a:r>
                      <a:r>
                        <a:rPr lang="el-GR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γ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ИФН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Эргоферон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анаферон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9552" y="6450183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ФУНДАМЕНТАЛЬНЫЕ ИССЛЕДОВАНИЯ № 9,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2010, С .76-87.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45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/>
          <a:lstStyle/>
          <a:p>
            <a:r>
              <a:rPr lang="ru-RU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Высокопатогенный</a:t>
            </a:r>
            <a:r>
              <a:rPr 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грипп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Обращение </a:t>
            </a:r>
            <a:r>
              <a:rPr 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академика </a:t>
            </a:r>
            <a:r>
              <a:rPr lang="ru-RU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Чучалина</a:t>
            </a:r>
            <a:r>
              <a:rPr 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А.Г.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881227"/>
            <a:ext cx="2178287" cy="3034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728494"/>
            <a:ext cx="129614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052736"/>
            <a:ext cx="84741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12.02.2013 Уважаемые коллеги! 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От имени Российского Респираторного Общества, направляем Вам письмо, которое связано с тревогой по поводу гриппа, его профилактики и лечения. С профессором Авдеевым С.Н. мы приняли решение написать это письмо после смерти беременной женщины, погибшей от осложнений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высокопатогенного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гриппа.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8191" y="6312670"/>
            <a:ext cx="83301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http://doctornet.ru/article/vysokopatogennyj-grippobrashhenie-akademika-chuchalina-ag</a:t>
            </a:r>
            <a:endParaRPr lang="ru-RU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81227"/>
            <a:ext cx="4627563" cy="301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47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822960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49" y="6402768"/>
            <a:ext cx="8345487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2949" y="1047916"/>
            <a:ext cx="8345487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Стратегия лечения включает назначение антивирусных препаратов. </a:t>
            </a: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Опыт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Института пульмонологии по применению препарата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при тяжелом и среднетяжелом гриппе: препарат назначают в дозе 90 мг, эффективность оценивается в ближайшие 4-6 часов. </a:t>
            </a: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Если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этот период не произошло снижения температуры и уменьшения общих интоксикационных проявлений, то назначается повторная доза. Т.е.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 проводите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режим индивидуального титрования дозы, таким образом, суточная доза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Ингавирина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может составить до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3-4 капсул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день. Если в течении 24 часов не удалось добиться изменения самочувствия больных, необходимо провести ревизию диагноза и возможно назначение двойной антивирусной терапии: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just"/>
            <a:r>
              <a:rPr lang="ru-RU" sz="2000" b="1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180 мг/</a:t>
            </a:r>
            <a:r>
              <a:rPr lang="ru-RU" sz="2000" b="1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сут</a:t>
            </a:r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+ </a:t>
            </a:r>
            <a:r>
              <a:rPr lang="ru-RU" sz="20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Тамифлю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150 </a:t>
            </a:r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мг 2р/  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сутки. </a:t>
            </a:r>
            <a:endParaRPr lang="ru-RU" sz="20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Главный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терапевт-пульмонолог </a:t>
            </a:r>
            <a:r>
              <a:rPr lang="ru-RU" sz="1200" b="1" dirty="0" err="1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Минздравсоцразвития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Академик РАМН, профессор А.Г. </a:t>
            </a:r>
            <a:r>
              <a:rPr lang="ru-RU" sz="1200" b="1" dirty="0" err="1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Чучалин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just"/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Зам. директора ФГБУ «НИИ Пульмонологии» ФМБА России Профессор </a:t>
            </a:r>
            <a:r>
              <a:rPr lang="ru-RU" sz="1200" b="1" dirty="0" err="1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С.Н.Авдеев</a:t>
            </a:r>
            <a:endParaRPr lang="ru-RU" sz="1200" b="1" dirty="0">
              <a:solidFill>
                <a:schemeClr val="accent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54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Эпидемиологическая ситуация по заболеваемости ОРЗ и гриппом в г. Набережные Челны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32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 состоянию на 19.01.2016 года заболеваемость ОРЗ и гриппом составляет 40,8 на 100 </a:t>
            </a:r>
            <a:r>
              <a:rPr lang="ru-RU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тыс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населения, что составляет 65% от эпидемического порога и сравнимо с аналогическими показателями прошлого года.</a:t>
            </a:r>
          </a:p>
          <a:p>
            <a:pPr algn="just"/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Однако по сравнению с первыми двумя неделями января заболеваемость увеличилась на 30,9%.</a:t>
            </a:r>
          </a:p>
          <a:p>
            <a:pPr algn="just"/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Основным контингентом по обращаемости по ОРЗ являются дети - 82,6% (1778 человек)</a:t>
            </a:r>
          </a:p>
          <a:p>
            <a:pPr algn="just"/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Уровень госпитализации – 4,97% (107 чел) 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Привитость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от гриппа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35771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 данным РОСПОТРЕБНАДЗОРА в городе Набережные Челны привито более 80% контингента групп риска из них:</a:t>
            </a:r>
          </a:p>
          <a:p>
            <a:pPr>
              <a:buNone/>
            </a:pPr>
            <a:endParaRPr lang="ru-RU" sz="24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- </a:t>
            </a:r>
            <a:r>
              <a:rPr lang="ru-RU" sz="2400" b="1" i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8622 медицинских работников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- 8600 студентов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- 12774 (почти 100%) учащихся образовательных учреждений и педагогов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- 33651 человек – лиц старше 60 лет</a:t>
            </a:r>
          </a:p>
          <a:p>
            <a:pPr>
              <a:buNone/>
            </a:pPr>
            <a:endParaRPr lang="ru-RU" sz="2400" b="1" i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ru-RU" sz="2400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ВСЕГО привито 28,7% населения, что создает достаточную иммунную прослойку и уменьшает риск неблагоприятных исходов</a:t>
            </a:r>
            <a:endParaRPr lang="ru-RU" sz="2400" b="1" dirty="0">
              <a:solidFill>
                <a:srgbClr val="7030A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НЕДОСТАТКИ 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вакцинальной компании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Вопреки требованиям клинических рекомендаций «Вакцинация беременных», 2015 года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сведения о </a:t>
            </a:r>
            <a:r>
              <a:rPr lang="ru-RU" sz="3600" b="1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привитости</a:t>
            </a:r>
            <a:r>
              <a:rPr lang="ru-RU" sz="36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беременных 2-3 триместра отсутствуют!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Безопасность вакцинации беременных  </a:t>
            </a:r>
            <a:r>
              <a:rPr lang="ru-RU" sz="2400" b="1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сплит</a:t>
            </a:r>
            <a:r>
              <a:rPr lang="ru-RU" sz="24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 и </a:t>
            </a:r>
            <a:r>
              <a:rPr lang="ru-RU" sz="2400" b="1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субъединичными</a:t>
            </a:r>
            <a:r>
              <a:rPr lang="ru-RU" sz="24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вакцинами доказана !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Новорожденный и ребенок до года после вакцинации беременной женщины защищены от гриппа, что особенно важно при осознании проблемы отсутствия препаратов с прямым противовирусным действием у детей младенческого возраста.</a:t>
            </a:r>
            <a:endParaRPr lang="ru-RU" sz="24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21288"/>
            <a:ext cx="8229600" cy="6480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Клинические рекомендации. Грипп у беременных,2015 год.</a:t>
            </a:r>
            <a:endParaRPr lang="ru-RU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769171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Одним из наиболее частых осложнений гриппа во время беременности является синдром потери плода (самопроизвольные аборты, внутриутробная гибель плода, преждевременные роды). Причинами этого являются непосредственно </a:t>
            </a:r>
            <a:r>
              <a:rPr lang="ru-RU" sz="1800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эмбриотоксическое</a:t>
            </a:r>
            <a:r>
              <a:rPr lang="ru-RU" sz="18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действие вируса и нарушение маточно-плацентарного кровообращения на фоне интоксикации и гипертермии. Частота самопроизвольного прерывания беременности достигает 20-25% при осложненном течении гриппа, преждевременные роды возникают у 16,5% рожениц [Климов В.А., 2009].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845096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Влияние гриппа на </a:t>
            </a:r>
          </a:p>
          <a:p>
            <a:pPr algn="l">
              <a:lnSpc>
                <a:spcPct val="100000"/>
              </a:lnSpc>
            </a:pP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течение беременности.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32657"/>
            <a:ext cx="40907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2405459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02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19256" cy="56391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СТРУКТУРА ЗАБОЛЕВАЕМОСТИ В РТ В 2015 ГОДУ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34448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03" y="2784847"/>
            <a:ext cx="4468813" cy="2789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8" y="1124744"/>
            <a:ext cx="4413887" cy="3639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53136"/>
            <a:ext cx="398145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573886"/>
            <a:ext cx="40179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55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Вакцинация беременных женщин от гриппа во 2-3 триместре беременности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Материнская иммунизация инактивированной трехвалентной противогриппозной вакциной существенно снижает материнскую, эмбриональную и младенческую заболеваемость и смертность, связанную с инфекцией </a:t>
            </a:r>
            <a:r>
              <a:rPr lang="ru-RU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гриппа</a:t>
            </a:r>
            <a:r>
              <a:rPr lang="ru-RU" sz="3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91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Просветительская работа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50072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Согласно приказа УЗ МЗ РТ по г. Набережные Челны для поликлиник города и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Тукаевской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ЦРБ, ССМП главными внештатными инфекционистом и детским иммунологом аллергологом прочитано 16 лекций в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предэпидемический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период гриппа.</a:t>
            </a:r>
          </a:p>
          <a:p>
            <a:pPr algn="ctr">
              <a:buNone/>
            </a:pP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электронном виде доведены современные рекомендации по гриппу и ОРЗ, а также вакцинации от гриппа и пневмококковой инфекции.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Готовность ГАУЗ «НЧИБ» к сезону гриппа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Лекарственная терапия представлена препаратами:</a:t>
            </a:r>
          </a:p>
          <a:p>
            <a:pPr algn="ctr">
              <a:buFontTx/>
              <a:buChar char="-"/>
            </a:pP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Кагоцел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79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упак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buFontTx/>
              <a:buChar char="-"/>
            </a:pP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Арбидол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40</a:t>
            </a:r>
          </a:p>
          <a:p>
            <a:pPr algn="ctr">
              <a:buFontTx/>
              <a:buChar char="-"/>
            </a:pP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Реленза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4</a:t>
            </a:r>
          </a:p>
          <a:p>
            <a:pPr algn="ctr">
              <a:buFontTx/>
              <a:buChar char="-"/>
            </a:pP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Римантадин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88</a:t>
            </a:r>
          </a:p>
          <a:p>
            <a:pPr algn="ctr">
              <a:buFontTx/>
              <a:buChar char="-"/>
            </a:pP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Тамифлю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180</a:t>
            </a:r>
          </a:p>
          <a:p>
            <a:pPr algn="ctr">
              <a:buFontTx/>
              <a:buChar char="-"/>
            </a:pP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37</a:t>
            </a:r>
          </a:p>
          <a:p>
            <a:pPr algn="ctr">
              <a:buFontTx/>
              <a:buChar char="-"/>
            </a:pP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Грипферон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18</a:t>
            </a:r>
          </a:p>
          <a:p>
            <a:pPr algn="ctr">
              <a:buFontTx/>
              <a:buChar char="-"/>
            </a:pP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Амиксин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15</a:t>
            </a:r>
          </a:p>
          <a:p>
            <a:pPr algn="ctr">
              <a:buFontTx/>
              <a:buChar char="-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Иммуноглобулин в/м 30,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ru-RU" sz="24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Что может обеспечить успешную терапию 471 больного с гриппом</a:t>
            </a:r>
            <a:endParaRPr lang="ru-RU" sz="2400" b="1" i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Критерии госпитализации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71472" y="857232"/>
            <a:ext cx="8229600" cy="42862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Госпитализации подлежат больные с тяжелыми и осложненными формами гриппа и ОРЗ, преимущественно из групп риска.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Сегодня работа скорой помощи построена неэффективно: 58% случаев из всех доставленных в приемное отделение инфекционной больницы признаются больными, которые не имеют клинических показаний для госпитализации. За последние годы сложилась практика перекладывания ответственности на врачей стационара. Фраза: «Вас проконсультируют» – стала нормой для фельдшера ССМП! Это создает очереди, конфликтные ситуации. Врачи приемного отделения ведут амбулаторный прием!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 прошедший год приемное отделение выполнило план по АПП на 135%, стационар – на 101%. Назрела острая необходимость проанализировать работу кабинетов неотложных состояний поликлиник, обоснованности доставки нетяжелых больных сотрудниками ССМП и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межучрежденческих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перевозок, особенно, когда врачей вынуждают «далее договариваться» при отказе по причине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непрофильности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«Экран госпитализации» также требует пересмотра!  </a:t>
            </a:r>
          </a:p>
          <a:p>
            <a:pPr algn="ctr"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https://tverweek.com/media/k2/items/cache/df8bdc0787eb68c35292ff74fa60466b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84985"/>
            <a:ext cx="6014442" cy="314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mediasubs.ru/group/uploads/zh/zhenskie-sekretiki/image2/g3LTliZG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9913"/>
            <a:ext cx="4824536" cy="280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soveti.com.ua/wp-content/uploads/2015/09/lechenie-gripp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52245"/>
            <a:ext cx="3962722" cy="287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71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Голубая тисненая бума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439248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3591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СТРУКТУРА  ЗАБОЛЕВАНИЙ, ВЫЯВЛЕННЫХ ПО Г. НАБЕРЕЖНЫЕ ЧЕЛНЫ  ВСЕГО В 2015 ГОДУ (В %)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194" name="Picture 2" descr="Голубая тисненая бумага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3757915" cy="2704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Голубая тисненая бумаг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47" y="4149080"/>
            <a:ext cx="4032448" cy="2524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05064"/>
            <a:ext cx="3603625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6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Некоторые основополагающие документы по лечению ОРЗ и гриппа</a:t>
            </a:r>
            <a:endParaRPr lang="ru-RU" sz="2400" b="1" dirty="0">
              <a:solidFill>
                <a:srgbClr val="FF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747" y="1131380"/>
            <a:ext cx="8784976" cy="5593155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1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Клинические 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рекомендации по диагностике и лечению 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острых респираторных 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заболеваний (ОРЗ); лечению пневмонии у детей</a:t>
            </a:r>
          </a:p>
          <a:p>
            <a:pPr marL="0" indent="0" algn="just">
              <a:buNone/>
            </a:pP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Клинические рекомендации разработаны и рекомендованы 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Союзом педиатров 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России и Ассоциацией медицинских обществ по </a:t>
            </a:r>
            <a:r>
              <a:rPr lang="ru-RU" sz="2600" b="1" dirty="0" err="1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качеству.Главный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редактор академик РАМН и РАН А.А. Баранов. 2014 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год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ru-RU" sz="26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endParaRPr lang="ru-RU" sz="26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Клинические рекомендации «грипп у беременных», 2015 год.</a:t>
            </a:r>
          </a:p>
          <a:p>
            <a:pPr marL="0" indent="0" algn="just">
              <a:buNone/>
            </a:pPr>
            <a:endParaRPr lang="ru-RU" sz="26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Клинические рекомендации «Острые респираторные вирусные инфекции у взрослых»,2014 год</a:t>
            </a:r>
          </a:p>
          <a:p>
            <a:pPr marL="0" indent="0" algn="just">
              <a:buNone/>
            </a:pPr>
            <a:endParaRPr lang="ru-RU" sz="26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Клинические рекомендации «грипп у 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взрослых», 2015 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год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0" indent="0" algn="just">
              <a:buNone/>
            </a:pPr>
            <a:endParaRPr lang="ru-RU" sz="26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Приказ 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Министерства здравоохранения РФ от 9 ноября 2012 г. N 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842н "Об 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утверждении стандарта специализированной медицинской помощи при гриппе тяжелой степени 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тяжести»</a:t>
            </a:r>
          </a:p>
          <a:p>
            <a:pPr marL="0" indent="0" algn="just">
              <a:buNone/>
            </a:pPr>
            <a:endParaRPr lang="ru-RU" sz="26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Приказ Министерства здравоохранения РФ от 20 декабря 2012 г. N 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1095н"Об 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утверждении стандарта специализированной медицинской помощи детям при гриппе средней степени 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тяжести«</a:t>
            </a:r>
          </a:p>
          <a:p>
            <a:pPr marL="0" indent="0" algn="just">
              <a:buNone/>
            </a:pPr>
            <a:endParaRPr lang="ru-RU" sz="26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Приказ </a:t>
            </a: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Министерства здравоохранения РФ от 7 ноября 2012 г. N 657н</a:t>
            </a:r>
          </a:p>
          <a:p>
            <a:pPr marL="0" indent="0" algn="just">
              <a:buNone/>
            </a:pPr>
            <a:r>
              <a:rPr lang="ru-RU" sz="26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"Об утверждении стандарта специализированной медицинской помощи при острой респираторной вирусной инфекции тяжелой степени тяжести"</a:t>
            </a:r>
          </a:p>
          <a:p>
            <a:pPr marL="0" indent="0" algn="just">
              <a:buNone/>
            </a:pPr>
            <a:endParaRPr lang="ru-RU" sz="22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endParaRPr lang="ru-RU" sz="22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endParaRPr lang="ru-RU" sz="22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212" y="393385"/>
            <a:ext cx="7239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0540"/>
            <a:ext cx="1440160" cy="600067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25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619268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Грипп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(франц. </a:t>
            </a:r>
            <a:r>
              <a:rPr lang="ru-RU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grippe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инфлуэнца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- острая чрезвычайно контагиозная респираторная вирусная инфекция с воздушно-капельным механизмом передачи, вызываемая вирусами гриппа типа А, В и С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Подсчитано, что в среднем ежегодно гриппом заболевает каждый десятый взрослый и каждый третий ребенок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 данным ВОЗ, каждый год во время вспышек гриппа в мире заболевает до 15% населения, 250-500 тыс. из них умирают. </a:t>
            </a:r>
            <a:r>
              <a:rPr lang="ru-RU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больных с сопутствующими сердечно-сосудистыми заболеваниями, патологией органов дыхания в период эпидемии гриппа смертность в 50-100 раз выше, чем в группе здоровых людей.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7" y="6400633"/>
            <a:ext cx="84804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85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Вирусы гриппа человека, имеющие эпидемическое распространение с 2009г.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lnSpcReduction="10000"/>
          </a:bodyPr>
          <a:lstStyle/>
          <a:p>
            <a:pPr marL="3657600" lvl="8" indent="0">
              <a:buNone/>
            </a:pPr>
            <a:r>
              <a:rPr lang="ru-RU" dirty="0" smtClean="0"/>
              <a:t>        </a:t>
            </a:r>
          </a:p>
          <a:p>
            <a:pPr marL="3657600" lvl="8" indent="0">
              <a:buNone/>
            </a:pPr>
            <a:endParaRPr lang="ru-RU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657600" lvl="8" indent="0">
              <a:buNone/>
            </a:pPr>
            <a:endParaRPr lang="ru-RU" sz="2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657600" lvl="8" indent="0">
              <a:buNone/>
            </a:pPr>
            <a:r>
              <a:rPr lang="ru-RU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A(H1N1)pdm09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657600" lvl="8" indent="0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A(H3N2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3657600" lvl="8" indent="0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В/линия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Ямагата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-подобных</a:t>
            </a:r>
          </a:p>
          <a:p>
            <a:pPr marL="3657600" lvl="8" indent="0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B/линия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Виктория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подобных</a:t>
            </a:r>
          </a:p>
          <a:p>
            <a:pPr marL="3657600" lvl="8" indent="0">
              <a:buNone/>
            </a:pPr>
            <a:endParaRPr lang="ru-RU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657600" lvl="8" indent="0" algn="ctr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ru-RU" sz="20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Современная 	противогриппозная 	вакцина учитывает все актуальные </a:t>
            </a:r>
            <a:r>
              <a:rPr lang="ru-RU" sz="2000" b="1" i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субтипы</a:t>
            </a:r>
            <a:r>
              <a:rPr lang="ru-RU" sz="20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вируса</a:t>
            </a:r>
          </a:p>
          <a:p>
            <a:pPr marL="3657600" lvl="8" indent="0" algn="ctr">
              <a:buNone/>
            </a:pPr>
            <a:endParaRPr lang="ru-RU" sz="1600" b="1" i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657600" lvl="8" indent="0" algn="ctr">
              <a:buNone/>
            </a:pP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Вакцинация возможна с 6 месяцев жизни!</a:t>
            </a:r>
            <a:endParaRPr lang="ru-RU" sz="1600" b="1" i="1" dirty="0">
              <a:solidFill>
                <a:schemeClr val="bg2">
                  <a:lumMod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714488"/>
            <a:ext cx="4212752" cy="352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9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7538340"/>
              </p:ext>
            </p:extLst>
          </p:nvPr>
        </p:nvGraphicFramePr>
        <p:xfrm>
          <a:off x="539552" y="332656"/>
          <a:ext cx="8424936" cy="531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936"/>
              </a:tblGrid>
              <a:tr h="664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Смертность</a:t>
                      </a:r>
                      <a:r>
                        <a:rPr lang="ru-RU" sz="28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среди пациентов групп риска</a:t>
                      </a:r>
                      <a:endParaRPr lang="ru-RU" sz="28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Смертность от гриппа и пневмонии на 100 тыс. населения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Респираторная + сердечно-сосудистая патология                  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870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Диабет + сердечно – сосудистые заболевания </a:t>
                      </a: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                    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481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Заболевания легких</a:t>
                      </a: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                                                                           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240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Сердечно – сосудистая патология</a:t>
                      </a: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                                               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104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Здоровые взрослые</a:t>
                      </a: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                                                                               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Смертность от пневмонии и гриппа во время эпидемий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трелка вверх 5"/>
          <p:cNvSpPr/>
          <p:nvPr/>
        </p:nvSpPr>
        <p:spPr>
          <a:xfrm>
            <a:off x="6156176" y="1340768"/>
            <a:ext cx="2520280" cy="4464496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5877272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http://www.privivka.ru/ru/expert/bulletin/archive/?id=14&amp;tid=93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9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89566"/>
            <a:ext cx="86409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Беременные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женщины, больные гриппом требуют госпитализации в 4 раза чаще, чем небеременные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algn="just"/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Наиболее тяжело протекает грипп у пациенток в третьем триместре беременности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algn="just"/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3. Более 8% госпитализированных беременных (преимущественно в третьем триместре заболевания) требуют проведения интенсивной терапии;</a:t>
            </a:r>
          </a:p>
          <a:p>
            <a:pPr algn="just"/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4. Показатель летальности от гриппа среди пациенток в третьем триместре беременности максимален и достигает 16,9%, а уровень смертности среди всех госпитализированных взрослых составляет 6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%;</a:t>
            </a:r>
          </a:p>
          <a:p>
            <a:pPr algn="just"/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5. Преждевременные роды у беременных с гриппом наблюдаются в 3 раза чаще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algn="just"/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6. Перинатальная смертность в 5 раз выше.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198698"/>
            <a:ext cx="8229600" cy="792088"/>
          </a:xfrm>
        </p:spPr>
        <p:txBody>
          <a:bodyPr/>
          <a:lstStyle/>
          <a:p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Беременные – группа риска по гриппу!</a:t>
            </a:r>
            <a:endParaRPr lang="ru-RU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9734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529654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Клинические рекомендации. Грипп у беременных. 2015 год.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82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064896" cy="43204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Осложнения гриппа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63028"/>
              </p:ext>
            </p:extLst>
          </p:nvPr>
        </p:nvGraphicFramePr>
        <p:xfrm>
          <a:off x="395536" y="620690"/>
          <a:ext cx="8496944" cy="580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6944"/>
              </a:tblGrid>
              <a:tr h="4465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Состояния, </a:t>
                      </a:r>
                      <a:r>
                        <a:rPr lang="ru-RU" sz="1600" b="1" dirty="0" err="1" smtClean="0">
                          <a:solidFill>
                            <a:schemeClr val="bg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патогенетически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обусловленные действием вируса гриппа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Вирусное поражение легких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Острый респираторный дистресс-синдром (ОРДС)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Токсический геморрагический отек легких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Ложный круп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Острая дыхательная недостаточность (ОДН)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446506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Острая циркуляторная недостаточность, инфекционно-токсический шок (ИТШ)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Инфекционно-токсическая энцефалопатия (ИТЭ)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Отек головного мозга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Острая иммуносупрессия (острая иммуносупрессия беременных)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37866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Неврологические осложнения (Менингит, энцефалит, арахноидит, энцефаломиелит, энцефаломиелополирадикулоневрит, моно- и полиневриты, синдром Гийена-Барре, радикулиты, невриты)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37866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Синдром Рея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3786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Осложнения со стороны сердечно-сосудистой системы (миокардит)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7544" y="630932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Клинические рекомендации. Грипп у взрослых, 2014.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37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2100</Words>
  <Application>Microsoft Office PowerPoint</Application>
  <PresentationFormat>Экран (4:3)</PresentationFormat>
  <Paragraphs>248</Paragraphs>
  <Slides>24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Текущее состояние проблемы гриппа в г. Набережные Челны</vt:lpstr>
      <vt:lpstr>СТРУКТУРА ЗАБОЛЕВАЕМОСТИ В РТ В 2015 ГОДУ</vt:lpstr>
      <vt:lpstr>СТРУКТУРА  ЗАБОЛЕВАНИЙ, ВЫЯВЛЕННЫХ ПО Г. НАБЕРЕЖНЫЕ ЧЕЛНЫ  ВСЕГО В 2015 ГОДУ (В %)</vt:lpstr>
      <vt:lpstr>Некоторые основополагающие документы по лечению ОРЗ и гриппа</vt:lpstr>
      <vt:lpstr>Презентация PowerPoint</vt:lpstr>
      <vt:lpstr>Вирусы гриппа человека, имеющие эпидемическое распространение с 2009г.</vt:lpstr>
      <vt:lpstr>Презентация PowerPoint</vt:lpstr>
      <vt:lpstr>Беременные – группа риска по гриппу!</vt:lpstr>
      <vt:lpstr>Осложнения гриппа</vt:lpstr>
      <vt:lpstr>Пневмония при гриппе.</vt:lpstr>
      <vt:lpstr>Критерии лабораторного подтверждения диагноза</vt:lpstr>
      <vt:lpstr>Презентация PowerPoint</vt:lpstr>
      <vt:lpstr>Основные препараты для лечения гриппа Киселев О.И., НИИ гриппа,2010</vt:lpstr>
      <vt:lpstr>Высокопатогенный грипп. Обращение академика Чучалина А.Г.</vt:lpstr>
      <vt:lpstr>Презентация PowerPoint</vt:lpstr>
      <vt:lpstr>     Эпидемиологическая ситуация по заболеваемости ОРЗ и гриппом в г. Набережные Челны    </vt:lpstr>
      <vt:lpstr>Привитость от гриппа</vt:lpstr>
      <vt:lpstr>НЕДОСТАТКИ  вакцинальной компании</vt:lpstr>
      <vt:lpstr>Клинические рекомендации. Грипп у беременных,2015 год.</vt:lpstr>
      <vt:lpstr>Вакцинация беременных женщин от гриппа во 2-3 триместре беременности</vt:lpstr>
      <vt:lpstr>Просветительская работа</vt:lpstr>
      <vt:lpstr>Готовность ГАУЗ «НЧИБ» к сезону гриппа</vt:lpstr>
      <vt:lpstr>Критерии госпитализации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nachmed</dc:creator>
  <cp:lastModifiedBy>CPU-STATIST2</cp:lastModifiedBy>
  <cp:revision>35</cp:revision>
  <dcterms:created xsi:type="dcterms:W3CDTF">2016-01-18T10:58:49Z</dcterms:created>
  <dcterms:modified xsi:type="dcterms:W3CDTF">2016-01-26T06:16:12Z</dcterms:modified>
</cp:coreProperties>
</file>