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3" r:id="rId2"/>
    <p:sldId id="322" r:id="rId3"/>
    <p:sldId id="348" r:id="rId4"/>
    <p:sldId id="357" r:id="rId5"/>
    <p:sldId id="326" r:id="rId6"/>
    <p:sldId id="327" r:id="rId7"/>
    <p:sldId id="349" r:id="rId8"/>
    <p:sldId id="329" r:id="rId9"/>
    <p:sldId id="330" r:id="rId10"/>
    <p:sldId id="339" r:id="rId11"/>
    <p:sldId id="340" r:id="rId12"/>
    <p:sldId id="341" r:id="rId13"/>
    <p:sldId id="342" r:id="rId14"/>
    <p:sldId id="343" r:id="rId15"/>
    <p:sldId id="344" r:id="rId16"/>
    <p:sldId id="352" r:id="rId17"/>
    <p:sldId id="346" r:id="rId18"/>
    <p:sldId id="354" r:id="rId19"/>
    <p:sldId id="353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31" autoAdjust="0"/>
    <p:restoredTop sz="95385" autoAdjust="0"/>
  </p:normalViewPr>
  <p:slideViewPr>
    <p:cSldViewPr>
      <p:cViewPr>
        <p:scale>
          <a:sx n="10" d="100"/>
          <a:sy n="10" d="100"/>
        </p:scale>
        <p:origin x="4230" y="1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31D63-99C7-44BC-A58B-C0310AB091F1}" type="doc">
      <dgm:prSet loTypeId="urn:microsoft.com/office/officeart/2005/8/layout/p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8E829-2C97-441A-8E86-CEAECEE3CD8E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ООО «Страховая компания </a:t>
          </a:r>
        </a:p>
        <a:p>
          <a:pPr rtl="0"/>
          <a:r>
            <a:rPr lang="ru-RU" b="1" dirty="0" smtClean="0">
              <a:solidFill>
                <a:schemeClr val="tx1"/>
              </a:solidFill>
            </a:rPr>
            <a:t>«АК БАРС-Мед» </a:t>
          </a:r>
        </a:p>
        <a:p>
          <a:pPr rtl="0"/>
          <a:r>
            <a:rPr lang="ru-RU" b="1" dirty="0" smtClean="0">
              <a:solidFill>
                <a:srgbClr val="D60093"/>
              </a:solidFill>
            </a:rPr>
            <a:t>8-800-500-03-03</a:t>
          </a:r>
          <a:endParaRPr lang="ru-RU" b="1" dirty="0">
            <a:solidFill>
              <a:srgbClr val="D60093"/>
            </a:solidFill>
          </a:endParaRPr>
        </a:p>
      </dgm:t>
    </dgm:pt>
    <dgm:pt modelId="{B18C48FA-C720-430F-ABD0-BCB3E9EF1107}" type="parTrans" cxnId="{E5FB808B-617C-4B65-8490-C0B3FE26EE53}">
      <dgm:prSet/>
      <dgm:spPr/>
      <dgm:t>
        <a:bodyPr/>
        <a:lstStyle/>
        <a:p>
          <a:endParaRPr lang="ru-RU"/>
        </a:p>
      </dgm:t>
    </dgm:pt>
    <dgm:pt modelId="{657EB87E-7634-4568-BA89-BB10E1B67B6D}" type="sibTrans" cxnId="{E5FB808B-617C-4B65-8490-C0B3FE26EE53}">
      <dgm:prSet/>
      <dgm:spPr/>
      <dgm:t>
        <a:bodyPr/>
        <a:lstStyle/>
        <a:p>
          <a:endParaRPr lang="ru-RU"/>
        </a:p>
      </dgm:t>
    </dgm:pt>
    <dgm:pt modelId="{C22DC434-59C8-460F-879F-4592A0943BED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ЗАО «Страховое медицинское общество «Спасение» </a:t>
          </a:r>
        </a:p>
        <a:p>
          <a:pPr rtl="0"/>
          <a:r>
            <a:rPr lang="ru-RU" b="1" dirty="0" smtClean="0">
              <a:solidFill>
                <a:srgbClr val="D60093"/>
              </a:solidFill>
            </a:rPr>
            <a:t>8-800-100-07-17</a:t>
          </a:r>
          <a:endParaRPr lang="ru-RU" b="1" dirty="0">
            <a:solidFill>
              <a:srgbClr val="D60093"/>
            </a:solidFill>
          </a:endParaRPr>
        </a:p>
      </dgm:t>
    </dgm:pt>
    <dgm:pt modelId="{82DFDF5D-8375-41CF-9DD9-0CDDBCDE22AF}" type="parTrans" cxnId="{BF577ADA-53D0-425E-9F3A-6F7691F5F104}">
      <dgm:prSet/>
      <dgm:spPr/>
      <dgm:t>
        <a:bodyPr/>
        <a:lstStyle/>
        <a:p>
          <a:endParaRPr lang="ru-RU"/>
        </a:p>
      </dgm:t>
    </dgm:pt>
    <dgm:pt modelId="{93FD6C27-DC5C-4EAF-89DF-56C45E56EC48}" type="sibTrans" cxnId="{BF577ADA-53D0-425E-9F3A-6F7691F5F104}">
      <dgm:prSet/>
      <dgm:spPr/>
      <dgm:t>
        <a:bodyPr/>
        <a:lstStyle/>
        <a:p>
          <a:endParaRPr lang="ru-RU"/>
        </a:p>
      </dgm:t>
    </dgm:pt>
    <dgm:pt modelId="{5DFA3DC9-133A-4CF8-A62F-72B051DE7AA3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ООО «Страховая медицинская организация «Чулпан-Мед»</a:t>
          </a:r>
        </a:p>
        <a:p>
          <a:pPr rtl="0"/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rgbClr val="D60093"/>
              </a:solidFill>
            </a:rPr>
            <a:t>8-800-200-10-65</a:t>
          </a:r>
          <a:endParaRPr lang="ru-RU" b="1" dirty="0">
            <a:solidFill>
              <a:srgbClr val="D60093"/>
            </a:solidFill>
          </a:endParaRPr>
        </a:p>
      </dgm:t>
    </dgm:pt>
    <dgm:pt modelId="{37B934B6-98FC-41F4-BBDE-F238B18AE52B}" type="parTrans" cxnId="{285C29A6-717B-48B2-8E68-3A6553F3C1F2}">
      <dgm:prSet/>
      <dgm:spPr/>
      <dgm:t>
        <a:bodyPr/>
        <a:lstStyle/>
        <a:p>
          <a:endParaRPr lang="ru-RU"/>
        </a:p>
      </dgm:t>
    </dgm:pt>
    <dgm:pt modelId="{7EDB3B1F-0098-438C-9797-0C04A9118C7A}" type="sibTrans" cxnId="{285C29A6-717B-48B2-8E68-3A6553F3C1F2}">
      <dgm:prSet/>
      <dgm:spPr/>
      <dgm:t>
        <a:bodyPr/>
        <a:lstStyle/>
        <a:p>
          <a:endParaRPr lang="ru-RU"/>
        </a:p>
      </dgm:t>
    </dgm:pt>
    <dgm:pt modelId="{71ED6187-448C-48DA-AF64-4FCB44792761}" type="pres">
      <dgm:prSet presAssocID="{D4731D63-99C7-44BC-A58B-C0310AB091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0A55B9-450E-4B96-BE15-473A9FDD343E}" type="pres">
      <dgm:prSet presAssocID="{D4731D63-99C7-44BC-A58B-C0310AB091F1}" presName="bkgdShp" presStyleLbl="alignAccFollowNode1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/>
        </a:p>
      </dgm:t>
    </dgm:pt>
    <dgm:pt modelId="{29A0DA3E-570D-45E3-98B8-94B4B59EDE86}" type="pres">
      <dgm:prSet presAssocID="{D4731D63-99C7-44BC-A58B-C0310AB091F1}" presName="linComp" presStyleCnt="0"/>
      <dgm:spPr/>
    </dgm:pt>
    <dgm:pt modelId="{0A877E58-8606-4E0E-9B0C-5F03ED599554}" type="pres">
      <dgm:prSet presAssocID="{5C08E829-2C97-441A-8E86-CEAECEE3CD8E}" presName="compNode" presStyleCnt="0"/>
      <dgm:spPr/>
    </dgm:pt>
    <dgm:pt modelId="{4FC776EB-42AF-44B5-B59E-086883C3F5EF}" type="pres">
      <dgm:prSet presAssocID="{5C08E829-2C97-441A-8E86-CEAECEE3CD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C7509-5336-4A55-B257-63B0A4CA5916}" type="pres">
      <dgm:prSet presAssocID="{5C08E829-2C97-441A-8E86-CEAECEE3CD8E}" presName="invisiNode" presStyleLbl="node1" presStyleIdx="0" presStyleCnt="3"/>
      <dgm:spPr/>
    </dgm:pt>
    <dgm:pt modelId="{2D9A1DBE-C02C-4DA2-BF98-5C7A602997CC}" type="pres">
      <dgm:prSet presAssocID="{5C08E829-2C97-441A-8E86-CEAECEE3CD8E}" presName="imagNode" presStyleLbl="fgImgPlace1" presStyleIdx="0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C12E13C-8F24-4399-8723-E4D159852486}" type="pres">
      <dgm:prSet presAssocID="{657EB87E-7634-4568-BA89-BB10E1B67B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E23BC68-23EA-4C5F-BBAA-F78B4A6E3964}" type="pres">
      <dgm:prSet presAssocID="{C22DC434-59C8-460F-879F-4592A0943BED}" presName="compNode" presStyleCnt="0"/>
      <dgm:spPr/>
    </dgm:pt>
    <dgm:pt modelId="{8B58B2A5-4718-43CE-83B0-513442B9992D}" type="pres">
      <dgm:prSet presAssocID="{C22DC434-59C8-460F-879F-4592A0943BE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69733-304B-413C-82E2-88021B105448}" type="pres">
      <dgm:prSet presAssocID="{C22DC434-59C8-460F-879F-4592A0943BED}" presName="invisiNode" presStyleLbl="node1" presStyleIdx="1" presStyleCnt="3"/>
      <dgm:spPr/>
    </dgm:pt>
    <dgm:pt modelId="{FCE4BA69-D526-49BD-97D2-0A9D0A579BBA}" type="pres">
      <dgm:prSet presAssocID="{C22DC434-59C8-460F-879F-4592A0943BED}" presName="imagNode" presStyleLbl="fgImgPlace1" presStyleIdx="1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2912B3-2515-4B81-80DD-1222109B08AE}" type="pres">
      <dgm:prSet presAssocID="{93FD6C27-DC5C-4EAF-89DF-56C45E56EC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0FC985-E185-4277-9EFF-E8125F44CDD9}" type="pres">
      <dgm:prSet presAssocID="{5DFA3DC9-133A-4CF8-A62F-72B051DE7AA3}" presName="compNode" presStyleCnt="0"/>
      <dgm:spPr/>
    </dgm:pt>
    <dgm:pt modelId="{1CC2BE78-B1B1-4005-91E5-7BD6E79EF92E}" type="pres">
      <dgm:prSet presAssocID="{5DFA3DC9-133A-4CF8-A62F-72B051DE7A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F2C90-08C9-468A-BCE1-E8A07EB3A810}" type="pres">
      <dgm:prSet presAssocID="{5DFA3DC9-133A-4CF8-A62F-72B051DE7AA3}" presName="invisiNode" presStyleLbl="node1" presStyleIdx="2" presStyleCnt="3"/>
      <dgm:spPr/>
    </dgm:pt>
    <dgm:pt modelId="{759AD8F1-6593-4D3E-AD46-F7D4CD460405}" type="pres">
      <dgm:prSet presAssocID="{5DFA3DC9-133A-4CF8-A62F-72B051DE7AA3}" presName="imagNode" presStyleLbl="fgImgPlace1" presStyleIdx="2" presStyleCnt="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5FB808B-617C-4B65-8490-C0B3FE26EE53}" srcId="{D4731D63-99C7-44BC-A58B-C0310AB091F1}" destId="{5C08E829-2C97-441A-8E86-CEAECEE3CD8E}" srcOrd="0" destOrd="0" parTransId="{B18C48FA-C720-430F-ABD0-BCB3E9EF1107}" sibTransId="{657EB87E-7634-4568-BA89-BB10E1B67B6D}"/>
    <dgm:cxn modelId="{285C29A6-717B-48B2-8E68-3A6553F3C1F2}" srcId="{D4731D63-99C7-44BC-A58B-C0310AB091F1}" destId="{5DFA3DC9-133A-4CF8-A62F-72B051DE7AA3}" srcOrd="2" destOrd="0" parTransId="{37B934B6-98FC-41F4-BBDE-F238B18AE52B}" sibTransId="{7EDB3B1F-0098-438C-9797-0C04A9118C7A}"/>
    <dgm:cxn modelId="{409A1068-6E43-4F17-9675-4FF34CA8C92B}" type="presOf" srcId="{93FD6C27-DC5C-4EAF-89DF-56C45E56EC48}" destId="{A52912B3-2515-4B81-80DD-1222109B08AE}" srcOrd="0" destOrd="0" presId="urn:microsoft.com/office/officeart/2005/8/layout/pList2"/>
    <dgm:cxn modelId="{EA4002AF-F3CC-4C9B-802B-AE4BF3EAD77A}" type="presOf" srcId="{C22DC434-59C8-460F-879F-4592A0943BED}" destId="{8B58B2A5-4718-43CE-83B0-513442B9992D}" srcOrd="0" destOrd="0" presId="urn:microsoft.com/office/officeart/2005/8/layout/pList2"/>
    <dgm:cxn modelId="{00093D13-74D0-4A16-BAE7-C002BA4CE5F4}" type="presOf" srcId="{D4731D63-99C7-44BC-A58B-C0310AB091F1}" destId="{71ED6187-448C-48DA-AF64-4FCB44792761}" srcOrd="0" destOrd="0" presId="urn:microsoft.com/office/officeart/2005/8/layout/pList2"/>
    <dgm:cxn modelId="{4DD38C4C-FAFE-4938-84E4-70D356666457}" type="presOf" srcId="{5C08E829-2C97-441A-8E86-CEAECEE3CD8E}" destId="{4FC776EB-42AF-44B5-B59E-086883C3F5EF}" srcOrd="0" destOrd="0" presId="urn:microsoft.com/office/officeart/2005/8/layout/pList2"/>
    <dgm:cxn modelId="{BE997CF8-2AB1-4312-A3B5-88E1527DBB4D}" type="presOf" srcId="{5DFA3DC9-133A-4CF8-A62F-72B051DE7AA3}" destId="{1CC2BE78-B1B1-4005-91E5-7BD6E79EF92E}" srcOrd="0" destOrd="0" presId="urn:microsoft.com/office/officeart/2005/8/layout/pList2"/>
    <dgm:cxn modelId="{4EE46782-D4D2-4FBA-AB0A-2EB70B32BC42}" type="presOf" srcId="{657EB87E-7634-4568-BA89-BB10E1B67B6D}" destId="{FC12E13C-8F24-4399-8723-E4D159852486}" srcOrd="0" destOrd="0" presId="urn:microsoft.com/office/officeart/2005/8/layout/pList2"/>
    <dgm:cxn modelId="{BF577ADA-53D0-425E-9F3A-6F7691F5F104}" srcId="{D4731D63-99C7-44BC-A58B-C0310AB091F1}" destId="{C22DC434-59C8-460F-879F-4592A0943BED}" srcOrd="1" destOrd="0" parTransId="{82DFDF5D-8375-41CF-9DD9-0CDDBCDE22AF}" sibTransId="{93FD6C27-DC5C-4EAF-89DF-56C45E56EC48}"/>
    <dgm:cxn modelId="{A076946A-64EF-46D6-9C6D-E5ADDB0CFB8C}" type="presParOf" srcId="{71ED6187-448C-48DA-AF64-4FCB44792761}" destId="{160A55B9-450E-4B96-BE15-473A9FDD343E}" srcOrd="0" destOrd="0" presId="urn:microsoft.com/office/officeart/2005/8/layout/pList2"/>
    <dgm:cxn modelId="{0E9C7025-1000-44EA-902D-D1F2948A77BB}" type="presParOf" srcId="{71ED6187-448C-48DA-AF64-4FCB44792761}" destId="{29A0DA3E-570D-45E3-98B8-94B4B59EDE86}" srcOrd="1" destOrd="0" presId="urn:microsoft.com/office/officeart/2005/8/layout/pList2"/>
    <dgm:cxn modelId="{96F3B314-7726-4AF6-BC65-1FC106E70178}" type="presParOf" srcId="{29A0DA3E-570D-45E3-98B8-94B4B59EDE86}" destId="{0A877E58-8606-4E0E-9B0C-5F03ED599554}" srcOrd="0" destOrd="0" presId="urn:microsoft.com/office/officeart/2005/8/layout/pList2"/>
    <dgm:cxn modelId="{5E7316F4-7A67-4755-A8EB-7E47E5F6872C}" type="presParOf" srcId="{0A877E58-8606-4E0E-9B0C-5F03ED599554}" destId="{4FC776EB-42AF-44B5-B59E-086883C3F5EF}" srcOrd="0" destOrd="0" presId="urn:microsoft.com/office/officeart/2005/8/layout/pList2"/>
    <dgm:cxn modelId="{2754DC69-E9D5-4D2B-BE61-945074F712F1}" type="presParOf" srcId="{0A877E58-8606-4E0E-9B0C-5F03ED599554}" destId="{059C7509-5336-4A55-B257-63B0A4CA5916}" srcOrd="1" destOrd="0" presId="urn:microsoft.com/office/officeart/2005/8/layout/pList2"/>
    <dgm:cxn modelId="{6042C9E3-A2AC-4C82-AA77-1D01259380C0}" type="presParOf" srcId="{0A877E58-8606-4E0E-9B0C-5F03ED599554}" destId="{2D9A1DBE-C02C-4DA2-BF98-5C7A602997CC}" srcOrd="2" destOrd="0" presId="urn:microsoft.com/office/officeart/2005/8/layout/pList2"/>
    <dgm:cxn modelId="{B14DAD26-F00E-443A-9919-4518DFB44980}" type="presParOf" srcId="{29A0DA3E-570D-45E3-98B8-94B4B59EDE86}" destId="{FC12E13C-8F24-4399-8723-E4D159852486}" srcOrd="1" destOrd="0" presId="urn:microsoft.com/office/officeart/2005/8/layout/pList2"/>
    <dgm:cxn modelId="{E824BCAA-2D1E-4A02-9F97-C79B89C9BFBB}" type="presParOf" srcId="{29A0DA3E-570D-45E3-98B8-94B4B59EDE86}" destId="{0E23BC68-23EA-4C5F-BBAA-F78B4A6E3964}" srcOrd="2" destOrd="0" presId="urn:microsoft.com/office/officeart/2005/8/layout/pList2"/>
    <dgm:cxn modelId="{C6A86CAB-9D87-4862-8650-8DA0F257FDCB}" type="presParOf" srcId="{0E23BC68-23EA-4C5F-BBAA-F78B4A6E3964}" destId="{8B58B2A5-4718-43CE-83B0-513442B9992D}" srcOrd="0" destOrd="0" presId="urn:microsoft.com/office/officeart/2005/8/layout/pList2"/>
    <dgm:cxn modelId="{C580206D-0EAD-4979-B847-6635F0AF4406}" type="presParOf" srcId="{0E23BC68-23EA-4C5F-BBAA-F78B4A6E3964}" destId="{C9169733-304B-413C-82E2-88021B105448}" srcOrd="1" destOrd="0" presId="urn:microsoft.com/office/officeart/2005/8/layout/pList2"/>
    <dgm:cxn modelId="{B77DB885-1BC3-4B99-86A5-03CF4C632EC6}" type="presParOf" srcId="{0E23BC68-23EA-4C5F-BBAA-F78B4A6E3964}" destId="{FCE4BA69-D526-49BD-97D2-0A9D0A579BBA}" srcOrd="2" destOrd="0" presId="urn:microsoft.com/office/officeart/2005/8/layout/pList2"/>
    <dgm:cxn modelId="{CEF5E589-E314-422E-A92A-323CC68AD479}" type="presParOf" srcId="{29A0DA3E-570D-45E3-98B8-94B4B59EDE86}" destId="{A52912B3-2515-4B81-80DD-1222109B08AE}" srcOrd="3" destOrd="0" presId="urn:microsoft.com/office/officeart/2005/8/layout/pList2"/>
    <dgm:cxn modelId="{55F9E9D2-2AAF-4089-89CA-4030F63334C1}" type="presParOf" srcId="{29A0DA3E-570D-45E3-98B8-94B4B59EDE86}" destId="{E20FC985-E185-4277-9EFF-E8125F44CDD9}" srcOrd="4" destOrd="0" presId="urn:microsoft.com/office/officeart/2005/8/layout/pList2"/>
    <dgm:cxn modelId="{1057BE39-BD97-4BCC-B2CF-ABB988F02308}" type="presParOf" srcId="{E20FC985-E185-4277-9EFF-E8125F44CDD9}" destId="{1CC2BE78-B1B1-4005-91E5-7BD6E79EF92E}" srcOrd="0" destOrd="0" presId="urn:microsoft.com/office/officeart/2005/8/layout/pList2"/>
    <dgm:cxn modelId="{2648DAEC-B410-4374-9483-8A1EBC909EC1}" type="presParOf" srcId="{E20FC985-E185-4277-9EFF-E8125F44CDD9}" destId="{D3BF2C90-08C9-468A-BCE1-E8A07EB3A810}" srcOrd="1" destOrd="0" presId="urn:microsoft.com/office/officeart/2005/8/layout/pList2"/>
    <dgm:cxn modelId="{C5C1D886-532D-49A6-BEE2-5642C449C7B6}" type="presParOf" srcId="{E20FC985-E185-4277-9EFF-E8125F44CDD9}" destId="{759AD8F1-6593-4D3E-AD46-F7D4CD46040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4C418-317C-486F-B5FF-B0B92FA6885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0FD06D-B3EE-4159-901D-655EF30A9BBC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809625" indent="-628650" rtl="0"/>
          <a:r>
            <a:rPr lang="ru-RU" sz="4400" dirty="0" smtClean="0"/>
            <a:t>       </a:t>
          </a:r>
          <a:r>
            <a:rPr lang="ru-RU" sz="4400" b="1" dirty="0" smtClean="0">
              <a:solidFill>
                <a:schemeClr val="tx1"/>
              </a:solidFill>
            </a:rPr>
            <a:t>8-800-200-51-51 </a:t>
          </a:r>
          <a:r>
            <a:rPr lang="ru-RU" sz="4400" dirty="0" smtClean="0"/>
            <a:t>   </a:t>
          </a:r>
          <a:r>
            <a:rPr lang="ru-RU" sz="2800" dirty="0" smtClean="0">
              <a:solidFill>
                <a:schemeClr val="tx1"/>
              </a:solidFill>
            </a:rPr>
            <a:t>(звонок по России бесплатный)</a:t>
          </a:r>
          <a:endParaRPr lang="ru-RU" sz="2800" dirty="0">
            <a:solidFill>
              <a:schemeClr val="tx1"/>
            </a:solidFill>
          </a:endParaRPr>
        </a:p>
      </dgm:t>
    </dgm:pt>
    <dgm:pt modelId="{929EBEB3-D277-4FBC-A3C7-0D0023DF5474}" type="parTrans" cxnId="{73D7AC21-A85E-4883-889F-28BB9C483587}">
      <dgm:prSet/>
      <dgm:spPr/>
      <dgm:t>
        <a:bodyPr/>
        <a:lstStyle/>
        <a:p>
          <a:endParaRPr lang="ru-RU"/>
        </a:p>
      </dgm:t>
    </dgm:pt>
    <dgm:pt modelId="{3ED01F35-B4D5-46F4-ACB1-3BE67DC2D63B}" type="sibTrans" cxnId="{73D7AC21-A85E-4883-889F-28BB9C483587}">
      <dgm:prSet/>
      <dgm:spPr/>
      <dgm:t>
        <a:bodyPr/>
        <a:lstStyle/>
        <a:p>
          <a:endParaRPr lang="ru-RU"/>
        </a:p>
      </dgm:t>
    </dgm:pt>
    <dgm:pt modelId="{72A39394-08FF-4A88-A189-308512FA59DA}" type="pres">
      <dgm:prSet presAssocID="{CB64C418-317C-486F-B5FF-B0B92FA688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AB640-D5A9-4225-9D4C-7DA897D30C0A}" type="pres">
      <dgm:prSet presAssocID="{C40FD06D-B3EE-4159-901D-655EF30A9BBC}" presName="comp" presStyleCnt="0"/>
      <dgm:spPr/>
    </dgm:pt>
    <dgm:pt modelId="{2B4D9B33-FED6-4D0C-9FE6-246B6A58C4A9}" type="pres">
      <dgm:prSet presAssocID="{C40FD06D-B3EE-4159-901D-655EF30A9BBC}" presName="box" presStyleLbl="node1" presStyleIdx="0" presStyleCnt="1" custScaleY="97686" custLinFactNeighborY="20276"/>
      <dgm:spPr/>
      <dgm:t>
        <a:bodyPr/>
        <a:lstStyle/>
        <a:p>
          <a:endParaRPr lang="ru-RU"/>
        </a:p>
      </dgm:t>
    </dgm:pt>
    <dgm:pt modelId="{84F65333-E67A-4044-85C2-E0522E0906BC}" type="pres">
      <dgm:prSet presAssocID="{C40FD06D-B3EE-4159-901D-655EF30A9BBC}" presName="img" presStyleLbl="fgImgPlace1" presStyleIdx="0" presStyleCnt="1" custScaleX="118546" custScaleY="73285" custLinFactNeighborX="16192" custLinFactNeighborY="223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1C2D8730-F34D-45AA-A4C1-62D542E08851}" type="pres">
      <dgm:prSet presAssocID="{C40FD06D-B3EE-4159-901D-655EF30A9BB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525B7A-EE1A-468E-B00B-BF5E8EF440CD}" type="presOf" srcId="{C40FD06D-B3EE-4159-901D-655EF30A9BBC}" destId="{1C2D8730-F34D-45AA-A4C1-62D542E08851}" srcOrd="1" destOrd="0" presId="urn:microsoft.com/office/officeart/2005/8/layout/vList4"/>
    <dgm:cxn modelId="{F9EA4CA0-EE77-4FBB-9DBE-092E4EFA3AE7}" type="presOf" srcId="{C40FD06D-B3EE-4159-901D-655EF30A9BBC}" destId="{2B4D9B33-FED6-4D0C-9FE6-246B6A58C4A9}" srcOrd="0" destOrd="0" presId="urn:microsoft.com/office/officeart/2005/8/layout/vList4"/>
    <dgm:cxn modelId="{3ABFCBD1-4B4D-4B74-8868-59D1B9F02353}" type="presOf" srcId="{CB64C418-317C-486F-B5FF-B0B92FA6885C}" destId="{72A39394-08FF-4A88-A189-308512FA59DA}" srcOrd="0" destOrd="0" presId="urn:microsoft.com/office/officeart/2005/8/layout/vList4"/>
    <dgm:cxn modelId="{73D7AC21-A85E-4883-889F-28BB9C483587}" srcId="{CB64C418-317C-486F-B5FF-B0B92FA6885C}" destId="{C40FD06D-B3EE-4159-901D-655EF30A9BBC}" srcOrd="0" destOrd="0" parTransId="{929EBEB3-D277-4FBC-A3C7-0D0023DF5474}" sibTransId="{3ED01F35-B4D5-46F4-ACB1-3BE67DC2D63B}"/>
    <dgm:cxn modelId="{55245099-1307-4C6F-AEF8-656F0DBFBD04}" type="presParOf" srcId="{72A39394-08FF-4A88-A189-308512FA59DA}" destId="{F00AB640-D5A9-4225-9D4C-7DA897D30C0A}" srcOrd="0" destOrd="0" presId="urn:microsoft.com/office/officeart/2005/8/layout/vList4"/>
    <dgm:cxn modelId="{B54EE855-8081-4702-ADB3-23887EEA0C97}" type="presParOf" srcId="{F00AB640-D5A9-4225-9D4C-7DA897D30C0A}" destId="{2B4D9B33-FED6-4D0C-9FE6-246B6A58C4A9}" srcOrd="0" destOrd="0" presId="urn:microsoft.com/office/officeart/2005/8/layout/vList4"/>
    <dgm:cxn modelId="{AC60B594-87F0-442C-8BC5-F9507B3BC224}" type="presParOf" srcId="{F00AB640-D5A9-4225-9D4C-7DA897D30C0A}" destId="{84F65333-E67A-4044-85C2-E0522E0906BC}" srcOrd="1" destOrd="0" presId="urn:microsoft.com/office/officeart/2005/8/layout/vList4"/>
    <dgm:cxn modelId="{18A2A5FA-D1C9-43A3-9AC2-0E646181580B}" type="presParOf" srcId="{F00AB640-D5A9-4225-9D4C-7DA897D30C0A}" destId="{1C2D8730-F34D-45AA-A4C1-62D542E0885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A55B9-450E-4B96-BE15-473A9FDD343E}">
      <dsp:nvSpPr>
        <dsp:cNvPr id="0" name=""/>
        <dsp:cNvSpPr/>
      </dsp:nvSpPr>
      <dsp:spPr>
        <a:xfrm>
          <a:off x="0" y="0"/>
          <a:ext cx="8291264" cy="17497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9A1DBE-C02C-4DA2-BF98-5C7A602997CC}">
      <dsp:nvSpPr>
        <dsp:cNvPr id="0" name=""/>
        <dsp:cNvSpPr/>
      </dsp:nvSpPr>
      <dsp:spPr>
        <a:xfrm>
          <a:off x="248737" y="233305"/>
          <a:ext cx="2435558" cy="12831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776EB-42AF-44B5-B59E-086883C3F5EF}">
      <dsp:nvSpPr>
        <dsp:cNvPr id="0" name=""/>
        <dsp:cNvSpPr/>
      </dsp:nvSpPr>
      <dsp:spPr>
        <a:xfrm rot="10800000">
          <a:off x="248737" y="1749794"/>
          <a:ext cx="2435558" cy="21386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ООО «Страховая компания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«АК БАРС-Мед»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D60093"/>
              </a:solidFill>
            </a:rPr>
            <a:t>8-800-500-03-03</a:t>
          </a:r>
          <a:endParaRPr lang="ru-RU" sz="2100" b="1" kern="1200" dirty="0">
            <a:solidFill>
              <a:srgbClr val="D60093"/>
            </a:solidFill>
          </a:endParaRPr>
        </a:p>
      </dsp:txBody>
      <dsp:txXfrm rot="10800000">
        <a:off x="314507" y="1749794"/>
        <a:ext cx="2304018" cy="2072867"/>
      </dsp:txXfrm>
    </dsp:sp>
    <dsp:sp modelId="{FCE4BA69-D526-49BD-97D2-0A9D0A579BBA}">
      <dsp:nvSpPr>
        <dsp:cNvPr id="0" name=""/>
        <dsp:cNvSpPr/>
      </dsp:nvSpPr>
      <dsp:spPr>
        <a:xfrm>
          <a:off x="2927852" y="233305"/>
          <a:ext cx="2435558" cy="12831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8B2A5-4718-43CE-83B0-513442B9992D}">
      <dsp:nvSpPr>
        <dsp:cNvPr id="0" name=""/>
        <dsp:cNvSpPr/>
      </dsp:nvSpPr>
      <dsp:spPr>
        <a:xfrm rot="10800000">
          <a:off x="2927852" y="1749794"/>
          <a:ext cx="2435558" cy="21386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ЗАО «Страховое медицинское общество «Спасение»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D60093"/>
              </a:solidFill>
            </a:rPr>
            <a:t>8-800-100-07-17</a:t>
          </a:r>
          <a:endParaRPr lang="ru-RU" sz="2100" b="1" kern="1200" dirty="0">
            <a:solidFill>
              <a:srgbClr val="D60093"/>
            </a:solidFill>
          </a:endParaRPr>
        </a:p>
      </dsp:txBody>
      <dsp:txXfrm rot="10800000">
        <a:off x="2993622" y="1749794"/>
        <a:ext cx="2304018" cy="2072867"/>
      </dsp:txXfrm>
    </dsp:sp>
    <dsp:sp modelId="{759AD8F1-6593-4D3E-AD46-F7D4CD460405}">
      <dsp:nvSpPr>
        <dsp:cNvPr id="0" name=""/>
        <dsp:cNvSpPr/>
      </dsp:nvSpPr>
      <dsp:spPr>
        <a:xfrm>
          <a:off x="5606967" y="233305"/>
          <a:ext cx="2435558" cy="12831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2BE78-B1B1-4005-91E5-7BD6E79EF92E}">
      <dsp:nvSpPr>
        <dsp:cNvPr id="0" name=""/>
        <dsp:cNvSpPr/>
      </dsp:nvSpPr>
      <dsp:spPr>
        <a:xfrm rot="10800000">
          <a:off x="5606967" y="1749794"/>
          <a:ext cx="2435558" cy="21386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ООО «Страховая медицинская организация «Чулпан-Мед»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 </a:t>
          </a:r>
          <a:r>
            <a:rPr lang="ru-RU" sz="2100" b="1" kern="1200" dirty="0" smtClean="0">
              <a:solidFill>
                <a:srgbClr val="D60093"/>
              </a:solidFill>
            </a:rPr>
            <a:t>8-800-200-10-65</a:t>
          </a:r>
          <a:endParaRPr lang="ru-RU" sz="2100" b="1" kern="1200" dirty="0">
            <a:solidFill>
              <a:srgbClr val="D60093"/>
            </a:solidFill>
          </a:endParaRPr>
        </a:p>
      </dsp:txBody>
      <dsp:txXfrm rot="10800000">
        <a:off x="5672737" y="1749794"/>
        <a:ext cx="2304018" cy="2072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D9B33-FED6-4D0C-9FE6-246B6A58C4A9}">
      <dsp:nvSpPr>
        <dsp:cNvPr id="0" name=""/>
        <dsp:cNvSpPr/>
      </dsp:nvSpPr>
      <dsp:spPr>
        <a:xfrm>
          <a:off x="0" y="65744"/>
          <a:ext cx="8291264" cy="277543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809625" lvl="0" indent="-62865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       </a:t>
          </a:r>
          <a:r>
            <a:rPr lang="ru-RU" sz="4400" b="1" kern="1200" dirty="0" smtClean="0">
              <a:solidFill>
                <a:schemeClr val="tx1"/>
              </a:solidFill>
            </a:rPr>
            <a:t>8-800-200-51-51 </a:t>
          </a:r>
          <a:r>
            <a:rPr lang="ru-RU" sz="4400" kern="1200" dirty="0" smtClean="0"/>
            <a:t>   </a:t>
          </a:r>
          <a:r>
            <a:rPr lang="ru-RU" sz="2800" kern="1200" dirty="0" smtClean="0">
              <a:solidFill>
                <a:schemeClr val="tx1"/>
              </a:solidFill>
            </a:rPr>
            <a:t>(звонок по России бесплатный)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942370" y="65744"/>
        <a:ext cx="6348893" cy="2775434"/>
      </dsp:txXfrm>
    </dsp:sp>
    <dsp:sp modelId="{84F65333-E67A-4044-85C2-E0522E0906BC}">
      <dsp:nvSpPr>
        <dsp:cNvPr id="0" name=""/>
        <dsp:cNvSpPr/>
      </dsp:nvSpPr>
      <dsp:spPr>
        <a:xfrm>
          <a:off x="398852" y="605654"/>
          <a:ext cx="1965792" cy="16657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8CFAE5-99E0-4065-A9B8-91CC7E0F8C79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51BEEF-E04B-4280-8D51-C21B3CCCE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35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52DED4-E61C-45A8-BF4E-CD2DF065EB0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52DED4-E61C-45A8-BF4E-CD2DF065EB0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AA8A-430F-4DCA-9BCD-3E48A3FDFEE7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4DAE-648B-4C4D-8640-4CBAA3BDC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5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0359-C30C-4EF3-9AC8-3AC3833F1493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4193-58B5-4AB2-B2C2-1AF50DD7F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5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010F-36F7-4B6E-A54C-B0A64608E67F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1201E-4DB2-41DC-907A-0B1D572CD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33709-3720-4653-95E5-E9F9B5DD14F1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4AD5F-C5BD-441C-B406-B2F0EEB8B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95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A21A1-129B-47E2-8726-9302D5F61D8E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1A65-1F5C-45E8-B7DB-0D581A577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8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A6BB-BAA8-45F0-9FF1-3C8E1701A2D4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8E1A-9BF8-4CFE-9CDA-8A5F71374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5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87577-66F8-4A10-A3CD-D5C31298B9DC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23E9-02C2-47DF-B400-6D2CB134F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4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2CD4-D9E4-4D47-8EED-805A059DBFF1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93B93-0D7E-42C9-A2A1-7D2F76728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3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76E9-B2BA-4A29-AF74-AE898C75E68D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9325-E05A-4F87-8849-1EF97D557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2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EE06-0CD1-4CE3-95A8-A0D445DA4993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4BFF8-AC13-48B8-837B-62AC33E52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1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87E1A-598B-43C9-BAE4-C7F825444259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071A-D8B6-4535-9F2A-C1A562C6D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9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BD5A9C-B3E0-4ED0-8B15-473BEB359BFA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1E192A-CAB6-458D-B2BB-99827E9DE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44675"/>
            <a:ext cx="9144000" cy="4203700"/>
          </a:xfrm>
          <a:prstGeom prst="rect">
            <a:avLst/>
          </a:prstGeom>
          <a:gradFill>
            <a:gsLst>
              <a:gs pos="27000">
                <a:schemeClr val="accent5">
                  <a:lumMod val="7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988" y="2708275"/>
            <a:ext cx="7777162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spc="50" dirty="0">
              <a:ln w="11430"/>
              <a:solidFill>
                <a:prstClr val="white"/>
              </a:solidFill>
              <a:latin typeface="Calibri"/>
              <a:ea typeface="+mj-ea"/>
              <a:cs typeface="+mj-cs"/>
            </a:endParaRPr>
          </a:p>
          <a:p>
            <a:pPr algn="ctr">
              <a:defRPr/>
            </a:pPr>
            <a:r>
              <a:rPr lang="ru-RU" sz="3600" b="1" spc="50" dirty="0">
                <a:ln w="11430"/>
                <a:solidFill>
                  <a:prstClr val="white"/>
                </a:solidFill>
                <a:latin typeface="Calibri"/>
                <a:ea typeface="+mj-ea"/>
                <a:cs typeface="+mj-cs"/>
              </a:rPr>
              <a:t>Бесплатное оказание медицинской помощи в поликлинике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913" y="179388"/>
            <a:ext cx="418465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</a:t>
            </a:r>
          </a:p>
          <a:p>
            <a:pPr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обязательного медицинского страхования </a:t>
            </a:r>
          </a:p>
          <a:p>
            <a:pPr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Республики Татарстан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131603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300" b="1" dirty="0">
                <a:solidFill>
                  <a:prstClr val="white"/>
                </a:solidFill>
                <a:latin typeface="Calibri" pitchFamily="34" charset="0"/>
              </a:rPr>
              <a:t>Право на внеочередное оказание </a:t>
            </a:r>
          </a:p>
          <a:p>
            <a:pPr algn="ctr">
              <a:defRPr/>
            </a:pPr>
            <a:r>
              <a:rPr lang="ru-RU" sz="2300" b="1" dirty="0">
                <a:solidFill>
                  <a:prstClr val="white"/>
                </a:solidFill>
                <a:latin typeface="Calibri" pitchFamily="34" charset="0"/>
              </a:rPr>
              <a:t>медицинской помощи имеют:</a:t>
            </a:r>
          </a:p>
        </p:txBody>
      </p:sp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Прямоугольник 2"/>
          <p:cNvSpPr>
            <a:spLocks noChangeArrowheads="1"/>
          </p:cNvSpPr>
          <p:nvPr/>
        </p:nvSpPr>
        <p:spPr bwMode="auto">
          <a:xfrm>
            <a:off x="373063" y="1444625"/>
            <a:ext cx="58547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 лица, работавшие в период Великой Отечественной войны на объектах противовоздушной обороны, местной противовоздушной обороны, на строительстве оборонительных сооружений, военно-морских баз, аэродромов и других военных объектов в пределах тыловых границ действующих фронтов, операционных зон действующих флотов, на прифронтовых участках железных и автомобильных дорог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дети-инвалиды и дети, оставшиеся без попечения родителей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инвалиды, имеющие ограничения функции передвижения</a:t>
            </a: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341438"/>
            <a:ext cx="1852612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868738"/>
            <a:ext cx="2627312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Основанием для внеочередного оказания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медицинской помощи является:</a:t>
            </a:r>
            <a:endParaRPr lang="ru-RU" sz="24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2532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Прямоугольник 2"/>
          <p:cNvSpPr>
            <a:spLocks noChangeArrowheads="1"/>
          </p:cNvSpPr>
          <p:nvPr/>
        </p:nvSpPr>
        <p:spPr bwMode="auto">
          <a:xfrm>
            <a:off x="671513" y="2320925"/>
            <a:ext cx="41878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prstClr val="black"/>
                </a:solidFill>
              </a:rPr>
              <a:t>Документ, подтверждающий, что Вы относитесь к льготной категории граждан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prstClr val="black"/>
                </a:solidFill>
              </a:rPr>
              <a:t>Сделайте ксерокопию этого документа и пусть  она хранится в медицинской карте</a:t>
            </a:r>
            <a:endParaRPr lang="ru-RU" sz="2000" dirty="0">
              <a:solidFill>
                <a:srgbClr val="0D0D0D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204864"/>
            <a:ext cx="2916237" cy="29162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6477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Если Вы относитесь к льготной категории граждан:</a:t>
            </a:r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Прямоугольник 2"/>
          <p:cNvSpPr>
            <a:spLocks noChangeArrowheads="1"/>
          </p:cNvSpPr>
          <p:nvPr/>
        </p:nvSpPr>
        <p:spPr bwMode="auto">
          <a:xfrm>
            <a:off x="392113" y="1557338"/>
            <a:ext cx="8370887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В поликлинике по месту прикрепления медицинская помощь должна оказываться во внеочередном порядке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В поликлинике по месту прикрепления срок ожидания плановых консультации врачей специалистов (невролог, офтальмолог, кардиолог и т.д.),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диагностических и лабораторных </a:t>
            </a:r>
            <a:r>
              <a:rPr lang="ru-RU" altLang="ru-RU" sz="2000" b="1" dirty="0">
                <a:solidFill>
                  <a:srgbClr val="000000"/>
                </a:solidFill>
              </a:rPr>
              <a:t>исследований может достигать 5 рабочих дней с даты обращения к лечащему врачу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В консультативных поликлиниках республиканских больниц, диспансерах – срок ожидания консультаций врачей специалистов,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диагностических и лабораторных </a:t>
            </a:r>
            <a:r>
              <a:rPr lang="ru-RU" altLang="ru-RU" sz="2000" b="1" dirty="0">
                <a:solidFill>
                  <a:srgbClr val="000000"/>
                </a:solidFill>
              </a:rPr>
              <a:t>исследований может достигать 10 рабочих дней с даты обращения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Срок ожидания плановой госпитализации не должен быть более 14 рабочих дней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Поликлиника имеет право предоставлять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платные медицинские услуги</a:t>
            </a:r>
          </a:p>
        </p:txBody>
      </p:sp>
      <p:sp>
        <p:nvSpPr>
          <p:cNvPr id="24580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Прямоугольник 2"/>
          <p:cNvSpPr>
            <a:spLocks noChangeArrowheads="1"/>
          </p:cNvSpPr>
          <p:nvPr/>
        </p:nvSpPr>
        <p:spPr bwMode="auto">
          <a:xfrm>
            <a:off x="377825" y="1773238"/>
            <a:ext cx="83708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>
                <a:solidFill>
                  <a:srgbClr val="000000"/>
                </a:solidFill>
              </a:rPr>
              <a:t>Обязательным условием при получении платных медицинских услуг является дача пациентом информированного добровольного согласия на получение платных услуг и заключение договора между пациентом и медицинской организаций</a:t>
            </a:r>
            <a:endParaRPr lang="ru-RU" altLang="ru-RU" sz="2000">
              <a:solidFill>
                <a:srgbClr val="0D0D0D"/>
              </a:solidFill>
              <a:cs typeface="Times New Roman" pitchFamily="18" charset="0"/>
            </a:endParaRP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57563"/>
            <a:ext cx="28162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5762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Помните! </a:t>
            </a:r>
            <a:endParaRPr lang="ru-RU" sz="24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5604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Прямоугольник 2"/>
          <p:cNvSpPr>
            <a:spLocks noChangeArrowheads="1"/>
          </p:cNvSpPr>
          <p:nvPr/>
        </p:nvSpPr>
        <p:spPr bwMode="auto">
          <a:xfrm>
            <a:off x="463550" y="1268413"/>
            <a:ext cx="83708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>
                <a:solidFill>
                  <a:srgbClr val="000000"/>
                </a:solidFill>
              </a:rPr>
              <a:t>Перед заключением договора об оказании платных услуг медицинская организация обязана информировать граждан о возможности получения медицинской помощи в рамках Программы государственных гарантий бесплатного оказания гражданам медицинской помощи </a:t>
            </a:r>
            <a:endParaRPr lang="ru-RU" altLang="ru-RU" sz="2000">
              <a:solidFill>
                <a:srgbClr val="0D0D0D"/>
              </a:solidFill>
              <a:cs typeface="Times New Roman" pitchFamily="18" charset="0"/>
            </a:endParaRPr>
          </a:p>
        </p:txBody>
      </p:sp>
      <p:pic>
        <p:nvPicPr>
          <p:cNvPr id="25607" name="Picture 2" descr="C:\Users\Polyakova.OP\Documents\ФОТО\2013 год\Стенды\stend_inf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3030538"/>
            <a:ext cx="4341812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Если Вы сомневаетесь в легитимности предложенных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Вам платных услуг:</a:t>
            </a:r>
            <a:endParaRPr lang="ru-RU" sz="24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6628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Прямоугольник 2"/>
          <p:cNvSpPr>
            <a:spLocks noChangeArrowheads="1"/>
          </p:cNvSpPr>
          <p:nvPr/>
        </p:nvSpPr>
        <p:spPr bwMode="auto">
          <a:xfrm>
            <a:off x="382588" y="1700213"/>
            <a:ext cx="8370887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prstClr val="black"/>
                </a:solidFill>
              </a:rPr>
              <a:t>перед тем как оплатить их позвоните в страховую медицинскую организацию, полис которой у Вас на руках 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endParaRPr lang="ru-RU" sz="2000" b="1" dirty="0">
              <a:solidFill>
                <a:prstClr val="black"/>
              </a:solidFill>
            </a:endParaRPr>
          </a:p>
          <a:p>
            <a:pPr algn="just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или в Контакт-центр ТФОМС Республики Татарстан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8 </a:t>
            </a:r>
            <a:r>
              <a:rPr lang="ru-RU" sz="2000" b="1" dirty="0">
                <a:solidFill>
                  <a:srgbClr val="C00000"/>
                </a:solidFill>
              </a:rPr>
              <a:t>800 200 51 51 (звонок по России бесплатный) </a:t>
            </a:r>
          </a:p>
        </p:txBody>
      </p:sp>
      <p:pic>
        <p:nvPicPr>
          <p:cNvPr id="26631" name="Picture 2" descr="C:\Users\Polyakova.OP\Documents\ФОТО\2013 год\Прием граждан\1_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4175"/>
            <a:ext cx="28654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15843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В случае возникновения вопросов при получении медицинской помощи на территории Республики Татарстан по полису ОМС Ваш первый звонок должен быть с страховую медицинскую организацию, выдавшую Вам полис ОМС</a:t>
            </a:r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467544" y="2132856"/>
          <a:ext cx="82912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libri" pitchFamily="34" charset="0"/>
              </a:rPr>
              <a:t>Основные направления деятельности страховых представителей (для усиления роли СМО по защите прав застрахованных лиц):</a:t>
            </a:r>
            <a:endParaRPr lang="ru-RU" sz="2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Прямоугольник 2"/>
          <p:cNvSpPr>
            <a:spLocks noChangeArrowheads="1"/>
          </p:cNvSpPr>
          <p:nvPr/>
        </p:nvSpPr>
        <p:spPr bwMode="auto">
          <a:xfrm>
            <a:off x="400050" y="1916832"/>
            <a:ext cx="837088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 smtClean="0">
                <a:solidFill>
                  <a:srgbClr val="000000"/>
                </a:solidFill>
              </a:rPr>
              <a:t>информирование </a:t>
            </a:r>
            <a:r>
              <a:rPr lang="ru-RU" altLang="ru-RU" sz="2000" b="1" dirty="0">
                <a:solidFill>
                  <a:srgbClr val="000000"/>
                </a:solidFill>
              </a:rPr>
              <a:t>застрахованных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лиц в сфере ОМС</a:t>
            </a:r>
            <a:endParaRPr lang="ru-RU" altLang="ru-RU" sz="2000" b="1" dirty="0">
              <a:solidFill>
                <a:srgbClr val="000000"/>
              </a:solidFill>
            </a:endParaRP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с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одействие в привлечении застрахованных лиц к прохождению диспансеризации</a:t>
            </a: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и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нформационное сопровождение застрахованных лиц на всех этапах оказания медицинской помощи</a:t>
            </a: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п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роведение опросов застрахованных лиц о доступности медицинской помощи в медицинских организациях</a:t>
            </a: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р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ассмотрение письменных обращений граждан, проведение целевых экспертиз с целью оценки доступности и качества медицинской помощи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Основные направления деятельности страховых представителей (для усиления роли СМО по защите прав застрахованных лиц):</a:t>
            </a:r>
          </a:p>
        </p:txBody>
      </p:sp>
      <p:sp>
        <p:nvSpPr>
          <p:cNvPr id="29700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Прямоугольник 2"/>
          <p:cNvSpPr>
            <a:spLocks noChangeArrowheads="1"/>
          </p:cNvSpPr>
          <p:nvPr/>
        </p:nvSpPr>
        <p:spPr bwMode="auto">
          <a:xfrm>
            <a:off x="373062" y="2204864"/>
            <a:ext cx="8370887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 smtClean="0">
                <a:solidFill>
                  <a:srgbClr val="000000"/>
                </a:solidFill>
              </a:rPr>
              <a:t>осуществление </a:t>
            </a:r>
            <a:r>
              <a:rPr lang="ru-RU" altLang="ru-RU" sz="2000" b="1" dirty="0">
                <a:solidFill>
                  <a:srgbClr val="000000"/>
                </a:solidFill>
              </a:rPr>
              <a:t>контроля объемов, сроков, качества и условий предоставления медицинской помощи по ОМС, в том числе в момент получения медицинской помощи (очная экспертиза качества медицинской помощи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 algn="just" defTabSz="889000"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п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равовая поддержка застрахованных лиц в рамках досудебного и судебного разбирательства</a:t>
            </a:r>
          </a:p>
          <a:p>
            <a:pPr marL="342900" indent="-342900" algn="just" defTabSz="889000"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и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ные функции, предусмотренные в рамках законодательства.</a:t>
            </a:r>
            <a:endParaRPr lang="ru-RU" altLang="ru-RU" sz="2000" b="1" dirty="0">
              <a:solidFill>
                <a:srgbClr val="000000"/>
              </a:solidFill>
            </a:endParaRP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endParaRPr lang="ru-RU" altLang="ru-RU" sz="2000" dirty="0">
              <a:solidFill>
                <a:srgbClr val="0D0D0D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50825" y="260350"/>
            <a:ext cx="8785225" cy="144045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Контакт-центр ТФОМС </a:t>
            </a:r>
            <a:r>
              <a:rPr lang="ru-RU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Республики Татарстан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113" y="629602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426368" y="2204864"/>
          <a:ext cx="8291264" cy="284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Основы законодательства о бесплатном оказании  медицинской помощи</a:t>
            </a:r>
            <a:endParaRPr lang="en-US" sz="2400" b="1" dirty="0">
              <a:solidFill>
                <a:schemeClr val="bg1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113" y="629602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438" y="1268413"/>
            <a:ext cx="8302625" cy="4502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Конституцией Российской Федерации каждому гарантировано право на охрану здоровья и бесплатное оказание медицинской помощи (ст.41 Конституции РФ)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Виды, условия и порядок бесплатного предоставления медицинской помощи установлены Программой государственных гарантий бесплатного оказания гражданам медицинской помощи на территории Республики Татарстан 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2019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год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(постановление Кабинета Министров Республики Татарстан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№1256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29.12.2018)  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При обращении за медицинской помощью в плановой или неотложной форме пациент обязан предъявить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113" y="629602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438" y="1125538"/>
            <a:ext cx="8302625" cy="1733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полис ОМС (временное свидетельство, подтверждающее оформление полиса ОМС)</a:t>
            </a:r>
          </a:p>
          <a:p>
            <a:pPr marL="457200" indent="-4572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документ, удостоверяющий личность</a:t>
            </a:r>
          </a:p>
          <a:p>
            <a:pPr algn="just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При оказании медицинской помощи в экстренной форме (при угрозе жизни) предъявление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вышеуказанных документов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является не обязательным   </a:t>
            </a:r>
          </a:p>
        </p:txBody>
      </p:sp>
      <p:sp>
        <p:nvSpPr>
          <p:cNvPr id="7" name="Овал 6"/>
          <p:cNvSpPr/>
          <p:nvPr/>
        </p:nvSpPr>
        <p:spPr>
          <a:xfrm>
            <a:off x="373062" y="3113431"/>
            <a:ext cx="2651582" cy="2088232"/>
          </a:xfrm>
          <a:prstGeom prst="ellipse">
            <a:avLst/>
          </a:prstGeom>
          <a:blipFill>
            <a:blip r:embed="rId4">
              <a:extLst/>
            </a:blip>
            <a:srcRect/>
            <a:stretch>
              <a:fillRect l="-17000" r="-17000"/>
            </a:stretch>
          </a:blipFill>
          <a:scene3d>
            <a:camera prst="orthographicFront"/>
            <a:lightRig rig="chilly" dir="t"/>
          </a:scene3d>
          <a:sp3d z="12700" extrusionH="12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104" name="Объект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789363"/>
            <a:ext cx="2632075" cy="185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M:\Мой документы Полякова О,П,\ФОТО\2015 год\Документы, удост. личность\vlasti-kyngyra-pomogyt-vozdyhoplavatelu-iz-francii-polychit-pasport-rf_670x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92625"/>
            <a:ext cx="284003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16564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В целях упорядочения оказания плановой медицинской помощи осуществляется предварительная запись пациентов на приём к  участковому врачу, врачу-специалисту посредством: </a:t>
            </a:r>
            <a:endParaRPr lang="en-US" sz="2400" b="1" dirty="0">
              <a:solidFill>
                <a:schemeClr val="bg1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113" y="629602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0590" y="2420888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- </a:t>
            </a:r>
            <a:r>
              <a:rPr lang="ru-RU" sz="2000" b="1" dirty="0"/>
              <a:t>самостоятельной записи через</a:t>
            </a:r>
            <a:r>
              <a:rPr lang="en-US" sz="2000" b="1" dirty="0"/>
              <a:t> </a:t>
            </a:r>
            <a:r>
              <a:rPr lang="ru-RU" sz="2000" b="1" dirty="0"/>
              <a:t>единый портал государственных и муниципальных услуг (функций); портал государственных и муниципальных услуг Республики Татарстан</a:t>
            </a:r>
            <a:br>
              <a:rPr lang="ru-RU" sz="2000" b="1" dirty="0"/>
            </a:br>
            <a:r>
              <a:rPr lang="ru-RU" sz="2000" b="1" dirty="0"/>
              <a:t>- через терминал электронной очереди и </a:t>
            </a:r>
            <a:r>
              <a:rPr lang="ru-RU" sz="2000" b="1" dirty="0" err="1"/>
              <a:t>инфомат</a:t>
            </a:r>
            <a:r>
              <a:rPr lang="ru-RU" sz="2000" b="1" dirty="0"/>
              <a:t> «Электронный Татарстан»</a:t>
            </a:r>
            <a:br>
              <a:rPr lang="ru-RU" sz="2000" b="1" dirty="0"/>
            </a:br>
            <a:r>
              <a:rPr lang="ru-RU" sz="2000" b="1" dirty="0"/>
              <a:t>- записи сотрудником регистратуры медицинской организации (при обращении пациента в регистратуру или по телефону)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5451329"/>
            <a:ext cx="67119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5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Необходимое условие медицинского вмешательства:</a:t>
            </a:r>
            <a:endParaRPr lang="en-US" sz="2400" b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Прямоугольник 2"/>
          <p:cNvSpPr>
            <a:spLocks noChangeArrowheads="1"/>
          </p:cNvSpPr>
          <p:nvPr/>
        </p:nvSpPr>
        <p:spPr bwMode="auto">
          <a:xfrm>
            <a:off x="304800" y="2636838"/>
            <a:ext cx="39830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/>
              <a:t>дача пациентом  письменного информированного добровольного согласия на медицинское вмешательство </a:t>
            </a: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1773238"/>
            <a:ext cx="4256088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11842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Уважаемый пациент!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Прежде чем подписать информированное добровольное согласие на медицинское вмешательство:</a:t>
            </a:r>
          </a:p>
        </p:txBody>
      </p:sp>
      <p:sp>
        <p:nvSpPr>
          <p:cNvPr id="6148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Прямоугольник 2"/>
          <p:cNvSpPr>
            <a:spLocks noChangeArrowheads="1"/>
          </p:cNvSpPr>
          <p:nvPr/>
        </p:nvSpPr>
        <p:spPr bwMode="auto">
          <a:xfrm>
            <a:off x="373063" y="1844675"/>
            <a:ext cx="83026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/>
              <a:t>Получите от медицинского работника полную информацию о целях, методах оказания медицинской помощи, риске, последствиях, предполагаемых результатах</a:t>
            </a:r>
            <a:endParaRPr lang="ru-RU" altLang="ru-RU" sz="2000"/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/>
              <a:t>Требуйте, чтобы информация была предоставлена Вам в доступной форме</a:t>
            </a:r>
            <a:endParaRPr lang="ru-RU" altLang="ru-RU" sz="2000"/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/>
              <a:t>Вы можете отказаться от медицинского вмешательства, оформив отказ письменно</a:t>
            </a:r>
            <a:endParaRPr lang="ru-RU" altLang="ru-RU" sz="2000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3981450"/>
            <a:ext cx="25844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5969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Медицинская помощь оказывается :</a:t>
            </a:r>
          </a:p>
        </p:txBody>
      </p:sp>
      <p:sp>
        <p:nvSpPr>
          <p:cNvPr id="7172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Прямоугольник 2"/>
          <p:cNvSpPr>
            <a:spLocks noChangeArrowheads="1"/>
          </p:cNvSpPr>
          <p:nvPr/>
        </p:nvSpPr>
        <p:spPr bwMode="auto">
          <a:xfrm>
            <a:off x="373063" y="1444625"/>
            <a:ext cx="83026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/>
              <a:t> в соответствии с порядками оказания медицинской помощи, на основе стандартов медицинской помощи, которые утверждены Министерством здравоохранения Российской Федерации, а также клинических рекомендаций (протоколов лечения)</a:t>
            </a:r>
            <a:endParaRPr lang="ru-RU" altLang="ru-RU" sz="2000"/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933700"/>
            <a:ext cx="4408488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Медицинская помощь на дому:</a:t>
            </a:r>
          </a:p>
        </p:txBody>
      </p:sp>
      <p:sp>
        <p:nvSpPr>
          <p:cNvPr id="8196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7038" y="2060575"/>
            <a:ext cx="5013325" cy="3354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Обслуживание вызова на дому участковым врачом, врачом общей практики осуществляется в день приема вызова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Обслуживание вызова на дому может осуществлять фельдшер и/или акушерка, если  приказом руководителя медицинской организации на них возложены отдельные функции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60575"/>
            <a:ext cx="281622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Медицинская помощь на дому:</a:t>
            </a:r>
          </a:p>
        </p:txBody>
      </p:sp>
      <p:sp>
        <p:nvSpPr>
          <p:cNvPr id="9220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0200" y="1484313"/>
            <a:ext cx="5207000" cy="2419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Неотложная медицинская помощь на дому должна оказываться </a:t>
            </a:r>
            <a:r>
              <a:rPr lang="ru-RU" sz="2400" b="1" dirty="0">
                <a:cs typeface="Times New Roman" pitchFamily="18" charset="0"/>
              </a:rPr>
              <a:t>в течение 2 часов после обращения больного или иного лица об оказании медицинской помощи</a:t>
            </a:r>
            <a:endParaRPr lang="ru-RU" sz="2400" b="1" dirty="0">
              <a:solidFill>
                <a:srgbClr val="D60093"/>
              </a:solidFill>
              <a:cs typeface="Times New Roman" pitchFamily="18" charset="0"/>
            </a:endParaRPr>
          </a:p>
        </p:txBody>
      </p:sp>
      <p:pic>
        <p:nvPicPr>
          <p:cNvPr id="9223" name="Picture 2" descr="C:\Users\Polyakova.OP\Documents\ФОТО\2013 год\Обслуживание врачом на дому\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89363"/>
            <a:ext cx="3001962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4511</TotalTime>
  <Words>958</Words>
  <Application>Microsoft Office PowerPoint</Application>
  <PresentationFormat>Экран (4:3)</PresentationFormat>
  <Paragraphs>97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bots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Назарова Екатерина Алексеевна</dc:creator>
  <cp:lastModifiedBy>admin</cp:lastModifiedBy>
  <cp:revision>335</cp:revision>
  <dcterms:created xsi:type="dcterms:W3CDTF">2011-04-13T08:49:42Z</dcterms:created>
  <dcterms:modified xsi:type="dcterms:W3CDTF">2019-04-05T12:43:07Z</dcterms:modified>
</cp:coreProperties>
</file>