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4" r:id="rId2"/>
    <p:sldId id="256" r:id="rId3"/>
    <p:sldId id="258" r:id="rId4"/>
    <p:sldId id="259" r:id="rId5"/>
    <p:sldId id="262" r:id="rId6"/>
    <p:sldId id="257" r:id="rId7"/>
    <p:sldId id="260" r:id="rId8"/>
    <p:sldId id="261" r:id="rId9"/>
    <p:sldId id="263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8F3EA-5A6E-4A6D-85EA-277D0F4A6A89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85483-86F4-4D7D-B28F-68AF277ADE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942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554A-5755-4D84-A2D5-6D2452647B3E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5A438-12FA-441B-B222-AC6F09A412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18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DEA35-05C7-434E-9C61-D1D41188B34B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44EEA-D8B7-47ED-A13F-CD33F940E1B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74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BB309-E060-4B04-BDC1-1BD52BA57D34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4A57-89CB-4A0B-856E-6FD2269352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949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9EE44-D76F-4E16-99C3-9018B52C711E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7229-2E31-4A6D-A271-37025391BA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31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E8FF7-87FA-497A-AF63-D4C8862FA6D9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F969-7217-4228-920E-FAD97EEC42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70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4FE3F-9EE1-4B6E-9136-F01A4F0FDEBB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0BAE5-0107-45C4-A2D1-1CF4A7A756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58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464E3-4C78-404B-AA06-439EE81411FF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BCB9-8CEA-429D-A6A6-A02C2B42825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43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EF25-158F-454B-9F1C-91BDCE1678A0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1AC8F-0EF8-477B-B59E-6B88A97BCE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21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B4EE-B76B-42B3-8494-5B59F8A7A9AD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6375-CF84-4A79-A6BE-66282AF14F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81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7B1C2-C87E-46D1-B7C8-0FBC5194CF4A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8F438-4C06-454D-9E97-BC741F9F81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35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950AA4-F825-4F79-B98C-D7C8651F319A}" type="datetimeFigureOut">
              <a:rPr lang="ru-RU"/>
              <a:pPr>
                <a:defRPr/>
              </a:pPr>
              <a:t>24.07.2019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D005DB-AB08-4DC8-A610-51B70C12FD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5" r:id="rId2"/>
    <p:sldLayoutId id="2147483804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5" r:id="rId9"/>
    <p:sldLayoutId id="2147483801" r:id="rId10"/>
    <p:sldLayoutId id="214748380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7950" y="404813"/>
            <a:ext cx="8928100" cy="5472112"/>
          </a:xfrm>
        </p:spPr>
        <p:txBody>
          <a:bodyPr rtlCol="0"/>
          <a:lstStyle/>
          <a:p>
            <a:pPr algn="ctr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граждане!</a:t>
            </a: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6 мая 2019 года вступил в силу новый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профилактического медицинского осмотра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диспансеризации групп взрослого населения, утвержденный Приказом Минздрава России от 13.03.2019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 124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н.</a:t>
            </a:r>
            <a:endParaRPr lang="ru-RU" sz="20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Напоминаем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важности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своевременного прохождения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медицинских осмотров и диспансеризации, которые направлены на раннее выявление хронических неинфекционных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заболеваний,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являющихся основной причиной инвалидности и преждевременной смертности населения Российской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Федерации, а также факторов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риска их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развития.                                          </a:t>
            </a:r>
            <a:r>
              <a:rPr lang="ru-RU" sz="2000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диспансеризацию (профилактический медицинский осмотр) можно обратиться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самостоятельно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поликлинику по месту жительства, также по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приглашению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сотрудника страховой медицинской организации – страхового представителя (СМС сообщение, телефонный звонок, письмо).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980728"/>
            <a:ext cx="8712967" cy="4464496"/>
          </a:xfrm>
        </p:spPr>
        <p:txBody>
          <a:bodyPr/>
          <a:lstStyle/>
          <a:p>
            <a:pPr marL="18288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	Профилактический медицинский осмотр </a:t>
            </a: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проводится в целях раннего (своевременного) выявления состояний, заболеваний и факторов риска их развития, немедицинского потребления   наркотических средств и психотропных веществ, а также в целях определения групп здоровья и выработки рекомендаций для пациентов.                                  </a:t>
            </a:r>
            <a:r>
              <a:rPr lang="ru-RU" sz="2000" b="0" i="1" dirty="0" smtClean="0">
                <a:solidFill>
                  <a:schemeClr val="bg2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000" b="0" i="1" dirty="0" smtClean="0">
                <a:solidFill>
                  <a:schemeClr val="bg2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Диспансеризация </a:t>
            </a:r>
            <a:r>
              <a:rPr lang="ru-RU" sz="2000" b="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представляет собой комплекс мероприятий, включающий в себя профилактический медицинский осмотр и дополнительные методы обследований, проводимых в целях оценки состояния здоровья (включая определение группы здоровья и группы диспансерного наблюдения) и осуществляемых в отношении определенных групп населения в соответствии с законодательством Российской Федерации</a:t>
            </a: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2000" b="0" i="1" dirty="0" smtClean="0">
                <a:solidFill>
                  <a:schemeClr val="bg2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b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785225" cy="936625"/>
          </a:xfrm>
        </p:spPr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Приказ Минздрава России от 13.03.2019 N 124н</a:t>
            </a:r>
            <a:br>
              <a:rPr lang="ru-RU" sz="16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"Об утверждении порядка проведения профилактического медицинского</a:t>
            </a:r>
            <a:br>
              <a:rPr lang="ru-RU" sz="16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осмотра и диспансеризации определенных групп взрослого населения"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4925" y="1196975"/>
            <a:ext cx="8956675" cy="5545138"/>
          </a:xfrm>
        </p:spPr>
        <p:txBody>
          <a:bodyPr rtlCol="0">
            <a:norm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профилактический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медосмотр или диспансеризация граждан всех возрастов является ежегодными;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диспансеризация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проводится ежегодно для граждан старше 40 лет и 1 раз в 3 года для граждан в возрасте от 18 до 39 лет;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диспансерное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наблюдение часть профилактического медицинского осмотра при первом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посещении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текущем году;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исследования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направленные на ранее выявление онкологических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заболеваний включены в 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 диспансеризации</a:t>
            </a:r>
            <a:r>
              <a:rPr lang="ru-RU" sz="1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rgbClr val="00B0F0"/>
              </a:solidFill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en-US" sz="1400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проведения включает в себя: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вечерние часы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субботу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средней заработной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платы за один день прохождения диспансеризации (один раз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три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года)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56992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873" y="3356992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27150" y="3357563"/>
          <a:ext cx="2165350" cy="73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350"/>
              </a:tblGrid>
              <a:tr h="730250"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19 20 </a:t>
                      </a:r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22 23 </a:t>
                      </a:r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25 26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28 29 </a:t>
                      </a:r>
                      <a:r>
                        <a:rPr lang="ru-RU" sz="140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31 32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34 35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37 38 </a:t>
                      </a:r>
                      <a:r>
                        <a:rPr lang="ru-RU" sz="1400" baseline="0" dirty="0" smtClean="0">
                          <a:solidFill>
                            <a:schemeClr val="accent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800" dirty="0">
                        <a:solidFill>
                          <a:schemeClr val="accent6"/>
                        </a:solidFill>
                      </a:endParaRPr>
                    </a:p>
                  </a:txBody>
                  <a:tcPr marL="91497" marR="91497" marT="45641" marB="45641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572000" y="3357563"/>
          <a:ext cx="3095625" cy="75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625"/>
              </a:tblGrid>
              <a:tr h="75247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40 41 42 43 44 45 46 47 48 49 50 51 52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53 54 55 56 57 58 59 60 61 62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63 64 65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66 67 68 69 70 71 72 73 74 75 76 … 99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9" marR="91419" marT="45660" marB="45660"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619250" y="4076700"/>
            <a:ext cx="1322388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6"/>
                </a:solidFill>
                <a:latin typeface="Monotype Corsiva" pitchFamily="66" charset="0"/>
                <a:cs typeface="+mn-cs"/>
              </a:rPr>
              <a:t>1 раз в 3 года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80063" y="4076700"/>
            <a:ext cx="95567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6"/>
                </a:solidFill>
                <a:latin typeface="Monotype Corsiva" pitchFamily="66" charset="0"/>
                <a:cs typeface="+mn-cs"/>
              </a:rPr>
              <a:t>ежегодно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936625"/>
          </a:xfrm>
        </p:spPr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Базовый перечень исследований, проводимых в рамках профилактического медицинского осмотра</a:t>
            </a:r>
            <a:endParaRPr lang="ru-RU" sz="2000" i="1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900113" y="981075"/>
            <a:ext cx="8064500" cy="5111750"/>
          </a:xfrm>
        </p:spPr>
        <p:txBody>
          <a:bodyPr rtlCol="0">
            <a:norm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анкетирование;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расчет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основании антропометрии (измерение роста, массы тела, окружности талии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индекса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массы тела;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измерение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артериального давления на периферических артериях;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уровня общего холестерина в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крови;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уровня глюкозы в крови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натощак;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относительного сердечно-сосудистого риска;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пределение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абсолютного сердечно-сосудистого риска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(для граждан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возрасте от 40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64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лет включительно);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флюорография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легких или рентгенографию легких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800" b="1" i="1" dirty="0" smtClean="0">
                <a:solidFill>
                  <a:schemeClr val="accent6"/>
                </a:solidFill>
                <a:latin typeface="Monotype Corsiva" pitchFamily="66" charset="0"/>
                <a:cs typeface="Times New Roman" pitchFamily="18" charset="0"/>
              </a:rPr>
              <a:t>1 раз в 2 года</a:t>
            </a:r>
            <a:endParaRPr lang="ru-RU" sz="1800" b="1" i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электрокардиография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покое при первом прохождении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профилактического медицинского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осмотра, далее в возрасте 35 лет и старше;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измерение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внутриглазного давления при первом прохождении профилактического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медицинского осмотра, далее в возрасте 40 лет и старше;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осмотр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фельдшером (акушеркой) или врачом акушером-гинекологом женщин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возрасте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18 до 39 лет;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(осмотр) по результатам профилактического медицинского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осмотра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412776"/>
            <a:ext cx="360040" cy="4392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ПРОФИЛАКТИЧЕКИЙ МЕДИЦИНСКИЙ ОСМОТР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1565176"/>
            <a:ext cx="360040" cy="4392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6"/>
                </a:solidFill>
                <a:latin typeface="Monotype Corsiva" pitchFamily="66" charset="0"/>
                <a:cs typeface="Times New Roman" pitchFamily="18" charset="0"/>
              </a:rPr>
              <a:t>ежегодно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950" y="188913"/>
            <a:ext cx="9001125" cy="6480175"/>
          </a:xfrm>
        </p:spPr>
        <p:txBody>
          <a:bodyPr rtlCol="0">
            <a:normAutofit fontScale="92500" lnSpcReduction="2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1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Диспансеризация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проводится 1 раз в 3 года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возрастные периоды, определенные вышеуказанным Порядком.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Годом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прохождения диспансеризации считается календарный год, в котором гражданин достигает соответствующего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возраста: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1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 в три года в возрасте от 18 до 39 лет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включительно;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  <a:defRPr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ежегодно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возрасте 40 лет и старше, а также в отношении отдельных категорий граждан, включая: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1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инвалидов Великой Отечественной войны и инвалидов боевых действий, а также участников Великой Отечественной войны, ставших инвалидами вследствие общего заболевания, трудового увечья или других причин (кроме лиц, инвалидность которых наступила вследствие их противоправных действий);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б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лиц, награжденных знаком "Жителю блокадного Ленинграда" и признанных инвалидами вследствие общего заболевания, трудового увечья и других причин (кроме лиц, инвалидность которых наступила вследствие их противоправных действий);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в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бывших несовершеннолетних узников концлагерей, гетто, других мест принудительного содержания, созданных фашистами и их союзниками в период второй мировой войны, признанных инвалидами вследствие общего заболевания, трудового увечья и других причин (за исключением лиц, инвалидность которых наступила вследствие их противоправных действий) </a:t>
            </a:r>
            <a:endParaRPr lang="ru-RU" sz="1900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работающих граждан, не достигших возраста, дающего право на назначение пенсии по старости, в том числе досрочно, в течение пяти лет до наступления такого возраста и работающих граждан, являющихся получателями пенсии по старости или  пенсии за выслугу лет.</a:t>
            </a:r>
            <a:endParaRPr lang="ru-RU" sz="19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0825" y="188913"/>
            <a:ext cx="8713788" cy="6408737"/>
          </a:xfrm>
        </p:spPr>
        <p:txBody>
          <a:bodyPr rtlCol="0">
            <a:normAutofit/>
          </a:bodyPr>
          <a:lstStyle/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2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Диспансеризация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проводится в два этапа: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Первый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диспансеризации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(скрининг) проводится с целью выявления у граждан признаков хронических неинфекционных заболеваний, факторов риска их развития, риска пагубного употребления алкоголя, потребления наркотических средств и психотропных веществ без назначения врача, определения группы здоровья, а также определения медицинских показаний к выполнению дополнительных обследований и осмотров врачами-специалистами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sz="20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 диспансеризации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проводится с целью дополнительного обследования и уточнения диагноза заболевания (состояния).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90066"/>
          </a:xfrm>
        </p:spPr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Диспансеризация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  <a:endParaRPr lang="ru-RU" sz="24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107950" y="1628775"/>
          <a:ext cx="8856663" cy="484038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53871"/>
                <a:gridCol w="4118602"/>
                <a:gridCol w="2984190"/>
              </a:tblGrid>
              <a:tr h="24533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Профилактический медицинский </a:t>
                      </a:r>
                      <a:r>
                        <a:rPr lang="ru-RU" sz="1400" b="1" i="1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- ежегодно</a:t>
                      </a:r>
                      <a:endParaRPr lang="ru-RU" sz="1400" b="1" i="1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533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Скрининг на выявления онкологических </a:t>
                      </a:r>
                      <a:r>
                        <a:rPr lang="ru-RU" sz="1400" b="1" i="1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заболеваний</a:t>
                      </a:r>
                      <a:endParaRPr lang="ru-RU" sz="1400" b="1" i="1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5382">
                <a:tc rowSpan="2">
                  <a:txBody>
                    <a:bodyPr/>
                    <a:lstStyle/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взятие </a:t>
                      </a: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мазка с шейки матки, цитологическое исследование мазка с шейки матки 1 раз в З 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кожных покровов, слизистых губ и ротовой полости, пальпация щитовидкой железы, лимфатических узлов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</a:t>
                      </a: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фельдшером (акушеркой) или врачом акушером-гинекологом (1 раз в год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взятие мазка с шейки матки, цитологическое исследование мазка с шейки матки 1 раз в З 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маммография обоих молочных желез в двух -проекциях с двойным прочтением рентгенограмм (1 раз в 2 года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эзофагогастродуоденоскопия в возрасте 45 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определение простат-специфического антигена в крови (в возрасте 45, 50, 55, 60 и 64 лет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исследование кала на скрытую кровь иммунохимическим качественным или количественным методом (1 раз в 2 года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кожных покровов, слизистых губ и ротовой полости, пальпация щитовидной железы, лимфатических узлов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</a:t>
                      </a: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фельдшером (акушеркой) или врачом акушером-гинекологом (1 раз в год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маммография обеих молочных желез в двух проекциях 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</a:t>
                      </a: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двойным прочтением рентгенограмм до 75 лет (1 раз в 2 года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исследование кала на скрытую кровь иммунохимическим качественным или количественным методом до 75 лет (1 раз в год</a:t>
                      </a:r>
                      <a:r>
                        <a:rPr lang="ru-RU" sz="11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1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кожных покровов, слизистых губ и ротовой полости, пальпация щитовидной железы, лимфатических узлов</a:t>
                      </a:r>
                      <a:endParaRPr lang="ru-RU" sz="11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</a:tr>
              <a:tr h="2453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анализ крови (гемоглобин, лейкоциты, СОЭ)</a:t>
                      </a:r>
                      <a:endParaRPr lang="ru-RU" sz="1400" b="1" i="1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533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</a:t>
                      </a:r>
                      <a:r>
                        <a:rPr lang="ru-RU" sz="1400" b="1" i="1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Краткое </a:t>
                      </a:r>
                      <a:r>
                        <a:rPr lang="ru-RU" sz="1400" b="1" i="1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профилактическое консультирование</a:t>
                      </a:r>
                      <a:endParaRPr lang="ru-RU" sz="1400" b="1" i="1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55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Приём </a:t>
                      </a:r>
                      <a:r>
                        <a:rPr lang="ru-RU" sz="1400" b="1" i="1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(осмотр) врачом-терапевтом</a:t>
                      </a:r>
                      <a:endParaRPr lang="ru-RU" sz="1400" b="1" i="1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758846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764704"/>
            <a:ext cx="790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9075" y="498475"/>
            <a:ext cx="12573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18-39 лет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7725" y="476250"/>
            <a:ext cx="125571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40-64 лет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25" y="498475"/>
            <a:ext cx="1960563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65 лет и старше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2988" y="969963"/>
            <a:ext cx="1257300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раз в 3 года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6100" y="969963"/>
            <a:ext cx="1255713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ежегодно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35875" y="969963"/>
            <a:ext cx="1257300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ежегодно</a:t>
            </a:r>
            <a:endParaRPr lang="ru-RU" sz="1600" dirty="0">
              <a:solidFill>
                <a:schemeClr val="accent6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76064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Диспансеризация </a:t>
            </a:r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1400" i="1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250825" y="1196975"/>
          <a:ext cx="8713788" cy="401042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713788"/>
              </a:tblGrid>
              <a:tr h="287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врачом-неврологом 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7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Дуплексное сканирование брахицефальных артерий у мужчин с 45 до 72 лет и женщин с 54 до 72 лет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врачом-хирургом или врачом-урологом для мужчин 45,50, 55, 60 и 64 года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0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врачом-хирургом или врачом-колопроктологом, включая проведение ректороманоскопии с 40 до 75 лет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5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Колоноскопия 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5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Эзофагогастродуоденоскопия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5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Рентгенография легких, компьютерная томография легких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Спирометрия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врачом-акушером-гинекологом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врачом-оториноларингологом (для граждан в возрасте 65 лет и старше);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осмотр (консультация) врачом-офтальмологом с 40 лет и старше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0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проведение индивидуального или группового (школы для пациентов) углубленного профилактического консультирования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79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 (осмотр) врачом-терапевтом по завершению исследований второго этапа диспансеризации</a:t>
                      </a:r>
                      <a:endParaRPr lang="ru-RU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850" y="889000"/>
            <a:ext cx="8569325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 целью дополнительного обследования и уточнения диагноза назначаются по показаниям: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0825" y="115888"/>
            <a:ext cx="8713788" cy="6408737"/>
          </a:xfrm>
        </p:spPr>
        <p:txBody>
          <a:bodyPr rtlCol="0">
            <a:normAutofit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Флюорография </a:t>
            </a:r>
            <a:r>
              <a:rPr lang="ru-RU" sz="19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легких не проводится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если гражданину в течение предшествующего календарного года либо года проведения диспансеризации проводилась флюорография, рентгенография (рентгеноскопия) или компьютерная томография органов грудной клетки.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Маммография </a:t>
            </a:r>
            <a:r>
              <a:rPr lang="ru-RU" sz="19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проводится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если в течение предшествующих 12 месяцев проводилась маммография или компьютерная томография молочных желез.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9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9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проведении профилактического медицинского осмотра и диспансеризации могут учитываться </a:t>
            </a:r>
            <a:r>
              <a:rPr lang="ru-RU" sz="19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результаты ранее проведенных (не позднее одного года) медицинских осмотров, диспансеризации, подтвержденные медицинскими документами гражданина, за исключением случаев выявления у него симптомов и синдромов заболеваний, свидетельствующих о наличии медицинских показаний для повторного проведения исследований и иных медицинских мероприятий в рамках профилактического медицинского осмотра и диспансеризации.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684</TotalTime>
  <Words>707</Words>
  <Application>Microsoft Office PowerPoint</Application>
  <PresentationFormat>Экран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 Профилактический медицинский осмотр проводится в целях раннего (своевременного) выявления состояний, заболеваний и факторов риска их развития, немедицинского потребления   наркотических средств и психотропных веществ, а также в целях определения групп здоровья и выработки рекомендаций для пациентов.                                  .                                     .  Диспансеризация представляет собой комплекс мероприятий, включающий в себя профилактический медицинский осмотр и дополнительные методы обследований, проводимых в целях оценки состояния здоровья (включая определение группы здоровья и группы диспансерного наблюдения) и осуществляемых в отношении определенных групп населения в соответствии с законодательством Российской Федерации.   .   </vt:lpstr>
      <vt:lpstr>Приказ Минздрава России от 13.03.2019 N 124н "Об утверждении порядка проведения профилактического медицинского осмотра и диспансеризации определенных групп взрослого населения"</vt:lpstr>
      <vt:lpstr>Базовый перечень исследований, проводимых в рамках профилактического медицинского осмотра</vt:lpstr>
      <vt:lpstr>Презентация PowerPoint</vt:lpstr>
      <vt:lpstr>Презентация PowerPoint</vt:lpstr>
      <vt:lpstr>Диспансеризация I этап</vt:lpstr>
      <vt:lpstr>Диспансеризация II этап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Диспансеризация представляет собой комплекс мероприятий, включающий в себя профилактический медицинский осмотр и дополнительные методы обследований, проводимых в целях оценки состояния здоровья (включая определение группы здоровья и группы диспансерного наблюдения) и осуществляемых в отношении определенных групп населения в соответствии с законодательством Российской Федерации.  Порядок проведения диспансеризации определенных групп взрослого населения в возрасте от 18 лет и старше утвержден приказом Министерства здравоохранения Российской Федерации от 13.03.2019 №124н «Об утверждении порядка проведения диспансеризации определенных групп взрослого населения» (далее – Порядок).</dc:title>
  <dc:creator>Петрова Марина Михайловна</dc:creator>
  <cp:lastModifiedBy>Петрова Марина Михайловна</cp:lastModifiedBy>
  <cp:revision>21</cp:revision>
  <cp:lastPrinted>2019-07-24T06:00:24Z</cp:lastPrinted>
  <dcterms:created xsi:type="dcterms:W3CDTF">2019-07-22T10:39:28Z</dcterms:created>
  <dcterms:modified xsi:type="dcterms:W3CDTF">2019-07-24T07:24:52Z</dcterms:modified>
</cp:coreProperties>
</file>