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8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88" r:id="rId23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35683" y="131826"/>
            <a:ext cx="5072633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5836" y="2035302"/>
            <a:ext cx="8482965" cy="3561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1F5F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image" Target="../media/image1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9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who.int/ru/publications/m/item/vaccine-preventable-diseases-surveillance-standards-measle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5166" y="1455801"/>
            <a:ext cx="6238875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spc="-405" dirty="0">
                <a:solidFill>
                  <a:srgbClr val="001F5F"/>
                </a:solidFill>
              </a:rPr>
              <a:t>КОРЬ:</a:t>
            </a:r>
            <a:endParaRPr sz="3600"/>
          </a:p>
          <a:p>
            <a:pPr marL="12700" marR="5080" algn="ctr">
              <a:lnSpc>
                <a:spcPct val="100000"/>
              </a:lnSpc>
            </a:pPr>
            <a:r>
              <a:rPr sz="3200" spc="-365" dirty="0">
                <a:solidFill>
                  <a:srgbClr val="001F5F"/>
                </a:solidFill>
              </a:rPr>
              <a:t>КЛИНИКА,</a:t>
            </a:r>
            <a:r>
              <a:rPr sz="3200" spc="-225" dirty="0">
                <a:solidFill>
                  <a:srgbClr val="001F5F"/>
                </a:solidFill>
              </a:rPr>
              <a:t> </a:t>
            </a:r>
            <a:r>
              <a:rPr sz="3200" spc="-390" dirty="0">
                <a:solidFill>
                  <a:srgbClr val="001F5F"/>
                </a:solidFill>
              </a:rPr>
              <a:t>ДИАГНОСТ</a:t>
            </a:r>
            <a:r>
              <a:rPr sz="3200" spc="-415" dirty="0">
                <a:solidFill>
                  <a:srgbClr val="001F5F"/>
                </a:solidFill>
              </a:rPr>
              <a:t>И</a:t>
            </a:r>
            <a:r>
              <a:rPr sz="3200" spc="-350" dirty="0">
                <a:solidFill>
                  <a:srgbClr val="001F5F"/>
                </a:solidFill>
              </a:rPr>
              <a:t>К</a:t>
            </a:r>
            <a:r>
              <a:rPr sz="3200" spc="-440" dirty="0">
                <a:solidFill>
                  <a:srgbClr val="001F5F"/>
                </a:solidFill>
              </a:rPr>
              <a:t>А</a:t>
            </a:r>
            <a:r>
              <a:rPr sz="3200" spc="-160" dirty="0">
                <a:solidFill>
                  <a:srgbClr val="001F5F"/>
                </a:solidFill>
              </a:rPr>
              <a:t>,</a:t>
            </a:r>
            <a:r>
              <a:rPr sz="3200" spc="-220" dirty="0">
                <a:solidFill>
                  <a:srgbClr val="001F5F"/>
                </a:solidFill>
              </a:rPr>
              <a:t> </a:t>
            </a:r>
            <a:r>
              <a:rPr sz="3200" spc="-330" dirty="0">
                <a:solidFill>
                  <a:srgbClr val="001F5F"/>
                </a:solidFill>
              </a:rPr>
              <a:t>ЛЕЧЕНИЕ,  </a:t>
            </a:r>
            <a:r>
              <a:rPr sz="3200" spc="-409" dirty="0">
                <a:solidFill>
                  <a:srgbClr val="001F5F"/>
                </a:solidFill>
              </a:rPr>
              <a:t>ВАКЦИНОПРОФИЛАКТИКА</a:t>
            </a:r>
            <a:endParaRPr sz="3200"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9144000" cy="3456940"/>
            <a:chOff x="0" y="0"/>
            <a:chExt cx="9144000" cy="3456940"/>
          </a:xfrm>
        </p:grpSpPr>
        <p:sp>
          <p:nvSpPr>
            <p:cNvPr id="4" name="object 4"/>
            <p:cNvSpPr/>
            <p:nvPr/>
          </p:nvSpPr>
          <p:spPr>
            <a:xfrm>
              <a:off x="0" y="609600"/>
              <a:ext cx="9144000" cy="2847340"/>
            </a:xfrm>
            <a:custGeom>
              <a:avLst/>
              <a:gdLst/>
              <a:ahLst/>
              <a:cxnLst/>
              <a:rect l="l" t="t" r="r" b="b"/>
              <a:pathLst>
                <a:path w="9144000" h="2847340">
                  <a:moveTo>
                    <a:pt x="9144000" y="0"/>
                  </a:moveTo>
                  <a:lnTo>
                    <a:pt x="0" y="0"/>
                  </a:lnTo>
                  <a:lnTo>
                    <a:pt x="0" y="2846832"/>
                  </a:lnTo>
                  <a:lnTo>
                    <a:pt x="9144000" y="284683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4F81BC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91" y="0"/>
              <a:ext cx="9131935" cy="609600"/>
            </a:xfrm>
            <a:custGeom>
              <a:avLst/>
              <a:gdLst/>
              <a:ahLst/>
              <a:cxnLst/>
              <a:rect l="l" t="t" r="r" b="b"/>
              <a:pathLst>
                <a:path w="9131935" h="609600">
                  <a:moveTo>
                    <a:pt x="0" y="609600"/>
                  </a:moveTo>
                  <a:lnTo>
                    <a:pt x="9131808" y="609600"/>
                  </a:lnTo>
                  <a:lnTo>
                    <a:pt x="9131808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4145279"/>
            <a:ext cx="1008888" cy="1194816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469260" y="4245686"/>
            <a:ext cx="5326380" cy="1214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95"/>
              </a:spcBef>
            </a:pP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СМЕТАНИНА</a:t>
            </a:r>
            <a:r>
              <a:rPr sz="1600"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001F5F"/>
                </a:solidFill>
                <a:latin typeface="Arial"/>
                <a:cs typeface="Arial"/>
              </a:rPr>
              <a:t>СВЕТЛАНА</a:t>
            </a:r>
            <a:r>
              <a:rPr sz="16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01F5F"/>
                </a:solidFill>
                <a:latin typeface="Arial"/>
                <a:cs typeface="Arial"/>
              </a:rPr>
              <a:t>ВАСИЛЬЕВНА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ГЛАВНЫЙ</a:t>
            </a: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ВНЕШТАТНЫЙ</a:t>
            </a:r>
            <a:endParaRPr sz="1600" dirty="0">
              <a:latin typeface="Microsoft Sans Serif"/>
              <a:cs typeface="Microsoft Sans Serif"/>
            </a:endParaRPr>
          </a:p>
          <a:p>
            <a:pPr marL="12065" marR="5080" algn="ctr">
              <a:lnSpc>
                <a:spcPct val="100000"/>
              </a:lnSpc>
            </a:pPr>
            <a:r>
              <a:rPr sz="1600" spc="-20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СПЕЦИАЛИСТ</a:t>
            </a:r>
            <a:r>
              <a:rPr sz="16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600" spc="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ИНФЕКЦИОННЫМ</a:t>
            </a:r>
            <a:r>
              <a:rPr sz="1600" spc="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БОЛЕЗНЯМ</a:t>
            </a:r>
            <a:r>
              <a:rPr sz="1600"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ДЗМ </a:t>
            </a:r>
            <a:r>
              <a:rPr sz="1600" spc="-40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6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АВ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16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Й</a:t>
            </a:r>
            <a:r>
              <a:rPr sz="16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sz="1600" spc="-170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600" spc="-3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16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ГБ</a:t>
            </a:r>
            <a:r>
              <a:rPr sz="16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У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«</a:t>
            </a:r>
            <a:r>
              <a:rPr sz="16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6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16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.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.П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.</a:t>
            </a:r>
            <a:r>
              <a:rPr sz="16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ЕМ</a:t>
            </a:r>
            <a:r>
              <a:rPr sz="1600" spc="-5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6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Х</a:t>
            </a:r>
            <a:r>
              <a:rPr sz="16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6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6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6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16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6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6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»</a:t>
            </a:r>
            <a:endParaRPr sz="1600" dirty="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236470" y="4577334"/>
            <a:ext cx="5833110" cy="0"/>
          </a:xfrm>
          <a:custGeom>
            <a:avLst/>
            <a:gdLst/>
            <a:ahLst/>
            <a:cxnLst/>
            <a:rect l="l" t="t" r="r" b="b"/>
            <a:pathLst>
              <a:path w="5833109">
                <a:moveTo>
                  <a:pt x="0" y="0"/>
                </a:moveTo>
                <a:lnTo>
                  <a:pt x="5832602" y="0"/>
                </a:lnTo>
              </a:path>
            </a:pathLst>
          </a:custGeom>
          <a:ln w="28956">
            <a:solidFill>
              <a:srgbClr val="001F5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373250" y="131826"/>
            <a:ext cx="64211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ДЕПАРТАМЕНТ</a:t>
            </a:r>
            <a:r>
              <a:rPr sz="1800" b="1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ЗДРАВООХРАНЕНИЯ</a:t>
            </a:r>
            <a:r>
              <a:rPr sz="1800" b="1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ГОРОДА</a:t>
            </a:r>
            <a:r>
              <a:rPr sz="18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МОСКВЫ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169920" y="736091"/>
            <a:ext cx="2372995" cy="5219700"/>
            <a:chOff x="3169920" y="736091"/>
            <a:chExt cx="2372995" cy="52197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62528" y="736091"/>
              <a:ext cx="2080260" cy="5161787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169920" y="5472683"/>
              <a:ext cx="683260" cy="483234"/>
            </a:xfrm>
            <a:custGeom>
              <a:avLst/>
              <a:gdLst/>
              <a:ahLst/>
              <a:cxnLst/>
              <a:rect l="l" t="t" r="r" b="b"/>
              <a:pathLst>
                <a:path w="683260" h="483235">
                  <a:moveTo>
                    <a:pt x="682752" y="0"/>
                  </a:moveTo>
                  <a:lnTo>
                    <a:pt x="0" y="0"/>
                  </a:lnTo>
                  <a:lnTo>
                    <a:pt x="0" y="483108"/>
                  </a:lnTo>
                  <a:lnTo>
                    <a:pt x="682752" y="483108"/>
                  </a:lnTo>
                  <a:lnTo>
                    <a:pt x="6827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6172200" y="777240"/>
            <a:ext cx="2292350" cy="5184775"/>
            <a:chOff x="6172200" y="777240"/>
            <a:chExt cx="2292350" cy="518477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68795" y="777240"/>
              <a:ext cx="2095500" cy="511149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172200" y="5481828"/>
              <a:ext cx="688975" cy="480059"/>
            </a:xfrm>
            <a:custGeom>
              <a:avLst/>
              <a:gdLst/>
              <a:ahLst/>
              <a:cxnLst/>
              <a:rect l="l" t="t" r="r" b="b"/>
              <a:pathLst>
                <a:path w="688975" h="480060">
                  <a:moveTo>
                    <a:pt x="688848" y="0"/>
                  </a:moveTo>
                  <a:lnTo>
                    <a:pt x="0" y="0"/>
                  </a:lnTo>
                  <a:lnTo>
                    <a:pt x="0" y="480060"/>
                  </a:lnTo>
                  <a:lnTo>
                    <a:pt x="688848" y="480060"/>
                  </a:lnTo>
                  <a:lnTo>
                    <a:pt x="688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26109" y="5951016"/>
            <a:ext cx="13690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15" dirty="0">
                <a:latin typeface="Microsoft Sans Serif"/>
                <a:cs typeface="Microsoft Sans Serif"/>
              </a:rPr>
              <a:t>1</a:t>
            </a:r>
            <a:r>
              <a:rPr sz="2000" spc="-130" dirty="0">
                <a:latin typeface="Microsoft Sans Serif"/>
                <a:cs typeface="Microsoft Sans Serif"/>
              </a:rPr>
              <a:t>-</a:t>
            </a:r>
            <a:r>
              <a:rPr sz="2000" spc="-204" dirty="0">
                <a:latin typeface="Microsoft Sans Serif"/>
                <a:cs typeface="Microsoft Sans Serif"/>
              </a:rPr>
              <a:t>й</a:t>
            </a:r>
            <a:r>
              <a:rPr sz="2000" spc="-114" dirty="0">
                <a:latin typeface="Microsoft Sans Serif"/>
                <a:cs typeface="Microsoft Sans Serif"/>
              </a:rPr>
              <a:t> </a:t>
            </a:r>
            <a:r>
              <a:rPr sz="2000" spc="-235" dirty="0">
                <a:latin typeface="Microsoft Sans Serif"/>
                <a:cs typeface="Microsoft Sans Serif"/>
              </a:rPr>
              <a:t>д</a:t>
            </a:r>
            <a:r>
              <a:rPr sz="2000" spc="-229" dirty="0">
                <a:latin typeface="Microsoft Sans Serif"/>
                <a:cs typeface="Microsoft Sans Serif"/>
              </a:rPr>
              <a:t>ен</a:t>
            </a:r>
            <a:r>
              <a:rPr sz="2000" spc="-190" dirty="0">
                <a:latin typeface="Microsoft Sans Serif"/>
                <a:cs typeface="Microsoft Sans Serif"/>
              </a:rPr>
              <a:t>ь</a:t>
            </a:r>
            <a:r>
              <a:rPr sz="2000" spc="-105" dirty="0">
                <a:latin typeface="Microsoft Sans Serif"/>
                <a:cs typeface="Microsoft Sans Serif"/>
              </a:rPr>
              <a:t> </a:t>
            </a:r>
            <a:r>
              <a:rPr sz="2000" spc="-200" dirty="0">
                <a:latin typeface="Microsoft Sans Serif"/>
                <a:cs typeface="Microsoft Sans Serif"/>
              </a:rPr>
              <a:t>с</a:t>
            </a:r>
            <a:r>
              <a:rPr sz="2000" spc="-225" dirty="0">
                <a:latin typeface="Microsoft Sans Serif"/>
                <a:cs typeface="Microsoft Sans Serif"/>
              </a:rPr>
              <a:t>ы</a:t>
            </a:r>
            <a:r>
              <a:rPr sz="2000" spc="-240" dirty="0">
                <a:latin typeface="Microsoft Sans Serif"/>
                <a:cs typeface="Microsoft Sans Serif"/>
              </a:rPr>
              <a:t>п</a:t>
            </a:r>
            <a:r>
              <a:rPr sz="2000" spc="-200" dirty="0">
                <a:latin typeface="Microsoft Sans Serif"/>
                <a:cs typeface="Microsoft Sans Serif"/>
              </a:rPr>
              <a:t>и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99713" y="5951016"/>
            <a:ext cx="13658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15" dirty="0">
                <a:latin typeface="Microsoft Sans Serif"/>
                <a:cs typeface="Microsoft Sans Serif"/>
              </a:rPr>
              <a:t>2</a:t>
            </a:r>
            <a:r>
              <a:rPr sz="2000" spc="-130" dirty="0">
                <a:latin typeface="Microsoft Sans Serif"/>
                <a:cs typeface="Microsoft Sans Serif"/>
              </a:rPr>
              <a:t>-</a:t>
            </a:r>
            <a:r>
              <a:rPr sz="2000" spc="-204" dirty="0">
                <a:latin typeface="Microsoft Sans Serif"/>
                <a:cs typeface="Microsoft Sans Serif"/>
              </a:rPr>
              <a:t>й</a:t>
            </a:r>
            <a:r>
              <a:rPr sz="2000" spc="-130" dirty="0">
                <a:latin typeface="Microsoft Sans Serif"/>
                <a:cs typeface="Microsoft Sans Serif"/>
              </a:rPr>
              <a:t> </a:t>
            </a:r>
            <a:r>
              <a:rPr sz="2000" spc="-235" dirty="0">
                <a:latin typeface="Microsoft Sans Serif"/>
                <a:cs typeface="Microsoft Sans Serif"/>
              </a:rPr>
              <a:t>д</a:t>
            </a:r>
            <a:r>
              <a:rPr sz="2000" spc="-229" dirty="0">
                <a:latin typeface="Microsoft Sans Serif"/>
                <a:cs typeface="Microsoft Sans Serif"/>
              </a:rPr>
              <a:t>ен</a:t>
            </a:r>
            <a:r>
              <a:rPr sz="2000" spc="-190" dirty="0">
                <a:latin typeface="Microsoft Sans Serif"/>
                <a:cs typeface="Microsoft Sans Serif"/>
              </a:rPr>
              <a:t>ь</a:t>
            </a:r>
            <a:r>
              <a:rPr sz="2000" spc="-114" dirty="0">
                <a:latin typeface="Microsoft Sans Serif"/>
                <a:cs typeface="Microsoft Sans Serif"/>
              </a:rPr>
              <a:t> </a:t>
            </a:r>
            <a:r>
              <a:rPr sz="2000" spc="-200" dirty="0">
                <a:latin typeface="Microsoft Sans Serif"/>
                <a:cs typeface="Microsoft Sans Serif"/>
              </a:rPr>
              <a:t>с</a:t>
            </a:r>
            <a:r>
              <a:rPr sz="2000" spc="-225" dirty="0">
                <a:latin typeface="Microsoft Sans Serif"/>
                <a:cs typeface="Microsoft Sans Serif"/>
              </a:rPr>
              <a:t>ы</a:t>
            </a:r>
            <a:r>
              <a:rPr sz="2000" spc="-240" dirty="0">
                <a:latin typeface="Microsoft Sans Serif"/>
                <a:cs typeface="Microsoft Sans Serif"/>
              </a:rPr>
              <a:t>п</a:t>
            </a:r>
            <a:r>
              <a:rPr sz="2000" spc="-200" dirty="0">
                <a:latin typeface="Microsoft Sans Serif"/>
                <a:cs typeface="Microsoft Sans Serif"/>
              </a:rPr>
              <a:t>и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96582" y="5951016"/>
            <a:ext cx="136715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215" dirty="0">
                <a:latin typeface="Microsoft Sans Serif"/>
                <a:cs typeface="Microsoft Sans Serif"/>
              </a:rPr>
              <a:t>3</a:t>
            </a:r>
            <a:r>
              <a:rPr sz="2000" spc="-130" dirty="0">
                <a:latin typeface="Microsoft Sans Serif"/>
                <a:cs typeface="Microsoft Sans Serif"/>
              </a:rPr>
              <a:t>-</a:t>
            </a:r>
            <a:r>
              <a:rPr sz="2000" spc="-204" dirty="0">
                <a:latin typeface="Microsoft Sans Serif"/>
                <a:cs typeface="Microsoft Sans Serif"/>
              </a:rPr>
              <a:t>й</a:t>
            </a:r>
            <a:r>
              <a:rPr sz="2000" spc="-130" dirty="0">
                <a:latin typeface="Microsoft Sans Serif"/>
                <a:cs typeface="Microsoft Sans Serif"/>
              </a:rPr>
              <a:t> </a:t>
            </a:r>
            <a:r>
              <a:rPr sz="2000" spc="-235" dirty="0">
                <a:latin typeface="Microsoft Sans Serif"/>
                <a:cs typeface="Microsoft Sans Serif"/>
              </a:rPr>
              <a:t>д</a:t>
            </a:r>
            <a:r>
              <a:rPr sz="2000" spc="-229" dirty="0">
                <a:latin typeface="Microsoft Sans Serif"/>
                <a:cs typeface="Microsoft Sans Serif"/>
              </a:rPr>
              <a:t>ен</a:t>
            </a:r>
            <a:r>
              <a:rPr sz="2000" spc="-190" dirty="0">
                <a:latin typeface="Microsoft Sans Serif"/>
                <a:cs typeface="Microsoft Sans Serif"/>
              </a:rPr>
              <a:t>ь</a:t>
            </a:r>
            <a:r>
              <a:rPr sz="2000" spc="-114" dirty="0">
                <a:latin typeface="Microsoft Sans Serif"/>
                <a:cs typeface="Microsoft Sans Serif"/>
              </a:rPr>
              <a:t> </a:t>
            </a:r>
            <a:r>
              <a:rPr sz="2000" spc="-200" dirty="0">
                <a:latin typeface="Microsoft Sans Serif"/>
                <a:cs typeface="Microsoft Sans Serif"/>
              </a:rPr>
              <a:t>с</a:t>
            </a:r>
            <a:r>
              <a:rPr sz="2000" spc="-225" dirty="0">
                <a:latin typeface="Microsoft Sans Serif"/>
                <a:cs typeface="Microsoft Sans Serif"/>
              </a:rPr>
              <a:t>ы</a:t>
            </a:r>
            <a:r>
              <a:rPr sz="2000" spc="-240" dirty="0">
                <a:latin typeface="Microsoft Sans Serif"/>
                <a:cs typeface="Microsoft Sans Serif"/>
              </a:rPr>
              <a:t>п</a:t>
            </a:r>
            <a:r>
              <a:rPr sz="2000" spc="-200" dirty="0">
                <a:latin typeface="Microsoft Sans Serif"/>
                <a:cs typeface="Microsoft Sans Serif"/>
              </a:rPr>
              <a:t>и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8931" y="736091"/>
            <a:ext cx="2019300" cy="5219700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287270" y="131826"/>
            <a:ext cx="4568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ЭТАПНОСТЬ</a:t>
            </a:r>
            <a:r>
              <a:rPr sz="1800" b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ПОЯВЛЕНИЯ</a:t>
            </a:r>
            <a:r>
              <a:rPr sz="18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СЫПИ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28827"/>
            <a:ext cx="4267200" cy="6176772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83023" y="598931"/>
              <a:ext cx="4760976" cy="625906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9144000" cy="609600"/>
            </a:xfrm>
            <a:custGeom>
              <a:avLst/>
              <a:gdLst/>
              <a:ahLst/>
              <a:cxnLst/>
              <a:rect l="l" t="t" r="r" b="b"/>
              <a:pathLst>
                <a:path w="9144000" h="609600">
                  <a:moveTo>
                    <a:pt x="0" y="609600"/>
                  </a:moveTo>
                  <a:lnTo>
                    <a:pt x="9144000" y="6096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854579" y="131826"/>
            <a:ext cx="3434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8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r>
              <a:rPr sz="18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ВЫСЫПАНИЙ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0" y="32003"/>
            <a:ext cx="9144000" cy="6826250"/>
            <a:chOff x="0" y="32003"/>
            <a:chExt cx="9144000" cy="6826250"/>
          </a:xfrm>
        </p:grpSpPr>
        <p:sp>
          <p:nvSpPr>
            <p:cNvPr id="8" name="object 8"/>
            <p:cNvSpPr/>
            <p:nvPr/>
          </p:nvSpPr>
          <p:spPr>
            <a:xfrm>
              <a:off x="0" y="6353556"/>
              <a:ext cx="9144000" cy="504825"/>
            </a:xfrm>
            <a:custGeom>
              <a:avLst/>
              <a:gdLst/>
              <a:ahLst/>
              <a:cxnLst/>
              <a:rect l="l" t="t" r="r" b="b"/>
              <a:pathLst>
                <a:path w="9144000" h="504825">
                  <a:moveTo>
                    <a:pt x="9144000" y="0"/>
                  </a:moveTo>
                  <a:lnTo>
                    <a:pt x="0" y="0"/>
                  </a:lnTo>
                  <a:lnTo>
                    <a:pt x="0" y="504442"/>
                  </a:lnTo>
                  <a:lnTo>
                    <a:pt x="9144000" y="50444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10600" y="32003"/>
              <a:ext cx="417575" cy="49682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928614" y="2453005"/>
              <a:ext cx="2736850" cy="1347470"/>
            </a:xfrm>
            <a:custGeom>
              <a:avLst/>
              <a:gdLst/>
              <a:ahLst/>
              <a:cxnLst/>
              <a:rect l="l" t="t" r="r" b="b"/>
              <a:pathLst>
                <a:path w="2736850" h="1347470">
                  <a:moveTo>
                    <a:pt x="2571368" y="0"/>
                  </a:moveTo>
                  <a:lnTo>
                    <a:pt x="0" y="844296"/>
                  </a:lnTo>
                  <a:lnTo>
                    <a:pt x="164973" y="1346962"/>
                  </a:lnTo>
                  <a:lnTo>
                    <a:pt x="2736468" y="502666"/>
                  </a:lnTo>
                  <a:lnTo>
                    <a:pt x="2571368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928614" y="2453005"/>
              <a:ext cx="2736850" cy="1347470"/>
            </a:xfrm>
            <a:custGeom>
              <a:avLst/>
              <a:gdLst/>
              <a:ahLst/>
              <a:cxnLst/>
              <a:rect l="l" t="t" r="r" b="b"/>
              <a:pathLst>
                <a:path w="2736850" h="1347470">
                  <a:moveTo>
                    <a:pt x="0" y="844296"/>
                  </a:moveTo>
                  <a:lnTo>
                    <a:pt x="2571368" y="0"/>
                  </a:lnTo>
                  <a:lnTo>
                    <a:pt x="2736468" y="502666"/>
                  </a:lnTo>
                  <a:lnTo>
                    <a:pt x="164973" y="1346962"/>
                  </a:lnTo>
                  <a:lnTo>
                    <a:pt x="0" y="844296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385560"/>
            <a:chOff x="0" y="0"/>
            <a:chExt cx="9144000" cy="63855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62600" y="588263"/>
              <a:ext cx="3581400" cy="57972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0"/>
              <a:ext cx="9144000" cy="609600"/>
            </a:xfrm>
            <a:custGeom>
              <a:avLst/>
              <a:gdLst/>
              <a:ahLst/>
              <a:cxnLst/>
              <a:rect l="l" t="t" r="r" b="b"/>
              <a:pathLst>
                <a:path w="9144000" h="609600">
                  <a:moveTo>
                    <a:pt x="0" y="609600"/>
                  </a:moveTo>
                  <a:lnTo>
                    <a:pt x="9144000" y="6096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2854579" y="131826"/>
            <a:ext cx="3434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8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r>
              <a:rPr sz="18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ВЫСЫПАНИЙ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0" y="32003"/>
            <a:ext cx="9144000" cy="6826250"/>
            <a:chOff x="0" y="32003"/>
            <a:chExt cx="9144000" cy="6826250"/>
          </a:xfrm>
        </p:grpSpPr>
        <p:sp>
          <p:nvSpPr>
            <p:cNvPr id="7" name="object 7"/>
            <p:cNvSpPr/>
            <p:nvPr/>
          </p:nvSpPr>
          <p:spPr>
            <a:xfrm>
              <a:off x="0" y="6353556"/>
              <a:ext cx="9144000" cy="504825"/>
            </a:xfrm>
            <a:custGeom>
              <a:avLst/>
              <a:gdLst/>
              <a:ahLst/>
              <a:cxnLst/>
              <a:rect l="l" t="t" r="r" b="b"/>
              <a:pathLst>
                <a:path w="9144000" h="504825">
                  <a:moveTo>
                    <a:pt x="9144000" y="0"/>
                  </a:moveTo>
                  <a:lnTo>
                    <a:pt x="0" y="0"/>
                  </a:lnTo>
                  <a:lnTo>
                    <a:pt x="0" y="504442"/>
                  </a:lnTo>
                  <a:lnTo>
                    <a:pt x="9144000" y="50444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10600" y="32003"/>
              <a:ext cx="417575" cy="49682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609599"/>
              <a:ext cx="5486400" cy="574395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4400" y="528827"/>
            <a:ext cx="4419600" cy="5824728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0"/>
            <a:ext cx="9144000" cy="6353810"/>
            <a:chOff x="0" y="0"/>
            <a:chExt cx="9144000" cy="635381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609600"/>
              <a:ext cx="4572000" cy="574395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9144000" cy="609600"/>
            </a:xfrm>
            <a:custGeom>
              <a:avLst/>
              <a:gdLst/>
              <a:ahLst/>
              <a:cxnLst/>
              <a:rect l="l" t="t" r="r" b="b"/>
              <a:pathLst>
                <a:path w="9144000" h="609600">
                  <a:moveTo>
                    <a:pt x="0" y="609600"/>
                  </a:moveTo>
                  <a:lnTo>
                    <a:pt x="9144000" y="6096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854579" y="131826"/>
            <a:ext cx="3434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8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r>
              <a:rPr sz="18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ВЫСЫПАНИЙ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0" y="32003"/>
            <a:ext cx="9144000" cy="6826250"/>
            <a:chOff x="0" y="32003"/>
            <a:chExt cx="9144000" cy="6826250"/>
          </a:xfrm>
        </p:grpSpPr>
        <p:sp>
          <p:nvSpPr>
            <p:cNvPr id="8" name="object 8"/>
            <p:cNvSpPr/>
            <p:nvPr/>
          </p:nvSpPr>
          <p:spPr>
            <a:xfrm>
              <a:off x="0" y="6353556"/>
              <a:ext cx="9144000" cy="504825"/>
            </a:xfrm>
            <a:custGeom>
              <a:avLst/>
              <a:gdLst/>
              <a:ahLst/>
              <a:cxnLst/>
              <a:rect l="l" t="t" r="r" b="b"/>
              <a:pathLst>
                <a:path w="9144000" h="504825">
                  <a:moveTo>
                    <a:pt x="9144000" y="0"/>
                  </a:moveTo>
                  <a:lnTo>
                    <a:pt x="0" y="0"/>
                  </a:lnTo>
                  <a:lnTo>
                    <a:pt x="0" y="504442"/>
                  </a:lnTo>
                  <a:lnTo>
                    <a:pt x="9144000" y="50444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10600" y="32003"/>
              <a:ext cx="417575" cy="4968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0700" y="1471421"/>
            <a:ext cx="8351520" cy="2591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285" indent="-363220">
              <a:lnSpc>
                <a:spcPct val="100000"/>
              </a:lnSpc>
              <a:spcBef>
                <a:spcPts val="100"/>
              </a:spcBef>
              <a:buClr>
                <a:srgbClr val="A3001F"/>
              </a:buClr>
              <a:buFont typeface="Wingdings"/>
              <a:buChar char=""/>
              <a:tabLst>
                <a:tab pos="375920" algn="l"/>
              </a:tabLst>
            </a:pP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тяже</a:t>
            </a:r>
            <a:r>
              <a:rPr sz="2400" b="1" spc="-28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ое</a:t>
            </a:r>
            <a:r>
              <a:rPr sz="24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клиническ</a:t>
            </a:r>
            <a:r>
              <a:rPr sz="2400" b="1" spc="-27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1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2400" b="1" spc="-25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чени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забо</a:t>
            </a:r>
            <a:r>
              <a:rPr sz="2400" b="1" spc="-28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евания;</a:t>
            </a:r>
            <a:endParaRPr sz="2400">
              <a:latin typeface="Arial"/>
              <a:cs typeface="Arial"/>
            </a:endParaRPr>
          </a:p>
          <a:p>
            <a:pPr marL="372110" indent="-360045">
              <a:lnSpc>
                <a:spcPct val="100000"/>
              </a:lnSpc>
              <a:buClr>
                <a:srgbClr val="A3001F"/>
              </a:buClr>
              <a:buFont typeface="Wingdings"/>
              <a:buChar char=""/>
              <a:tabLst>
                <a:tab pos="372745" algn="l"/>
              </a:tabLst>
            </a:pP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независимо</a:t>
            </a:r>
            <a:r>
              <a:rPr sz="2400" b="1" spc="-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2400" b="1" spc="-21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2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380" dirty="0">
                <a:solidFill>
                  <a:srgbClr val="001F5F"/>
                </a:solidFill>
                <a:latin typeface="Arial"/>
                <a:cs typeface="Arial"/>
              </a:rPr>
              <a:t>ф</a:t>
            </a:r>
            <a:r>
              <a:rPr sz="2400" b="1" spc="-27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2400" b="1" spc="-330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2400" b="1" spc="-295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r>
              <a:rPr sz="2400" b="1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1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2400" b="1" spc="-25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чени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2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забо</a:t>
            </a:r>
            <a:r>
              <a:rPr sz="2400" b="1" spc="-28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евания:</a:t>
            </a:r>
            <a:endParaRPr sz="2400">
              <a:latin typeface="Arial"/>
              <a:cs typeface="Arial"/>
            </a:endParaRPr>
          </a:p>
          <a:p>
            <a:pPr marL="281940" indent="-269875">
              <a:lnSpc>
                <a:spcPct val="100000"/>
              </a:lnSpc>
              <a:buClr>
                <a:srgbClr val="A3001F"/>
              </a:buClr>
              <a:buFont typeface="Wingdings"/>
              <a:buChar char=""/>
              <a:tabLst>
                <a:tab pos="282575" algn="l"/>
              </a:tabLst>
            </a:pPr>
            <a:r>
              <a:rPr sz="1800" i="1" spc="-185" dirty="0">
                <a:solidFill>
                  <a:srgbClr val="001F5F"/>
                </a:solidFill>
                <a:latin typeface="Arial"/>
                <a:cs typeface="Arial"/>
              </a:rPr>
              <a:t>лица</a:t>
            </a:r>
            <a:r>
              <a:rPr sz="1800" i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70" dirty="0">
                <a:solidFill>
                  <a:srgbClr val="001F5F"/>
                </a:solidFill>
                <a:latin typeface="Arial"/>
                <a:cs typeface="Arial"/>
              </a:rPr>
              <a:t>из</a:t>
            </a:r>
            <a:r>
              <a:rPr sz="1800" i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85" dirty="0">
                <a:solidFill>
                  <a:srgbClr val="001F5F"/>
                </a:solidFill>
                <a:latin typeface="Arial"/>
                <a:cs typeface="Arial"/>
              </a:rPr>
              <a:t>организаций</a:t>
            </a:r>
            <a:r>
              <a:rPr sz="1800" i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6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1800" i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90" dirty="0">
                <a:solidFill>
                  <a:srgbClr val="001F5F"/>
                </a:solidFill>
                <a:latin typeface="Arial"/>
                <a:cs typeface="Arial"/>
              </a:rPr>
              <a:t>круглосуточным</a:t>
            </a:r>
            <a:r>
              <a:rPr sz="1800" i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95" dirty="0">
                <a:solidFill>
                  <a:srgbClr val="001F5F"/>
                </a:solidFill>
                <a:latin typeface="Arial"/>
                <a:cs typeface="Arial"/>
              </a:rPr>
              <a:t>пребыванием</a:t>
            </a:r>
            <a:r>
              <a:rPr sz="1800" i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204" dirty="0">
                <a:solidFill>
                  <a:srgbClr val="001F5F"/>
                </a:solidFill>
                <a:latin typeface="Arial"/>
                <a:cs typeface="Arial"/>
              </a:rPr>
              <a:t>детей</a:t>
            </a:r>
            <a:r>
              <a:rPr sz="1800" i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90" dirty="0">
                <a:solidFill>
                  <a:srgbClr val="001F5F"/>
                </a:solidFill>
                <a:latin typeface="Arial"/>
                <a:cs typeface="Arial"/>
              </a:rPr>
              <a:t>или</a:t>
            </a:r>
            <a:r>
              <a:rPr sz="1800" i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75" dirty="0">
                <a:solidFill>
                  <a:srgbClr val="001F5F"/>
                </a:solidFill>
                <a:latin typeface="Arial"/>
                <a:cs typeface="Arial"/>
              </a:rPr>
              <a:t>взрослых;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buClr>
                <a:srgbClr val="A3001F"/>
              </a:buClr>
              <a:buFont typeface="Wingdings"/>
              <a:buChar char=""/>
              <a:tabLst>
                <a:tab pos="282575" algn="l"/>
              </a:tabLst>
            </a:pPr>
            <a:r>
              <a:rPr sz="1800" i="1" spc="-170" dirty="0">
                <a:solidFill>
                  <a:srgbClr val="001F5F"/>
                </a:solidFill>
                <a:latin typeface="Arial"/>
                <a:cs typeface="Arial"/>
              </a:rPr>
              <a:t>лица,</a:t>
            </a:r>
            <a:r>
              <a:rPr sz="1800" i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204" dirty="0">
                <a:solidFill>
                  <a:srgbClr val="001F5F"/>
                </a:solidFill>
                <a:latin typeface="Arial"/>
                <a:cs typeface="Arial"/>
              </a:rPr>
              <a:t>проживающие</a:t>
            </a:r>
            <a:r>
              <a:rPr sz="1800" i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7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i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210" dirty="0">
                <a:solidFill>
                  <a:srgbClr val="001F5F"/>
                </a:solidFill>
                <a:latin typeface="Arial"/>
                <a:cs typeface="Arial"/>
              </a:rPr>
              <a:t>общежитиях</a:t>
            </a:r>
            <a:r>
              <a:rPr sz="1800" i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8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i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7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i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95" dirty="0">
                <a:solidFill>
                  <a:srgbClr val="001F5F"/>
                </a:solidFill>
                <a:latin typeface="Arial"/>
                <a:cs typeface="Arial"/>
              </a:rPr>
              <a:t>неблагоприятных</a:t>
            </a:r>
            <a:r>
              <a:rPr sz="1800" i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204" dirty="0">
                <a:solidFill>
                  <a:srgbClr val="001F5F"/>
                </a:solidFill>
                <a:latin typeface="Arial"/>
                <a:cs typeface="Arial"/>
              </a:rPr>
              <a:t>бытовых</a:t>
            </a:r>
            <a:r>
              <a:rPr sz="1800" i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80" dirty="0">
                <a:solidFill>
                  <a:srgbClr val="001F5F"/>
                </a:solidFill>
                <a:latin typeface="Arial"/>
                <a:cs typeface="Arial"/>
              </a:rPr>
              <a:t>условиях</a:t>
            </a:r>
            <a:r>
              <a:rPr sz="1800" i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40" dirty="0">
                <a:solidFill>
                  <a:srgbClr val="001F5F"/>
                </a:solidFill>
                <a:latin typeface="Arial"/>
                <a:cs typeface="Arial"/>
              </a:rPr>
              <a:t>(в</a:t>
            </a:r>
            <a:r>
              <a:rPr sz="1800" i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235" dirty="0">
                <a:solidFill>
                  <a:srgbClr val="001F5F"/>
                </a:solidFill>
                <a:latin typeface="Arial"/>
                <a:cs typeface="Arial"/>
              </a:rPr>
              <a:t>том</a:t>
            </a:r>
            <a:r>
              <a:rPr sz="1800" i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80" dirty="0">
                <a:solidFill>
                  <a:srgbClr val="001F5F"/>
                </a:solidFill>
                <a:latin typeface="Arial"/>
                <a:cs typeface="Arial"/>
              </a:rPr>
              <a:t>числе </a:t>
            </a:r>
            <a:r>
              <a:rPr sz="1800" i="1" spc="-48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90" dirty="0">
                <a:solidFill>
                  <a:srgbClr val="001F5F"/>
                </a:solidFill>
                <a:latin typeface="Arial"/>
                <a:cs typeface="Arial"/>
              </a:rPr>
              <a:t>коммунальных</a:t>
            </a:r>
            <a:r>
              <a:rPr sz="1800" i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i="1" spc="-185" dirty="0">
                <a:solidFill>
                  <a:srgbClr val="001F5F"/>
                </a:solidFill>
                <a:latin typeface="Arial"/>
                <a:cs typeface="Arial"/>
              </a:rPr>
              <a:t>квартирах)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00">
              <a:latin typeface="Arial"/>
              <a:cs typeface="Arial"/>
            </a:endParaRPr>
          </a:p>
          <a:p>
            <a:pPr marL="172085" marR="450215" indent="1905" algn="ctr">
              <a:lnSpc>
                <a:spcPct val="100000"/>
              </a:lnSpc>
            </a:pPr>
            <a:r>
              <a:rPr sz="1600" spc="-195" dirty="0">
                <a:solidFill>
                  <a:srgbClr val="C00000"/>
                </a:solidFill>
                <a:latin typeface="Microsoft Sans Serif"/>
                <a:cs typeface="Microsoft Sans Serif"/>
              </a:rPr>
              <a:t>В</a:t>
            </a:r>
            <a:r>
              <a:rPr sz="16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C00000"/>
                </a:solidFill>
                <a:latin typeface="Microsoft Sans Serif"/>
                <a:cs typeface="Microsoft Sans Serif"/>
              </a:rPr>
              <a:t>направлениях на</a:t>
            </a:r>
            <a:r>
              <a:rPr sz="1600" spc="-16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C00000"/>
                </a:solidFill>
                <a:latin typeface="Microsoft Sans Serif"/>
                <a:cs typeface="Microsoft Sans Serif"/>
              </a:rPr>
              <a:t>госпитализацию</a:t>
            </a:r>
            <a:r>
              <a:rPr sz="1600" spc="-165" dirty="0">
                <a:solidFill>
                  <a:srgbClr val="C00000"/>
                </a:solidFill>
                <a:latin typeface="Microsoft Sans Serif"/>
                <a:cs typeface="Microsoft Sans Serif"/>
              </a:rPr>
              <a:t> наряду</a:t>
            </a:r>
            <a:r>
              <a:rPr sz="1600" spc="-16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50" dirty="0">
                <a:solidFill>
                  <a:srgbClr val="C00000"/>
                </a:solidFill>
                <a:latin typeface="Microsoft Sans Serif"/>
                <a:cs typeface="Microsoft Sans Serif"/>
              </a:rPr>
              <a:t>с</a:t>
            </a:r>
            <a:r>
              <a:rPr sz="1600" spc="-14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анкетными</a:t>
            </a:r>
            <a:r>
              <a:rPr sz="1600" spc="-18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данными</a:t>
            </a:r>
            <a:r>
              <a:rPr sz="1600" spc="-18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C00000"/>
                </a:solidFill>
                <a:latin typeface="Microsoft Sans Serif"/>
                <a:cs typeface="Microsoft Sans Serif"/>
              </a:rPr>
              <a:t>указываются </a:t>
            </a:r>
            <a:r>
              <a:rPr sz="1600" spc="-170" dirty="0">
                <a:solidFill>
                  <a:srgbClr val="C00000"/>
                </a:solidFill>
                <a:latin typeface="Microsoft Sans Serif"/>
                <a:cs typeface="Microsoft Sans Serif"/>
              </a:rPr>
              <a:t>первоначальные </a:t>
            </a:r>
            <a:r>
              <a:rPr sz="1600" spc="-1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симптомы</a:t>
            </a:r>
            <a:r>
              <a:rPr sz="1600" spc="-18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60" dirty="0">
                <a:solidFill>
                  <a:srgbClr val="C00000"/>
                </a:solidFill>
                <a:latin typeface="Microsoft Sans Serif"/>
                <a:cs typeface="Microsoft Sans Serif"/>
              </a:rPr>
              <a:t>заболевания, </a:t>
            </a:r>
            <a:r>
              <a:rPr sz="1600" spc="-165" dirty="0">
                <a:solidFill>
                  <a:srgbClr val="C00000"/>
                </a:solidFill>
                <a:latin typeface="Microsoft Sans Serif"/>
                <a:cs typeface="Microsoft Sans Serif"/>
              </a:rPr>
              <a:t>сведения о</a:t>
            </a:r>
            <a:r>
              <a:rPr sz="1600" spc="-16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C00000"/>
                </a:solidFill>
                <a:latin typeface="Microsoft Sans Serif"/>
                <a:cs typeface="Microsoft Sans Serif"/>
              </a:rPr>
              <a:t>проведенном </a:t>
            </a:r>
            <a:r>
              <a:rPr sz="1600" spc="-170" dirty="0">
                <a:solidFill>
                  <a:srgbClr val="C00000"/>
                </a:solidFill>
                <a:latin typeface="Microsoft Sans Serif"/>
                <a:cs typeface="Microsoft Sans Serif"/>
              </a:rPr>
              <a:t>лечении</a:t>
            </a:r>
            <a:r>
              <a:rPr sz="1600" spc="-165" dirty="0">
                <a:solidFill>
                  <a:srgbClr val="C00000"/>
                </a:solidFill>
                <a:latin typeface="Microsoft Sans Serif"/>
                <a:cs typeface="Microsoft Sans Serif"/>
              </a:rPr>
              <a:t> и</a:t>
            </a:r>
            <a:r>
              <a:rPr sz="1600" spc="-16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80" dirty="0">
                <a:solidFill>
                  <a:srgbClr val="C00000"/>
                </a:solidFill>
                <a:latin typeface="Microsoft Sans Serif"/>
                <a:cs typeface="Microsoft Sans Serif"/>
              </a:rPr>
              <a:t>профилактических</a:t>
            </a:r>
            <a:r>
              <a:rPr sz="1600" spc="-17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65" dirty="0">
                <a:solidFill>
                  <a:srgbClr val="C00000"/>
                </a:solidFill>
                <a:latin typeface="Microsoft Sans Serif"/>
                <a:cs typeface="Microsoft Sans Serif"/>
              </a:rPr>
              <a:t>прививках, а </a:t>
            </a:r>
            <a:r>
              <a:rPr sz="1600" spc="-195" dirty="0">
                <a:solidFill>
                  <a:srgbClr val="C00000"/>
                </a:solidFill>
                <a:latin typeface="Microsoft Sans Serif"/>
                <a:cs typeface="Microsoft Sans Serif"/>
              </a:rPr>
              <a:t>также </a:t>
            </a:r>
            <a:r>
              <a:rPr sz="16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C00000"/>
                </a:solidFill>
                <a:latin typeface="Microsoft Sans Serif"/>
                <a:cs typeface="Microsoft Sans Serif"/>
              </a:rPr>
              <a:t>данные</a:t>
            </a:r>
            <a:r>
              <a:rPr sz="1600" spc="-10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75" dirty="0">
                <a:solidFill>
                  <a:srgbClr val="C00000"/>
                </a:solidFill>
                <a:latin typeface="Microsoft Sans Serif"/>
                <a:cs typeface="Microsoft Sans Serif"/>
              </a:rPr>
              <a:t>эпидемиологического</a:t>
            </a:r>
            <a:r>
              <a:rPr sz="160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600" spc="-170" dirty="0">
                <a:solidFill>
                  <a:srgbClr val="C00000"/>
                </a:solidFill>
                <a:latin typeface="Microsoft Sans Serif"/>
                <a:cs typeface="Microsoft Sans Serif"/>
              </a:rPr>
              <a:t>анамнеза.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6324" y="4572000"/>
            <a:ext cx="8534400" cy="1074420"/>
          </a:xfrm>
          <a:prstGeom prst="rect">
            <a:avLst/>
          </a:prstGeom>
          <a:solidFill>
            <a:srgbClr val="FFD1D1"/>
          </a:solidFill>
          <a:ln w="9144">
            <a:solidFill>
              <a:srgbClr val="000000"/>
            </a:solidFill>
          </a:ln>
        </p:spPr>
        <p:txBody>
          <a:bodyPr vert="horz" wrap="square" lIns="0" tIns="85090" rIns="0" bIns="0" rtlCol="0">
            <a:spAutoFit/>
          </a:bodyPr>
          <a:lstStyle/>
          <a:p>
            <a:pPr marL="433070" marR="417830" algn="ctr">
              <a:lnSpc>
                <a:spcPct val="100000"/>
              </a:lnSpc>
              <a:spcBef>
                <a:spcPts val="670"/>
              </a:spcBef>
            </a:pPr>
            <a:r>
              <a:rPr sz="1600" spc="-180" dirty="0">
                <a:latin typeface="Microsoft Sans Serif"/>
                <a:cs typeface="Microsoft Sans Serif"/>
              </a:rPr>
              <a:t>Выписка </a:t>
            </a:r>
            <a:r>
              <a:rPr sz="1600" spc="-185" dirty="0">
                <a:latin typeface="Microsoft Sans Serif"/>
                <a:cs typeface="Microsoft Sans Serif"/>
              </a:rPr>
              <a:t>из</a:t>
            </a:r>
            <a:r>
              <a:rPr sz="1600" spc="-18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стационара </a:t>
            </a:r>
            <a:r>
              <a:rPr sz="1600" spc="-170" dirty="0">
                <a:latin typeface="Microsoft Sans Serif"/>
                <a:cs typeface="Microsoft Sans Serif"/>
              </a:rPr>
              <a:t>осуществляется</a:t>
            </a:r>
            <a:r>
              <a:rPr sz="1600" spc="-165" dirty="0">
                <a:latin typeface="Microsoft Sans Serif"/>
                <a:cs typeface="Microsoft Sans Serif"/>
              </a:rPr>
              <a:t> после </a:t>
            </a:r>
            <a:r>
              <a:rPr sz="1600" spc="-170" dirty="0">
                <a:latin typeface="Microsoft Sans Serif"/>
                <a:cs typeface="Microsoft Sans Serif"/>
              </a:rPr>
              <a:t>исчезновения </a:t>
            </a:r>
            <a:r>
              <a:rPr sz="1600" spc="-175" dirty="0">
                <a:latin typeface="Microsoft Sans Serif"/>
                <a:cs typeface="Microsoft Sans Serif"/>
              </a:rPr>
              <a:t>клинических </a:t>
            </a:r>
            <a:r>
              <a:rPr sz="1600" spc="-170" dirty="0">
                <a:latin typeface="Microsoft Sans Serif"/>
                <a:cs typeface="Microsoft Sans Serif"/>
              </a:rPr>
              <a:t>симптомов,</a:t>
            </a:r>
            <a:r>
              <a:rPr sz="1600" spc="-165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но</a:t>
            </a:r>
            <a:r>
              <a:rPr sz="1600" spc="-165" dirty="0">
                <a:latin typeface="Microsoft Sans Serif"/>
                <a:cs typeface="Microsoft Sans Serif"/>
              </a:rPr>
              <a:t> </a:t>
            </a:r>
            <a:r>
              <a:rPr sz="1600" b="1" spc="-175" dirty="0">
                <a:solidFill>
                  <a:srgbClr val="C00000"/>
                </a:solidFill>
                <a:latin typeface="Arial"/>
                <a:cs typeface="Arial"/>
              </a:rPr>
              <a:t>не</a:t>
            </a:r>
            <a:r>
              <a:rPr sz="1600" b="1" spc="-170" dirty="0">
                <a:solidFill>
                  <a:srgbClr val="C00000"/>
                </a:solidFill>
                <a:latin typeface="Arial"/>
                <a:cs typeface="Arial"/>
              </a:rPr>
              <a:t> ранее </a:t>
            </a:r>
            <a:r>
              <a:rPr sz="1600" b="1" spc="-4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90" dirty="0">
                <a:solidFill>
                  <a:srgbClr val="C00000"/>
                </a:solidFill>
                <a:latin typeface="Arial"/>
                <a:cs typeface="Arial"/>
              </a:rPr>
              <a:t>чем</a:t>
            </a:r>
            <a:r>
              <a:rPr sz="1600" b="1" spc="-1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70" dirty="0">
                <a:solidFill>
                  <a:srgbClr val="C00000"/>
                </a:solidFill>
                <a:latin typeface="Arial"/>
                <a:cs typeface="Arial"/>
              </a:rPr>
              <a:t>через</a:t>
            </a:r>
            <a:r>
              <a:rPr sz="1600" b="1" spc="-165" dirty="0">
                <a:solidFill>
                  <a:srgbClr val="C00000"/>
                </a:solidFill>
                <a:latin typeface="Arial"/>
                <a:cs typeface="Arial"/>
              </a:rPr>
              <a:t> 5 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дней</a:t>
            </a:r>
            <a:r>
              <a:rPr sz="1600" b="1" spc="-1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65" dirty="0">
                <a:solidFill>
                  <a:srgbClr val="C00000"/>
                </a:solidFill>
                <a:latin typeface="Arial"/>
                <a:cs typeface="Arial"/>
              </a:rPr>
              <a:t>с 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момента</a:t>
            </a:r>
            <a:r>
              <a:rPr sz="1600" b="1" spc="-1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появления</a:t>
            </a:r>
            <a:r>
              <a:rPr sz="1600" b="1" spc="-175" dirty="0">
                <a:solidFill>
                  <a:srgbClr val="C00000"/>
                </a:solidFill>
                <a:latin typeface="Arial"/>
                <a:cs typeface="Arial"/>
              </a:rPr>
              <a:t> сыпи</a:t>
            </a:r>
            <a:r>
              <a:rPr sz="1600" spc="-175" dirty="0">
                <a:latin typeface="Microsoft Sans Serif"/>
                <a:cs typeface="Microsoft Sans Serif"/>
              </a:rPr>
              <a:t>.</a:t>
            </a:r>
            <a:r>
              <a:rPr sz="1600" spc="-170" dirty="0">
                <a:latin typeface="Microsoft Sans Serif"/>
                <a:cs typeface="Microsoft Sans Serif"/>
              </a:rPr>
              <a:t> </a:t>
            </a:r>
            <a:r>
              <a:rPr sz="1600" spc="-215" dirty="0">
                <a:latin typeface="Microsoft Sans Serif"/>
                <a:cs typeface="Microsoft Sans Serif"/>
              </a:rPr>
              <a:t>Допуск</a:t>
            </a:r>
            <a:r>
              <a:rPr sz="1600" spc="-210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реконвалесцентов</a:t>
            </a:r>
            <a:r>
              <a:rPr sz="1600" spc="-170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в</a:t>
            </a:r>
            <a:r>
              <a:rPr sz="1600" spc="-15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организованные </a:t>
            </a:r>
            <a:r>
              <a:rPr sz="1600" spc="-160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коллективы </a:t>
            </a:r>
            <a:r>
              <a:rPr sz="1600" spc="-170" dirty="0">
                <a:latin typeface="Microsoft Sans Serif"/>
                <a:cs typeface="Microsoft Sans Serif"/>
              </a:rPr>
              <a:t>детей </a:t>
            </a:r>
            <a:r>
              <a:rPr sz="1600" spc="-165" dirty="0">
                <a:latin typeface="Microsoft Sans Serif"/>
                <a:cs typeface="Microsoft Sans Serif"/>
              </a:rPr>
              <a:t>и</a:t>
            </a:r>
            <a:r>
              <a:rPr sz="1600" spc="-16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взрослых </a:t>
            </a:r>
            <a:r>
              <a:rPr sz="1600" spc="-175" dirty="0">
                <a:latin typeface="Microsoft Sans Serif"/>
                <a:cs typeface="Microsoft Sans Serif"/>
              </a:rPr>
              <a:t>разрешается </a:t>
            </a:r>
            <a:r>
              <a:rPr sz="1600" spc="-165" dirty="0">
                <a:latin typeface="Microsoft Sans Serif"/>
                <a:cs typeface="Microsoft Sans Serif"/>
              </a:rPr>
              <a:t>после </a:t>
            </a:r>
            <a:r>
              <a:rPr sz="1600" spc="-175" dirty="0">
                <a:latin typeface="Microsoft Sans Serif"/>
                <a:cs typeface="Microsoft Sans Serif"/>
              </a:rPr>
              <a:t>клинического</a:t>
            </a:r>
            <a:r>
              <a:rPr sz="1600" spc="-170" dirty="0">
                <a:latin typeface="Microsoft Sans Serif"/>
                <a:cs typeface="Microsoft Sans Serif"/>
              </a:rPr>
              <a:t> </a:t>
            </a:r>
            <a:r>
              <a:rPr sz="1600" spc="-180" dirty="0">
                <a:latin typeface="Microsoft Sans Serif"/>
                <a:cs typeface="Microsoft Sans Serif"/>
              </a:rPr>
              <a:t>выздоровления</a:t>
            </a:r>
            <a:r>
              <a:rPr sz="1600" spc="-175" dirty="0">
                <a:latin typeface="Microsoft Sans Serif"/>
                <a:cs typeface="Microsoft Sans Serif"/>
              </a:rPr>
              <a:t> </a:t>
            </a:r>
            <a:r>
              <a:rPr sz="1600" spc="-200" dirty="0">
                <a:latin typeface="Microsoft Sans Serif"/>
                <a:cs typeface="Microsoft Sans Serif"/>
              </a:rPr>
              <a:t>даже</a:t>
            </a:r>
            <a:r>
              <a:rPr sz="1600" spc="-195" dirty="0">
                <a:latin typeface="Microsoft Sans Serif"/>
                <a:cs typeface="Microsoft Sans Serif"/>
              </a:rPr>
              <a:t> </a:t>
            </a:r>
            <a:r>
              <a:rPr sz="1600" spc="-175" dirty="0">
                <a:latin typeface="Microsoft Sans Serif"/>
                <a:cs typeface="Microsoft Sans Serif"/>
              </a:rPr>
              <a:t>при</a:t>
            </a:r>
            <a:r>
              <a:rPr sz="1600" spc="-170" dirty="0">
                <a:latin typeface="Microsoft Sans Serif"/>
                <a:cs typeface="Microsoft Sans Serif"/>
              </a:rPr>
              <a:t> </a:t>
            </a:r>
            <a:r>
              <a:rPr sz="1600" spc="-165" dirty="0">
                <a:latin typeface="Microsoft Sans Serif"/>
                <a:cs typeface="Microsoft Sans Serif"/>
              </a:rPr>
              <a:t>наличии </a:t>
            </a:r>
            <a:r>
              <a:rPr sz="1600" spc="-409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вторичных</a:t>
            </a:r>
            <a:r>
              <a:rPr sz="1600" spc="-135" dirty="0">
                <a:latin typeface="Microsoft Sans Serif"/>
                <a:cs typeface="Microsoft Sans Serif"/>
              </a:rPr>
              <a:t> </a:t>
            </a:r>
            <a:r>
              <a:rPr sz="1600" spc="-160" dirty="0">
                <a:latin typeface="Microsoft Sans Serif"/>
                <a:cs typeface="Microsoft Sans Serif"/>
              </a:rPr>
              <a:t>случаев</a:t>
            </a:r>
            <a:r>
              <a:rPr sz="1600" spc="-80" dirty="0">
                <a:latin typeface="Microsoft Sans Serif"/>
                <a:cs typeface="Microsoft Sans Serif"/>
              </a:rPr>
              <a:t> </a:t>
            </a:r>
            <a:r>
              <a:rPr sz="1600" spc="-170" dirty="0">
                <a:latin typeface="Microsoft Sans Serif"/>
                <a:cs typeface="Microsoft Sans Serif"/>
              </a:rPr>
              <a:t>заболевания</a:t>
            </a:r>
            <a:r>
              <a:rPr sz="1600" spc="-150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в</a:t>
            </a:r>
            <a:r>
              <a:rPr sz="1600" spc="-65" dirty="0">
                <a:latin typeface="Microsoft Sans Serif"/>
                <a:cs typeface="Microsoft Sans Serif"/>
              </a:rPr>
              <a:t> </a:t>
            </a:r>
            <a:r>
              <a:rPr sz="1600" spc="-155" dirty="0">
                <a:latin typeface="Microsoft Sans Serif"/>
                <a:cs typeface="Microsoft Sans Serif"/>
              </a:rPr>
              <a:t>очаге.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97354" y="131826"/>
            <a:ext cx="47447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ПОКАЗАНИЯ</a:t>
            </a:r>
            <a:r>
              <a:rPr sz="1800" b="1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ГОСПИТАЛИЗАЦИИ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87527" y="6366459"/>
            <a:ext cx="76352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i="1" dirty="0">
                <a:solidFill>
                  <a:srgbClr val="FFFFFF"/>
                </a:solidFill>
                <a:latin typeface="Calibri"/>
                <a:cs typeface="Calibri"/>
              </a:rPr>
              <a:t>СанПиН</a:t>
            </a:r>
            <a:r>
              <a:rPr sz="1400" i="1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Calibri"/>
                <a:cs typeface="Calibri"/>
              </a:rPr>
              <a:t>3.3686-21</a:t>
            </a:r>
            <a:r>
              <a:rPr sz="1400" i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Calibri"/>
                <a:cs typeface="Calibri"/>
              </a:rPr>
              <a:t>«Санитарно-эпидемиологические</a:t>
            </a:r>
            <a:r>
              <a:rPr sz="1400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Calibri"/>
                <a:cs typeface="Calibri"/>
              </a:rPr>
              <a:t>требования</a:t>
            </a:r>
            <a:r>
              <a:rPr sz="1400" i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1400" i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Calibri"/>
                <a:cs typeface="Calibri"/>
              </a:rPr>
              <a:t>профилактике</a:t>
            </a:r>
            <a:r>
              <a:rPr sz="1400" i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Calibri"/>
                <a:cs typeface="Calibri"/>
              </a:rPr>
              <a:t>инфекционных </a:t>
            </a:r>
            <a:r>
              <a:rPr sz="1400" i="1" spc="-3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FFFF"/>
                </a:solidFill>
                <a:latin typeface="Calibri"/>
                <a:cs typeface="Calibri"/>
              </a:rPr>
              <a:t>болезней»,</a:t>
            </a:r>
            <a:r>
              <a:rPr sz="1400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-30" dirty="0">
                <a:solidFill>
                  <a:srgbClr val="FFFFFF"/>
                </a:solidFill>
                <a:latin typeface="Calibri"/>
                <a:cs typeface="Calibri"/>
              </a:rPr>
              <a:t>XXXV.</a:t>
            </a:r>
            <a:r>
              <a:rPr sz="1400" i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Calibri"/>
                <a:cs typeface="Calibri"/>
              </a:rPr>
              <a:t>Профилактика</a:t>
            </a:r>
            <a:r>
              <a:rPr sz="1400" i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FFFF"/>
                </a:solidFill>
                <a:latin typeface="Calibri"/>
                <a:cs typeface="Calibri"/>
              </a:rPr>
              <a:t>кори, </a:t>
            </a:r>
            <a:r>
              <a:rPr sz="1400" i="1" dirty="0">
                <a:solidFill>
                  <a:srgbClr val="FFFFFF"/>
                </a:solidFill>
                <a:latin typeface="Calibri"/>
                <a:cs typeface="Calibri"/>
              </a:rPr>
              <a:t>краснухи,</a:t>
            </a:r>
            <a:r>
              <a:rPr sz="1400" i="1" spc="3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FFFF"/>
                </a:solidFill>
                <a:latin typeface="Calibri"/>
                <a:cs typeface="Calibri"/>
              </a:rPr>
              <a:t>эпидемического</a:t>
            </a:r>
            <a:r>
              <a:rPr sz="1400" i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FFFF"/>
                </a:solidFill>
                <a:latin typeface="Calibri"/>
                <a:cs typeface="Calibri"/>
              </a:rPr>
              <a:t>паротита: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51988" y="1362455"/>
            <a:ext cx="3048000" cy="2133600"/>
          </a:xfrm>
          <a:custGeom>
            <a:avLst/>
            <a:gdLst/>
            <a:ahLst/>
            <a:cxnLst/>
            <a:rect l="l" t="t" r="r" b="b"/>
            <a:pathLst>
              <a:path w="3048000" h="2133600">
                <a:moveTo>
                  <a:pt x="1524000" y="0"/>
                </a:moveTo>
                <a:lnTo>
                  <a:pt x="0" y="2133600"/>
                </a:lnTo>
                <a:lnTo>
                  <a:pt x="3048000" y="2133600"/>
                </a:lnTo>
                <a:lnTo>
                  <a:pt x="1524000" y="0"/>
                </a:lnTo>
                <a:close/>
              </a:path>
            </a:pathLst>
          </a:custGeom>
          <a:solidFill>
            <a:srgbClr val="A300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13453" y="2431237"/>
            <a:ext cx="92773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790" dirty="0"/>
              <a:t>NB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2258948" y="3368824"/>
            <a:ext cx="4444365" cy="1613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20000"/>
              </a:lnSpc>
              <a:spcBef>
                <a:spcPts val="95"/>
              </a:spcBef>
            </a:pPr>
            <a:r>
              <a:rPr sz="2800" b="1" spc="-310" dirty="0">
                <a:solidFill>
                  <a:srgbClr val="A3001F"/>
                </a:solidFill>
                <a:latin typeface="Arial"/>
                <a:cs typeface="Arial"/>
              </a:rPr>
              <a:t>Лаборатор</a:t>
            </a:r>
            <a:r>
              <a:rPr sz="2800" b="1" spc="-320" dirty="0">
                <a:solidFill>
                  <a:srgbClr val="A3001F"/>
                </a:solidFill>
                <a:latin typeface="Arial"/>
                <a:cs typeface="Arial"/>
              </a:rPr>
              <a:t>н</a:t>
            </a:r>
            <a:r>
              <a:rPr sz="2800" b="1" spc="-300" dirty="0">
                <a:solidFill>
                  <a:srgbClr val="A3001F"/>
                </a:solidFill>
                <a:latin typeface="Arial"/>
                <a:cs typeface="Arial"/>
              </a:rPr>
              <a:t>ое</a:t>
            </a:r>
            <a:r>
              <a:rPr sz="2800" b="1" spc="-185" dirty="0">
                <a:solidFill>
                  <a:srgbClr val="A3001F"/>
                </a:solidFill>
                <a:latin typeface="Arial"/>
                <a:cs typeface="Arial"/>
              </a:rPr>
              <a:t> </a:t>
            </a:r>
            <a:r>
              <a:rPr sz="2800" b="1" spc="-305" dirty="0">
                <a:solidFill>
                  <a:srgbClr val="A3001F"/>
                </a:solidFill>
                <a:latin typeface="Arial"/>
                <a:cs typeface="Arial"/>
              </a:rPr>
              <a:t>подтв</a:t>
            </a:r>
            <a:r>
              <a:rPr sz="2800" b="1" spc="-295" dirty="0">
                <a:solidFill>
                  <a:srgbClr val="A3001F"/>
                </a:solidFill>
                <a:latin typeface="Arial"/>
                <a:cs typeface="Arial"/>
              </a:rPr>
              <a:t>е</a:t>
            </a:r>
            <a:r>
              <a:rPr sz="2800" b="1" spc="-335" dirty="0">
                <a:solidFill>
                  <a:srgbClr val="A3001F"/>
                </a:solidFill>
                <a:latin typeface="Arial"/>
                <a:cs typeface="Arial"/>
              </a:rPr>
              <a:t>ржд</a:t>
            </a:r>
            <a:r>
              <a:rPr sz="2800" b="1" spc="-295" dirty="0">
                <a:solidFill>
                  <a:srgbClr val="A3001F"/>
                </a:solidFill>
                <a:latin typeface="Arial"/>
                <a:cs typeface="Arial"/>
              </a:rPr>
              <a:t>е</a:t>
            </a:r>
            <a:r>
              <a:rPr sz="2800" b="1" spc="-315" dirty="0">
                <a:solidFill>
                  <a:srgbClr val="A3001F"/>
                </a:solidFill>
                <a:latin typeface="Arial"/>
                <a:cs typeface="Arial"/>
              </a:rPr>
              <a:t>н</a:t>
            </a:r>
            <a:r>
              <a:rPr sz="2800" b="1" spc="-325" dirty="0">
                <a:solidFill>
                  <a:srgbClr val="A3001F"/>
                </a:solidFill>
                <a:latin typeface="Arial"/>
                <a:cs typeface="Arial"/>
              </a:rPr>
              <a:t>и</a:t>
            </a:r>
            <a:r>
              <a:rPr sz="2800" b="1" spc="-190" dirty="0">
                <a:solidFill>
                  <a:srgbClr val="A3001F"/>
                </a:solidFill>
                <a:latin typeface="Arial"/>
                <a:cs typeface="Arial"/>
              </a:rPr>
              <a:t>е  </a:t>
            </a:r>
            <a:r>
              <a:rPr sz="2800" b="1" spc="-325" dirty="0">
                <a:solidFill>
                  <a:srgbClr val="A3001F"/>
                </a:solidFill>
                <a:latin typeface="Arial"/>
                <a:cs typeface="Arial"/>
              </a:rPr>
              <a:t>д</a:t>
            </a:r>
            <a:r>
              <a:rPr sz="2800" b="1" spc="-330" dirty="0">
                <a:solidFill>
                  <a:srgbClr val="A3001F"/>
                </a:solidFill>
                <a:latin typeface="Arial"/>
                <a:cs typeface="Arial"/>
              </a:rPr>
              <a:t>и</a:t>
            </a:r>
            <a:r>
              <a:rPr sz="2800" b="1" spc="-280" dirty="0">
                <a:solidFill>
                  <a:srgbClr val="A3001F"/>
                </a:solidFill>
                <a:latin typeface="Arial"/>
                <a:cs typeface="Arial"/>
              </a:rPr>
              <a:t>агноз</a:t>
            </a:r>
            <a:r>
              <a:rPr sz="2800" b="1" spc="-285" dirty="0">
                <a:solidFill>
                  <a:srgbClr val="A3001F"/>
                </a:solidFill>
                <a:latin typeface="Arial"/>
                <a:cs typeface="Arial"/>
              </a:rPr>
              <a:t>а</a:t>
            </a:r>
            <a:r>
              <a:rPr sz="2800" b="1" spc="-190" dirty="0">
                <a:solidFill>
                  <a:srgbClr val="A3001F"/>
                </a:solidFill>
                <a:latin typeface="Arial"/>
                <a:cs typeface="Arial"/>
              </a:rPr>
              <a:t> </a:t>
            </a:r>
            <a:r>
              <a:rPr sz="2800" b="1" spc="-300" dirty="0">
                <a:solidFill>
                  <a:srgbClr val="A3001F"/>
                </a:solidFill>
                <a:latin typeface="Arial"/>
                <a:cs typeface="Arial"/>
              </a:rPr>
              <a:t>«корь»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85"/>
              </a:spcBef>
            </a:pPr>
            <a:r>
              <a:rPr sz="2800" b="1" spc="-305" dirty="0">
                <a:solidFill>
                  <a:srgbClr val="A3001F"/>
                </a:solidFill>
                <a:latin typeface="Arial"/>
                <a:cs typeface="Arial"/>
              </a:rPr>
              <a:t>я</a:t>
            </a:r>
            <a:r>
              <a:rPr sz="2800" b="1" spc="-325" dirty="0">
                <a:solidFill>
                  <a:srgbClr val="A3001F"/>
                </a:solidFill>
                <a:latin typeface="Arial"/>
                <a:cs typeface="Arial"/>
              </a:rPr>
              <a:t>вл</a:t>
            </a:r>
            <a:r>
              <a:rPr sz="2800" b="1" spc="-310" dirty="0">
                <a:solidFill>
                  <a:srgbClr val="A3001F"/>
                </a:solidFill>
                <a:latin typeface="Arial"/>
                <a:cs typeface="Arial"/>
              </a:rPr>
              <a:t>я</a:t>
            </a:r>
            <a:r>
              <a:rPr sz="2800" b="1" spc="-280" dirty="0">
                <a:solidFill>
                  <a:srgbClr val="A3001F"/>
                </a:solidFill>
                <a:latin typeface="Arial"/>
                <a:cs typeface="Arial"/>
              </a:rPr>
              <a:t>етс</a:t>
            </a:r>
            <a:r>
              <a:rPr sz="2800" b="1" spc="-300" dirty="0">
                <a:solidFill>
                  <a:srgbClr val="A3001F"/>
                </a:solidFill>
                <a:latin typeface="Arial"/>
                <a:cs typeface="Arial"/>
              </a:rPr>
              <a:t>я</a:t>
            </a:r>
            <a:r>
              <a:rPr sz="2800" b="1" spc="-125" dirty="0">
                <a:solidFill>
                  <a:srgbClr val="A3001F"/>
                </a:solidFill>
                <a:latin typeface="Arial"/>
                <a:cs typeface="Arial"/>
              </a:rPr>
              <a:t> </a:t>
            </a:r>
            <a:r>
              <a:rPr sz="2800" b="1" spc="-370" dirty="0">
                <a:solidFill>
                  <a:srgbClr val="A3001F"/>
                </a:solidFill>
                <a:latin typeface="Arial"/>
                <a:cs typeface="Arial"/>
              </a:rPr>
              <a:t>ОБЯЗА</a:t>
            </a:r>
            <a:r>
              <a:rPr sz="2800" b="1" spc="-305" dirty="0">
                <a:solidFill>
                  <a:srgbClr val="A3001F"/>
                </a:solidFill>
                <a:latin typeface="Arial"/>
                <a:cs typeface="Arial"/>
              </a:rPr>
              <a:t>Т</a:t>
            </a:r>
            <a:r>
              <a:rPr sz="2800" b="1" spc="-350" dirty="0">
                <a:solidFill>
                  <a:srgbClr val="A3001F"/>
                </a:solidFill>
                <a:latin typeface="Arial"/>
                <a:cs typeface="Arial"/>
              </a:rPr>
              <a:t>ЕЛ</a:t>
            </a:r>
            <a:r>
              <a:rPr sz="2800" b="1" spc="-380" dirty="0">
                <a:solidFill>
                  <a:srgbClr val="A3001F"/>
                </a:solidFill>
                <a:latin typeface="Arial"/>
                <a:cs typeface="Arial"/>
              </a:rPr>
              <a:t>Ь</a:t>
            </a:r>
            <a:r>
              <a:rPr sz="2800" b="1" spc="-415" dirty="0">
                <a:solidFill>
                  <a:srgbClr val="A3001F"/>
                </a:solidFill>
                <a:latin typeface="Arial"/>
                <a:cs typeface="Arial"/>
              </a:rPr>
              <a:t>НЫМ</a:t>
            </a:r>
            <a:r>
              <a:rPr sz="2800" b="1" spc="-170" dirty="0">
                <a:solidFill>
                  <a:srgbClr val="A3001F"/>
                </a:solidFill>
                <a:latin typeface="Arial"/>
                <a:cs typeface="Arial"/>
              </a:rPr>
              <a:t> !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9144000" cy="609600"/>
            <a:chOff x="0" y="0"/>
            <a:chExt cx="9144000" cy="609600"/>
          </a:xfrm>
        </p:grpSpPr>
        <p:sp>
          <p:nvSpPr>
            <p:cNvPr id="6" name="object 6"/>
            <p:cNvSpPr/>
            <p:nvPr/>
          </p:nvSpPr>
          <p:spPr>
            <a:xfrm>
              <a:off x="0" y="0"/>
              <a:ext cx="9144000" cy="609600"/>
            </a:xfrm>
            <a:custGeom>
              <a:avLst/>
              <a:gdLst/>
              <a:ahLst/>
              <a:cxnLst/>
              <a:rect l="l" t="t" r="r" b="b"/>
              <a:pathLst>
                <a:path w="9144000" h="609600">
                  <a:moveTo>
                    <a:pt x="0" y="609600"/>
                  </a:moveTo>
                  <a:lnTo>
                    <a:pt x="9144000" y="6096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32003"/>
              <a:ext cx="417575" cy="496824"/>
            </a:xfrm>
            <a:prstGeom prst="rect">
              <a:avLst/>
            </a:prstGeom>
          </p:spPr>
        </p:pic>
      </p:grpSp>
      <p:sp>
        <p:nvSpPr>
          <p:cNvPr id="8" name="object 8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88691" y="4284979"/>
            <a:ext cx="4330065" cy="18210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882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6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22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600" b="1" spc="-254" dirty="0">
                <a:solidFill>
                  <a:srgbClr val="C00000"/>
                </a:solidFill>
                <a:latin typeface="Arial"/>
                <a:cs typeface="Arial"/>
              </a:rPr>
              <a:t>Ф</a:t>
            </a:r>
            <a:r>
              <a:rPr sz="1600" b="1" spc="-215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1600" b="1" spc="-6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6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204" dirty="0">
                <a:solidFill>
                  <a:srgbClr val="C00000"/>
                </a:solidFill>
                <a:latin typeface="Arial"/>
                <a:cs typeface="Arial"/>
              </a:rPr>
              <a:t>ПЦР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1600" b="1" spc="-185" dirty="0">
                <a:solidFill>
                  <a:srgbClr val="C00000"/>
                </a:solidFill>
                <a:latin typeface="Arial"/>
                <a:cs typeface="Arial"/>
              </a:rPr>
              <a:t>пр</a:t>
            </a:r>
            <a:r>
              <a:rPr sz="1600" b="1" spc="-17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води</a:t>
            </a:r>
            <a:r>
              <a:rPr sz="1600" b="1" spc="-160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1600" b="1" spc="-170" dirty="0">
                <a:solidFill>
                  <a:srgbClr val="C00000"/>
                </a:solidFill>
                <a:latin typeface="Arial"/>
                <a:cs typeface="Arial"/>
              </a:rPr>
              <a:t>ся</a:t>
            </a:r>
            <a:r>
              <a:rPr sz="1600" b="1" spc="-1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одновре</a:t>
            </a:r>
            <a:r>
              <a:rPr sz="1600" b="1" spc="-190" dirty="0">
                <a:solidFill>
                  <a:srgbClr val="C00000"/>
                </a:solidFill>
                <a:latin typeface="Arial"/>
                <a:cs typeface="Arial"/>
              </a:rPr>
              <a:t>ме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нно</a:t>
            </a:r>
            <a:r>
              <a:rPr sz="1600" b="1" spc="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70" dirty="0">
                <a:solidFill>
                  <a:srgbClr val="C00000"/>
                </a:solidFill>
                <a:latin typeface="Arial"/>
                <a:cs typeface="Arial"/>
              </a:rPr>
              <a:t>на</a:t>
            </a:r>
            <a:r>
              <a:rPr sz="1600" b="1" spc="-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90" dirty="0">
                <a:solidFill>
                  <a:srgbClr val="C00000"/>
                </a:solidFill>
                <a:latin typeface="Arial"/>
                <a:cs typeface="Arial"/>
              </a:rPr>
              <a:t>кор</a:t>
            </a:r>
            <a:r>
              <a:rPr sz="1800" b="1" spc="-200" dirty="0">
                <a:solidFill>
                  <a:srgbClr val="C00000"/>
                </a:solidFill>
                <a:latin typeface="Arial"/>
                <a:cs typeface="Arial"/>
              </a:rPr>
              <a:t>ь</a:t>
            </a:r>
            <a:r>
              <a:rPr sz="18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20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800" b="1" spc="-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85" dirty="0">
                <a:solidFill>
                  <a:srgbClr val="C00000"/>
                </a:solidFill>
                <a:latin typeface="Arial"/>
                <a:cs typeface="Arial"/>
              </a:rPr>
              <a:t>кра</a:t>
            </a:r>
            <a:r>
              <a:rPr sz="1800" b="1" spc="-190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800" b="1" spc="-200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800" b="1" spc="-195" dirty="0">
                <a:solidFill>
                  <a:srgbClr val="C00000"/>
                </a:solidFill>
                <a:latin typeface="Arial"/>
                <a:cs typeface="Arial"/>
              </a:rPr>
              <a:t>у</a:t>
            </a:r>
            <a:r>
              <a:rPr sz="1800" b="1" spc="-190" dirty="0">
                <a:solidFill>
                  <a:srgbClr val="C00000"/>
                </a:solidFill>
                <a:latin typeface="Arial"/>
                <a:cs typeface="Arial"/>
              </a:rPr>
              <a:t>х</a:t>
            </a:r>
            <a:r>
              <a:rPr sz="1800" b="1" spc="-185" dirty="0">
                <a:solidFill>
                  <a:srgbClr val="C00000"/>
                </a:solidFill>
                <a:latin typeface="Arial"/>
                <a:cs typeface="Arial"/>
              </a:rPr>
              <a:t>у</a:t>
            </a:r>
            <a:r>
              <a:rPr sz="1600" b="1" spc="-85" dirty="0">
                <a:solidFill>
                  <a:srgbClr val="C00000"/>
                </a:solidFill>
                <a:latin typeface="Arial"/>
                <a:cs typeface="Arial"/>
              </a:rPr>
              <a:t>,</a:t>
            </a:r>
            <a:endParaRPr sz="1600" dirty="0">
              <a:latin typeface="Arial"/>
              <a:cs typeface="Arial"/>
            </a:endParaRPr>
          </a:p>
          <a:p>
            <a:pPr marL="17145" marR="1587500" indent="-5080">
              <a:lnSpc>
                <a:spcPct val="100000"/>
              </a:lnSpc>
              <a:spcBef>
                <a:spcPts val="105"/>
              </a:spcBef>
            </a:pPr>
            <a:r>
              <a:rPr sz="1600" b="1" spc="-185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600" b="1" spc="-165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600" b="1" spc="-175" dirty="0">
                <a:solidFill>
                  <a:srgbClr val="C00000"/>
                </a:solidFill>
                <a:latin typeface="Arial"/>
                <a:cs typeface="Arial"/>
              </a:rPr>
              <a:t>зависи</a:t>
            </a:r>
            <a:r>
              <a:rPr sz="1600" b="1" spc="-215" dirty="0">
                <a:solidFill>
                  <a:srgbClr val="C00000"/>
                </a:solidFill>
                <a:latin typeface="Arial"/>
                <a:cs typeface="Arial"/>
              </a:rPr>
              <a:t>м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600" b="1" spc="-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60" dirty="0">
                <a:solidFill>
                  <a:srgbClr val="C00000"/>
                </a:solidFill>
                <a:latin typeface="Arial"/>
                <a:cs typeface="Arial"/>
              </a:rPr>
              <a:t>от</a:t>
            </a:r>
            <a:r>
              <a:rPr sz="1600" b="1" spc="-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85" dirty="0">
                <a:solidFill>
                  <a:srgbClr val="C00000"/>
                </a:solidFill>
                <a:latin typeface="Arial"/>
                <a:cs typeface="Arial"/>
              </a:rPr>
              <a:t>п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редп</a:t>
            </a:r>
            <a:r>
              <a:rPr sz="1600" b="1" spc="-175" dirty="0">
                <a:solidFill>
                  <a:srgbClr val="C00000"/>
                </a:solidFill>
                <a:latin typeface="Arial"/>
                <a:cs typeface="Arial"/>
              </a:rPr>
              <a:t>ола</a:t>
            </a:r>
            <a:r>
              <a:rPr sz="1600" b="1" spc="-130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600" b="1" spc="-170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1600" b="1" spc="-160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600" b="1" spc="-220" dirty="0">
                <a:solidFill>
                  <a:srgbClr val="C00000"/>
                </a:solidFill>
                <a:latin typeface="Arial"/>
                <a:cs typeface="Arial"/>
              </a:rPr>
              <a:t>м</a:t>
            </a:r>
            <a:r>
              <a:rPr sz="1600" b="1" spc="-17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600" b="1" spc="-135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600" b="1" spc="-114" dirty="0">
                <a:solidFill>
                  <a:srgbClr val="C00000"/>
                </a:solidFill>
                <a:latin typeface="Arial"/>
                <a:cs typeface="Arial"/>
              </a:rPr>
              <a:t>о  </a:t>
            </a:r>
            <a:r>
              <a:rPr sz="1600" b="1" spc="-150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линич</a:t>
            </a:r>
            <a:r>
              <a:rPr sz="1600" b="1" spc="-170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600" b="1" spc="-160" dirty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1600" b="1" spc="-150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1600" b="1" spc="-160" dirty="0">
                <a:solidFill>
                  <a:srgbClr val="C00000"/>
                </a:solidFill>
                <a:latin typeface="Arial"/>
                <a:cs typeface="Arial"/>
              </a:rPr>
              <a:t>ого</a:t>
            </a:r>
            <a:r>
              <a:rPr sz="1600" b="1" spc="-10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диа</a:t>
            </a:r>
            <a:r>
              <a:rPr sz="1600" b="1" spc="-130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600" b="1" spc="-185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600" b="1" spc="-180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600" b="1" spc="-150" dirty="0">
                <a:solidFill>
                  <a:srgbClr val="C00000"/>
                </a:solidFill>
                <a:latin typeface="Arial"/>
                <a:cs typeface="Arial"/>
              </a:rPr>
              <a:t>з</a:t>
            </a:r>
            <a:r>
              <a:rPr sz="1600" b="1" spc="-165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1600" b="1" spc="-85" dirty="0">
                <a:solidFill>
                  <a:srgbClr val="C00000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01752" y="1115567"/>
            <a:ext cx="2981325" cy="1045844"/>
            <a:chOff x="301752" y="1115567"/>
            <a:chExt cx="2981325" cy="1045844"/>
          </a:xfrm>
        </p:grpSpPr>
        <p:sp>
          <p:nvSpPr>
            <p:cNvPr id="4" name="object 4"/>
            <p:cNvSpPr/>
            <p:nvPr/>
          </p:nvSpPr>
          <p:spPr>
            <a:xfrm>
              <a:off x="306324" y="1120139"/>
              <a:ext cx="2971800" cy="1036319"/>
            </a:xfrm>
            <a:custGeom>
              <a:avLst/>
              <a:gdLst/>
              <a:ahLst/>
              <a:cxnLst/>
              <a:rect l="l" t="t" r="r" b="b"/>
              <a:pathLst>
                <a:path w="2971800" h="1036319">
                  <a:moveTo>
                    <a:pt x="1828545" y="0"/>
                  </a:moveTo>
                  <a:lnTo>
                    <a:pt x="0" y="0"/>
                  </a:lnTo>
                  <a:lnTo>
                    <a:pt x="0" y="1036320"/>
                  </a:lnTo>
                  <a:lnTo>
                    <a:pt x="1828545" y="1036320"/>
                  </a:lnTo>
                  <a:lnTo>
                    <a:pt x="1828545" y="587248"/>
                  </a:lnTo>
                  <a:lnTo>
                    <a:pt x="2634996" y="587248"/>
                  </a:lnTo>
                  <a:lnTo>
                    <a:pt x="2634996" y="777239"/>
                  </a:lnTo>
                  <a:lnTo>
                    <a:pt x="2971800" y="518160"/>
                  </a:lnTo>
                  <a:lnTo>
                    <a:pt x="2634996" y="259080"/>
                  </a:lnTo>
                  <a:lnTo>
                    <a:pt x="2634996" y="449072"/>
                  </a:lnTo>
                  <a:lnTo>
                    <a:pt x="1828545" y="449072"/>
                  </a:lnTo>
                  <a:lnTo>
                    <a:pt x="1828545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6324" y="1120139"/>
              <a:ext cx="2971800" cy="1036319"/>
            </a:xfrm>
            <a:custGeom>
              <a:avLst/>
              <a:gdLst/>
              <a:ahLst/>
              <a:cxnLst/>
              <a:rect l="l" t="t" r="r" b="b"/>
              <a:pathLst>
                <a:path w="2971800" h="1036319">
                  <a:moveTo>
                    <a:pt x="1828545" y="0"/>
                  </a:moveTo>
                  <a:lnTo>
                    <a:pt x="0" y="0"/>
                  </a:lnTo>
                  <a:lnTo>
                    <a:pt x="0" y="1036320"/>
                  </a:lnTo>
                  <a:lnTo>
                    <a:pt x="1828545" y="1036320"/>
                  </a:lnTo>
                  <a:lnTo>
                    <a:pt x="1828545" y="587248"/>
                  </a:lnTo>
                  <a:lnTo>
                    <a:pt x="2634996" y="587248"/>
                  </a:lnTo>
                  <a:lnTo>
                    <a:pt x="2634996" y="777239"/>
                  </a:lnTo>
                  <a:lnTo>
                    <a:pt x="2971800" y="518160"/>
                  </a:lnTo>
                  <a:lnTo>
                    <a:pt x="2634996" y="259080"/>
                  </a:lnTo>
                  <a:lnTo>
                    <a:pt x="2634996" y="449072"/>
                  </a:lnTo>
                  <a:lnTo>
                    <a:pt x="1828545" y="449072"/>
                  </a:lnTo>
                  <a:lnTo>
                    <a:pt x="1828545" y="0"/>
                  </a:lnTo>
                  <a:close/>
                </a:path>
              </a:pathLst>
            </a:custGeom>
            <a:ln w="914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6324" y="1120139"/>
              <a:ext cx="2971800" cy="1036319"/>
            </a:xfrm>
            <a:custGeom>
              <a:avLst/>
              <a:gdLst/>
              <a:ahLst/>
              <a:cxnLst/>
              <a:rect l="l" t="t" r="r" b="b"/>
              <a:pathLst>
                <a:path w="2971800" h="1036319">
                  <a:moveTo>
                    <a:pt x="1828545" y="0"/>
                  </a:moveTo>
                  <a:lnTo>
                    <a:pt x="0" y="0"/>
                  </a:lnTo>
                  <a:lnTo>
                    <a:pt x="0" y="1036320"/>
                  </a:lnTo>
                  <a:lnTo>
                    <a:pt x="1828545" y="1036320"/>
                  </a:lnTo>
                  <a:lnTo>
                    <a:pt x="1828545" y="587248"/>
                  </a:lnTo>
                  <a:lnTo>
                    <a:pt x="2634996" y="587248"/>
                  </a:lnTo>
                  <a:lnTo>
                    <a:pt x="2634996" y="777239"/>
                  </a:lnTo>
                  <a:lnTo>
                    <a:pt x="2971800" y="518160"/>
                  </a:lnTo>
                  <a:lnTo>
                    <a:pt x="2634996" y="259080"/>
                  </a:lnTo>
                  <a:lnTo>
                    <a:pt x="2634996" y="449072"/>
                  </a:lnTo>
                  <a:lnTo>
                    <a:pt x="1828545" y="449072"/>
                  </a:lnTo>
                  <a:lnTo>
                    <a:pt x="1828545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6324" y="1120139"/>
              <a:ext cx="2971800" cy="1036319"/>
            </a:xfrm>
            <a:custGeom>
              <a:avLst/>
              <a:gdLst/>
              <a:ahLst/>
              <a:cxnLst/>
              <a:rect l="l" t="t" r="r" b="b"/>
              <a:pathLst>
                <a:path w="2971800" h="1036319">
                  <a:moveTo>
                    <a:pt x="0" y="1036320"/>
                  </a:moveTo>
                  <a:lnTo>
                    <a:pt x="0" y="0"/>
                  </a:lnTo>
                  <a:lnTo>
                    <a:pt x="1828545" y="0"/>
                  </a:lnTo>
                  <a:lnTo>
                    <a:pt x="1828545" y="449072"/>
                  </a:lnTo>
                  <a:lnTo>
                    <a:pt x="2634996" y="449072"/>
                  </a:lnTo>
                  <a:lnTo>
                    <a:pt x="2634996" y="259080"/>
                  </a:lnTo>
                  <a:lnTo>
                    <a:pt x="2971800" y="518160"/>
                  </a:lnTo>
                  <a:lnTo>
                    <a:pt x="2634996" y="777239"/>
                  </a:lnTo>
                  <a:lnTo>
                    <a:pt x="2634996" y="587248"/>
                  </a:lnTo>
                  <a:lnTo>
                    <a:pt x="1828545" y="587248"/>
                  </a:lnTo>
                  <a:lnTo>
                    <a:pt x="1828545" y="1036320"/>
                  </a:lnTo>
                  <a:lnTo>
                    <a:pt x="0" y="1036320"/>
                  </a:lnTo>
                  <a:close/>
                </a:path>
              </a:pathLst>
            </a:custGeom>
            <a:ln w="914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71347" y="1297000"/>
            <a:ext cx="1529080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11430" algn="ctr">
              <a:lnSpc>
                <a:spcPct val="100000"/>
              </a:lnSpc>
              <a:spcBef>
                <a:spcPts val="105"/>
              </a:spcBef>
            </a:pPr>
            <a:r>
              <a:rPr sz="2000" b="0" spc="-220" dirty="0">
                <a:solidFill>
                  <a:srgbClr val="C00000"/>
                </a:solidFill>
                <a:latin typeface="Microsoft Sans Serif"/>
                <a:cs typeface="Microsoft Sans Serif"/>
              </a:rPr>
              <a:t>Основной</a:t>
            </a:r>
            <a:endParaRPr sz="200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000" b="0" spc="-204" dirty="0">
                <a:solidFill>
                  <a:srgbClr val="C00000"/>
                </a:solidFill>
                <a:latin typeface="Microsoft Sans Serif"/>
                <a:cs typeface="Microsoft Sans Serif"/>
              </a:rPr>
              <a:t>(обязательный)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424428" y="1114044"/>
            <a:ext cx="5431155" cy="1045844"/>
            <a:chOff x="3424428" y="1114044"/>
            <a:chExt cx="5431155" cy="1045844"/>
          </a:xfrm>
        </p:grpSpPr>
        <p:sp>
          <p:nvSpPr>
            <p:cNvPr id="10" name="object 10"/>
            <p:cNvSpPr/>
            <p:nvPr/>
          </p:nvSpPr>
          <p:spPr>
            <a:xfrm>
              <a:off x="3429000" y="1118616"/>
              <a:ext cx="5422265" cy="1036319"/>
            </a:xfrm>
            <a:custGeom>
              <a:avLst/>
              <a:gdLst/>
              <a:ahLst/>
              <a:cxnLst/>
              <a:rect l="l" t="t" r="r" b="b"/>
              <a:pathLst>
                <a:path w="5422265" h="1036319">
                  <a:moveTo>
                    <a:pt x="5249164" y="0"/>
                  </a:moveTo>
                  <a:lnTo>
                    <a:pt x="172720" y="0"/>
                  </a:lnTo>
                  <a:lnTo>
                    <a:pt x="126746" y="6223"/>
                  </a:lnTo>
                  <a:lnTo>
                    <a:pt x="85598" y="23622"/>
                  </a:lnTo>
                  <a:lnTo>
                    <a:pt x="50546" y="50546"/>
                  </a:lnTo>
                  <a:lnTo>
                    <a:pt x="23622" y="85598"/>
                  </a:lnTo>
                  <a:lnTo>
                    <a:pt x="6223" y="126746"/>
                  </a:lnTo>
                  <a:lnTo>
                    <a:pt x="0" y="172720"/>
                  </a:lnTo>
                  <a:lnTo>
                    <a:pt x="0" y="863600"/>
                  </a:lnTo>
                  <a:lnTo>
                    <a:pt x="6223" y="909574"/>
                  </a:lnTo>
                  <a:lnTo>
                    <a:pt x="23622" y="950722"/>
                  </a:lnTo>
                  <a:lnTo>
                    <a:pt x="50546" y="985774"/>
                  </a:lnTo>
                  <a:lnTo>
                    <a:pt x="85598" y="1012698"/>
                  </a:lnTo>
                  <a:lnTo>
                    <a:pt x="126746" y="1030097"/>
                  </a:lnTo>
                  <a:lnTo>
                    <a:pt x="172720" y="1036320"/>
                  </a:lnTo>
                  <a:lnTo>
                    <a:pt x="5249164" y="1036320"/>
                  </a:lnTo>
                  <a:lnTo>
                    <a:pt x="5295138" y="1030097"/>
                  </a:lnTo>
                  <a:lnTo>
                    <a:pt x="5336285" y="1012698"/>
                  </a:lnTo>
                  <a:lnTo>
                    <a:pt x="5371338" y="985774"/>
                  </a:lnTo>
                  <a:lnTo>
                    <a:pt x="5398261" y="950722"/>
                  </a:lnTo>
                  <a:lnTo>
                    <a:pt x="5415660" y="909574"/>
                  </a:lnTo>
                  <a:lnTo>
                    <a:pt x="5421883" y="863600"/>
                  </a:lnTo>
                  <a:lnTo>
                    <a:pt x="5421883" y="172720"/>
                  </a:lnTo>
                  <a:lnTo>
                    <a:pt x="5415660" y="126746"/>
                  </a:lnTo>
                  <a:lnTo>
                    <a:pt x="5398261" y="85598"/>
                  </a:lnTo>
                  <a:lnTo>
                    <a:pt x="5371338" y="50546"/>
                  </a:lnTo>
                  <a:lnTo>
                    <a:pt x="5336285" y="23622"/>
                  </a:lnTo>
                  <a:lnTo>
                    <a:pt x="5295138" y="6223"/>
                  </a:lnTo>
                  <a:lnTo>
                    <a:pt x="5249164" y="0"/>
                  </a:lnTo>
                  <a:close/>
                </a:path>
              </a:pathLst>
            </a:custGeom>
            <a:solidFill>
              <a:srgbClr val="F1DC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29000" y="1118616"/>
              <a:ext cx="5422265" cy="1036319"/>
            </a:xfrm>
            <a:custGeom>
              <a:avLst/>
              <a:gdLst/>
              <a:ahLst/>
              <a:cxnLst/>
              <a:rect l="l" t="t" r="r" b="b"/>
              <a:pathLst>
                <a:path w="5422265" h="1036319">
                  <a:moveTo>
                    <a:pt x="5249164" y="0"/>
                  </a:moveTo>
                  <a:lnTo>
                    <a:pt x="172720" y="0"/>
                  </a:lnTo>
                  <a:lnTo>
                    <a:pt x="126746" y="6223"/>
                  </a:lnTo>
                  <a:lnTo>
                    <a:pt x="85598" y="23622"/>
                  </a:lnTo>
                  <a:lnTo>
                    <a:pt x="50546" y="50546"/>
                  </a:lnTo>
                  <a:lnTo>
                    <a:pt x="23622" y="85598"/>
                  </a:lnTo>
                  <a:lnTo>
                    <a:pt x="6223" y="126746"/>
                  </a:lnTo>
                  <a:lnTo>
                    <a:pt x="0" y="172720"/>
                  </a:lnTo>
                  <a:lnTo>
                    <a:pt x="0" y="863600"/>
                  </a:lnTo>
                  <a:lnTo>
                    <a:pt x="6223" y="909574"/>
                  </a:lnTo>
                  <a:lnTo>
                    <a:pt x="23622" y="950722"/>
                  </a:lnTo>
                  <a:lnTo>
                    <a:pt x="50546" y="985774"/>
                  </a:lnTo>
                  <a:lnTo>
                    <a:pt x="85598" y="1012698"/>
                  </a:lnTo>
                  <a:lnTo>
                    <a:pt x="126746" y="1030097"/>
                  </a:lnTo>
                  <a:lnTo>
                    <a:pt x="172720" y="1036320"/>
                  </a:lnTo>
                  <a:lnTo>
                    <a:pt x="5249164" y="1036320"/>
                  </a:lnTo>
                  <a:lnTo>
                    <a:pt x="5295138" y="1030097"/>
                  </a:lnTo>
                  <a:lnTo>
                    <a:pt x="5336285" y="1012698"/>
                  </a:lnTo>
                  <a:lnTo>
                    <a:pt x="5371338" y="985774"/>
                  </a:lnTo>
                  <a:lnTo>
                    <a:pt x="5398261" y="950722"/>
                  </a:lnTo>
                  <a:lnTo>
                    <a:pt x="5415660" y="909574"/>
                  </a:lnTo>
                  <a:lnTo>
                    <a:pt x="5421883" y="863600"/>
                  </a:lnTo>
                  <a:lnTo>
                    <a:pt x="5421883" y="172720"/>
                  </a:lnTo>
                  <a:lnTo>
                    <a:pt x="5415660" y="126746"/>
                  </a:lnTo>
                  <a:lnTo>
                    <a:pt x="5398261" y="85598"/>
                  </a:lnTo>
                  <a:lnTo>
                    <a:pt x="5371338" y="50546"/>
                  </a:lnTo>
                  <a:lnTo>
                    <a:pt x="5336285" y="23622"/>
                  </a:lnTo>
                  <a:lnTo>
                    <a:pt x="5295138" y="6223"/>
                  </a:lnTo>
                  <a:lnTo>
                    <a:pt x="5249164" y="0"/>
                  </a:lnTo>
                  <a:close/>
                </a:path>
              </a:pathLst>
            </a:custGeom>
            <a:ln w="914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448936" y="1312240"/>
            <a:ext cx="3387090" cy="58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ts val="2320"/>
              </a:lnSpc>
              <a:spcBef>
                <a:spcPts val="105"/>
              </a:spcBef>
            </a:pPr>
            <a:r>
              <a:rPr sz="2000" b="1" spc="-29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2000" b="1" spc="-340" dirty="0">
                <a:solidFill>
                  <a:srgbClr val="C00000"/>
                </a:solidFill>
                <a:latin typeface="Arial"/>
                <a:cs typeface="Arial"/>
              </a:rPr>
              <a:t>Ф</a:t>
            </a:r>
            <a:r>
              <a:rPr sz="2000" b="1" spc="-300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2000" b="1" spc="-120" dirty="0">
                <a:solidFill>
                  <a:srgbClr val="C00000"/>
                </a:solidFill>
                <a:latin typeface="Arial"/>
                <a:cs typeface="Arial"/>
              </a:rPr>
              <a:t>:</a:t>
            </a:r>
            <a:r>
              <a:rPr sz="2000" b="1" spc="-1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сы</a:t>
            </a:r>
            <a:r>
              <a:rPr sz="1800" spc="-170" dirty="0">
                <a:solidFill>
                  <a:srgbClr val="C00000"/>
                </a:solidFill>
                <a:latin typeface="Microsoft Sans Serif"/>
                <a:cs typeface="Microsoft Sans Serif"/>
              </a:rPr>
              <a:t>в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оротк</a:t>
            </a:r>
            <a:r>
              <a:rPr sz="1800" spc="-215" dirty="0">
                <a:solidFill>
                  <a:srgbClr val="C00000"/>
                </a:solidFill>
                <a:latin typeface="Microsoft Sans Serif"/>
                <a:cs typeface="Microsoft Sans Serif"/>
              </a:rPr>
              <a:t>а</a:t>
            </a:r>
            <a:r>
              <a:rPr sz="1800" spc="-9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10" dirty="0">
                <a:solidFill>
                  <a:srgbClr val="C00000"/>
                </a:solidFill>
                <a:latin typeface="Microsoft Sans Serif"/>
                <a:cs typeface="Microsoft Sans Serif"/>
              </a:rPr>
              <a:t>кр</a:t>
            </a:r>
            <a:r>
              <a:rPr sz="1800" spc="-225" dirty="0">
                <a:solidFill>
                  <a:srgbClr val="C00000"/>
                </a:solidFill>
                <a:latin typeface="Microsoft Sans Serif"/>
                <a:cs typeface="Microsoft Sans Serif"/>
              </a:rPr>
              <a:t>о</a:t>
            </a:r>
            <a:r>
              <a:rPr sz="1800" spc="-180" dirty="0">
                <a:solidFill>
                  <a:srgbClr val="C00000"/>
                </a:solidFill>
                <a:latin typeface="Microsoft Sans Serif"/>
                <a:cs typeface="Microsoft Sans Serif"/>
              </a:rPr>
              <a:t>ви</a:t>
            </a:r>
            <a:endParaRPr sz="1800">
              <a:latin typeface="Microsoft Sans Serif"/>
              <a:cs typeface="Microsoft Sans Serif"/>
            </a:endParaRPr>
          </a:p>
          <a:p>
            <a:pPr algn="ctr">
              <a:lnSpc>
                <a:spcPts val="2080"/>
              </a:lnSpc>
            </a:pP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4</a:t>
            </a:r>
            <a:r>
              <a:rPr sz="1800" spc="-110" dirty="0">
                <a:solidFill>
                  <a:srgbClr val="C00000"/>
                </a:solidFill>
                <a:latin typeface="Microsoft Sans Serif"/>
                <a:cs typeface="Microsoft Sans Serif"/>
              </a:rPr>
              <a:t>-</a:t>
            </a:r>
            <a:r>
              <a:rPr sz="18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5</a:t>
            </a:r>
            <a:r>
              <a:rPr sz="1800" spc="-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дн</a:t>
            </a:r>
            <a:r>
              <a:rPr sz="18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и</a:t>
            </a:r>
            <a:r>
              <a:rPr sz="1800" spc="-8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60" dirty="0">
                <a:solidFill>
                  <a:srgbClr val="C00000"/>
                </a:solidFill>
                <a:latin typeface="Microsoft Sans Serif"/>
                <a:cs typeface="Microsoft Sans Serif"/>
              </a:rPr>
              <a:t>с</a:t>
            </a:r>
            <a:r>
              <a:rPr sz="1800" spc="-195" dirty="0">
                <a:solidFill>
                  <a:srgbClr val="C00000"/>
                </a:solidFill>
                <a:latin typeface="Microsoft Sans Serif"/>
                <a:cs typeface="Microsoft Sans Serif"/>
              </a:rPr>
              <a:t>ыпи</a:t>
            </a:r>
            <a:r>
              <a:rPr sz="1800" spc="-9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5" dirty="0">
                <a:solidFill>
                  <a:srgbClr val="C00000"/>
                </a:solidFill>
                <a:latin typeface="Microsoft Sans Serif"/>
                <a:cs typeface="Microsoft Sans Serif"/>
              </a:rPr>
              <a:t>(№1)</a:t>
            </a:r>
            <a:r>
              <a:rPr sz="1800" spc="-3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C00000"/>
                </a:solidFill>
                <a:latin typeface="Lucida Sans Unicode"/>
                <a:cs typeface="Lucida Sans Unicode"/>
              </a:rPr>
              <a:t>►</a:t>
            </a:r>
            <a:r>
              <a:rPr sz="1800" spc="-13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10</a:t>
            </a:r>
            <a:r>
              <a:rPr sz="1800" spc="-110" dirty="0">
                <a:solidFill>
                  <a:srgbClr val="C00000"/>
                </a:solidFill>
                <a:latin typeface="Microsoft Sans Serif"/>
                <a:cs typeface="Microsoft Sans Serif"/>
              </a:rPr>
              <a:t>-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1</a:t>
            </a:r>
            <a:r>
              <a:rPr sz="18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4</a:t>
            </a:r>
            <a:r>
              <a:rPr sz="1800" spc="-5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д</a:t>
            </a:r>
            <a:r>
              <a:rPr sz="18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н</a:t>
            </a:r>
            <a:r>
              <a:rPr sz="1800" spc="-204" dirty="0">
                <a:solidFill>
                  <a:srgbClr val="C00000"/>
                </a:solidFill>
                <a:latin typeface="Microsoft Sans Serif"/>
                <a:cs typeface="Microsoft Sans Serif"/>
              </a:rPr>
              <a:t>е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й</a:t>
            </a:r>
            <a:r>
              <a:rPr sz="1800" spc="-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10" dirty="0">
                <a:solidFill>
                  <a:srgbClr val="C00000"/>
                </a:solidFill>
                <a:latin typeface="Microsoft Sans Serif"/>
                <a:cs typeface="Microsoft Sans Serif"/>
              </a:rPr>
              <a:t>(</a:t>
            </a:r>
            <a:r>
              <a:rPr sz="1800" spc="-170" dirty="0">
                <a:solidFill>
                  <a:srgbClr val="C00000"/>
                </a:solidFill>
                <a:latin typeface="Microsoft Sans Serif"/>
                <a:cs typeface="Microsoft Sans Serif"/>
              </a:rPr>
              <a:t>№2)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13943" y="2813304"/>
            <a:ext cx="2981325" cy="1353185"/>
            <a:chOff x="313943" y="2813304"/>
            <a:chExt cx="2981325" cy="1353185"/>
          </a:xfrm>
        </p:grpSpPr>
        <p:sp>
          <p:nvSpPr>
            <p:cNvPr id="14" name="object 14"/>
            <p:cNvSpPr/>
            <p:nvPr/>
          </p:nvSpPr>
          <p:spPr>
            <a:xfrm>
              <a:off x="318515" y="2817876"/>
              <a:ext cx="2971800" cy="1344295"/>
            </a:xfrm>
            <a:custGeom>
              <a:avLst/>
              <a:gdLst/>
              <a:ahLst/>
              <a:cxnLst/>
              <a:rect l="l" t="t" r="r" b="b"/>
              <a:pathLst>
                <a:path w="2971800" h="1344295">
                  <a:moveTo>
                    <a:pt x="1817624" y="0"/>
                  </a:moveTo>
                  <a:lnTo>
                    <a:pt x="0" y="0"/>
                  </a:lnTo>
                  <a:lnTo>
                    <a:pt x="0" y="1344041"/>
                  </a:lnTo>
                  <a:lnTo>
                    <a:pt x="1817624" y="1344041"/>
                  </a:lnTo>
                  <a:lnTo>
                    <a:pt x="1817624" y="743585"/>
                  </a:lnTo>
                  <a:lnTo>
                    <a:pt x="2534920" y="743585"/>
                  </a:lnTo>
                  <a:lnTo>
                    <a:pt x="2534920" y="1007999"/>
                  </a:lnTo>
                  <a:lnTo>
                    <a:pt x="2971800" y="671957"/>
                  </a:lnTo>
                  <a:lnTo>
                    <a:pt x="2534920" y="336041"/>
                  </a:lnTo>
                  <a:lnTo>
                    <a:pt x="2534920" y="600456"/>
                  </a:lnTo>
                  <a:lnTo>
                    <a:pt x="1817624" y="600456"/>
                  </a:lnTo>
                  <a:lnTo>
                    <a:pt x="1817624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18515" y="2817876"/>
              <a:ext cx="2971800" cy="1344295"/>
            </a:xfrm>
            <a:custGeom>
              <a:avLst/>
              <a:gdLst/>
              <a:ahLst/>
              <a:cxnLst/>
              <a:rect l="l" t="t" r="r" b="b"/>
              <a:pathLst>
                <a:path w="2971800" h="1344295">
                  <a:moveTo>
                    <a:pt x="1817624" y="0"/>
                  </a:moveTo>
                  <a:lnTo>
                    <a:pt x="0" y="0"/>
                  </a:lnTo>
                  <a:lnTo>
                    <a:pt x="0" y="1344041"/>
                  </a:lnTo>
                  <a:lnTo>
                    <a:pt x="1817624" y="1344041"/>
                  </a:lnTo>
                  <a:lnTo>
                    <a:pt x="1817624" y="743585"/>
                  </a:lnTo>
                  <a:lnTo>
                    <a:pt x="2534920" y="743585"/>
                  </a:lnTo>
                  <a:lnTo>
                    <a:pt x="2534920" y="1007999"/>
                  </a:lnTo>
                  <a:lnTo>
                    <a:pt x="2971800" y="671957"/>
                  </a:lnTo>
                  <a:lnTo>
                    <a:pt x="2534920" y="336041"/>
                  </a:lnTo>
                  <a:lnTo>
                    <a:pt x="2534920" y="600456"/>
                  </a:lnTo>
                  <a:lnTo>
                    <a:pt x="1817624" y="600456"/>
                  </a:lnTo>
                  <a:lnTo>
                    <a:pt x="1817624" y="0"/>
                  </a:lnTo>
                  <a:close/>
                </a:path>
              </a:pathLst>
            </a:custGeom>
            <a:ln w="9144">
              <a:solidFill>
                <a:srgbClr val="77923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72262" y="3322777"/>
            <a:ext cx="15049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Дополнительный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430523" y="2859023"/>
            <a:ext cx="5431155" cy="1355090"/>
            <a:chOff x="3430523" y="2859023"/>
            <a:chExt cx="5431155" cy="1355090"/>
          </a:xfrm>
        </p:grpSpPr>
        <p:sp>
          <p:nvSpPr>
            <p:cNvPr id="18" name="object 18"/>
            <p:cNvSpPr/>
            <p:nvPr/>
          </p:nvSpPr>
          <p:spPr>
            <a:xfrm>
              <a:off x="3435095" y="2863595"/>
              <a:ext cx="5422265" cy="1345565"/>
            </a:xfrm>
            <a:custGeom>
              <a:avLst/>
              <a:gdLst/>
              <a:ahLst/>
              <a:cxnLst/>
              <a:rect l="l" t="t" r="r" b="b"/>
              <a:pathLst>
                <a:path w="5422265" h="1345564">
                  <a:moveTo>
                    <a:pt x="5197856" y="0"/>
                  </a:moveTo>
                  <a:lnTo>
                    <a:pt x="224027" y="0"/>
                  </a:lnTo>
                  <a:lnTo>
                    <a:pt x="178815" y="4571"/>
                  </a:lnTo>
                  <a:lnTo>
                    <a:pt x="136778" y="17652"/>
                  </a:lnTo>
                  <a:lnTo>
                    <a:pt x="98805" y="38353"/>
                  </a:lnTo>
                  <a:lnTo>
                    <a:pt x="65658" y="65658"/>
                  </a:lnTo>
                  <a:lnTo>
                    <a:pt x="38226" y="98932"/>
                  </a:lnTo>
                  <a:lnTo>
                    <a:pt x="17652" y="137032"/>
                  </a:lnTo>
                  <a:lnTo>
                    <a:pt x="4571" y="179069"/>
                  </a:lnTo>
                  <a:lnTo>
                    <a:pt x="0" y="224281"/>
                  </a:lnTo>
                  <a:lnTo>
                    <a:pt x="0" y="1121283"/>
                  </a:lnTo>
                  <a:lnTo>
                    <a:pt x="4571" y="1166495"/>
                  </a:lnTo>
                  <a:lnTo>
                    <a:pt x="17652" y="1208531"/>
                  </a:lnTo>
                  <a:lnTo>
                    <a:pt x="38226" y="1246631"/>
                  </a:lnTo>
                  <a:lnTo>
                    <a:pt x="65658" y="1279905"/>
                  </a:lnTo>
                  <a:lnTo>
                    <a:pt x="98805" y="1307210"/>
                  </a:lnTo>
                  <a:lnTo>
                    <a:pt x="136778" y="1327911"/>
                  </a:lnTo>
                  <a:lnTo>
                    <a:pt x="178815" y="1340992"/>
                  </a:lnTo>
                  <a:lnTo>
                    <a:pt x="224027" y="1345564"/>
                  </a:lnTo>
                  <a:lnTo>
                    <a:pt x="5197856" y="1345564"/>
                  </a:lnTo>
                  <a:lnTo>
                    <a:pt x="5243068" y="1340992"/>
                  </a:lnTo>
                  <a:lnTo>
                    <a:pt x="5285105" y="1327911"/>
                  </a:lnTo>
                  <a:lnTo>
                    <a:pt x="5323078" y="1307210"/>
                  </a:lnTo>
                  <a:lnTo>
                    <a:pt x="5356225" y="1279905"/>
                  </a:lnTo>
                  <a:lnTo>
                    <a:pt x="5383657" y="1246631"/>
                  </a:lnTo>
                  <a:lnTo>
                    <a:pt x="5404231" y="1208531"/>
                  </a:lnTo>
                  <a:lnTo>
                    <a:pt x="5417311" y="1166495"/>
                  </a:lnTo>
                  <a:lnTo>
                    <a:pt x="5421883" y="1121283"/>
                  </a:lnTo>
                  <a:lnTo>
                    <a:pt x="5421883" y="224281"/>
                  </a:lnTo>
                  <a:lnTo>
                    <a:pt x="5417311" y="179069"/>
                  </a:lnTo>
                  <a:lnTo>
                    <a:pt x="5404231" y="137032"/>
                  </a:lnTo>
                  <a:lnTo>
                    <a:pt x="5383657" y="98932"/>
                  </a:lnTo>
                  <a:lnTo>
                    <a:pt x="5356225" y="65658"/>
                  </a:lnTo>
                  <a:lnTo>
                    <a:pt x="5323078" y="38353"/>
                  </a:lnTo>
                  <a:lnTo>
                    <a:pt x="5285105" y="17652"/>
                  </a:lnTo>
                  <a:lnTo>
                    <a:pt x="5243068" y="4571"/>
                  </a:lnTo>
                  <a:lnTo>
                    <a:pt x="5197856" y="0"/>
                  </a:lnTo>
                  <a:close/>
                </a:path>
              </a:pathLst>
            </a:custGeom>
            <a:solidFill>
              <a:srgbClr val="EBF0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435095" y="2863595"/>
              <a:ext cx="5422265" cy="1345565"/>
            </a:xfrm>
            <a:custGeom>
              <a:avLst/>
              <a:gdLst/>
              <a:ahLst/>
              <a:cxnLst/>
              <a:rect l="l" t="t" r="r" b="b"/>
              <a:pathLst>
                <a:path w="5422265" h="1345564">
                  <a:moveTo>
                    <a:pt x="5197856" y="0"/>
                  </a:moveTo>
                  <a:lnTo>
                    <a:pt x="224027" y="0"/>
                  </a:lnTo>
                  <a:lnTo>
                    <a:pt x="178815" y="4571"/>
                  </a:lnTo>
                  <a:lnTo>
                    <a:pt x="136778" y="17652"/>
                  </a:lnTo>
                  <a:lnTo>
                    <a:pt x="98805" y="38353"/>
                  </a:lnTo>
                  <a:lnTo>
                    <a:pt x="65658" y="65658"/>
                  </a:lnTo>
                  <a:lnTo>
                    <a:pt x="38226" y="98932"/>
                  </a:lnTo>
                  <a:lnTo>
                    <a:pt x="17652" y="137032"/>
                  </a:lnTo>
                  <a:lnTo>
                    <a:pt x="4571" y="179069"/>
                  </a:lnTo>
                  <a:lnTo>
                    <a:pt x="0" y="224281"/>
                  </a:lnTo>
                  <a:lnTo>
                    <a:pt x="0" y="1121283"/>
                  </a:lnTo>
                  <a:lnTo>
                    <a:pt x="4571" y="1166495"/>
                  </a:lnTo>
                  <a:lnTo>
                    <a:pt x="17652" y="1208531"/>
                  </a:lnTo>
                  <a:lnTo>
                    <a:pt x="38226" y="1246631"/>
                  </a:lnTo>
                  <a:lnTo>
                    <a:pt x="65658" y="1279905"/>
                  </a:lnTo>
                  <a:lnTo>
                    <a:pt x="98805" y="1307210"/>
                  </a:lnTo>
                  <a:lnTo>
                    <a:pt x="136778" y="1327911"/>
                  </a:lnTo>
                  <a:lnTo>
                    <a:pt x="178815" y="1340992"/>
                  </a:lnTo>
                  <a:lnTo>
                    <a:pt x="224027" y="1345564"/>
                  </a:lnTo>
                  <a:lnTo>
                    <a:pt x="5197856" y="1345564"/>
                  </a:lnTo>
                  <a:lnTo>
                    <a:pt x="5243068" y="1340992"/>
                  </a:lnTo>
                  <a:lnTo>
                    <a:pt x="5285105" y="1327911"/>
                  </a:lnTo>
                  <a:lnTo>
                    <a:pt x="5323078" y="1307210"/>
                  </a:lnTo>
                  <a:lnTo>
                    <a:pt x="5356225" y="1279905"/>
                  </a:lnTo>
                  <a:lnTo>
                    <a:pt x="5383657" y="1246631"/>
                  </a:lnTo>
                  <a:lnTo>
                    <a:pt x="5404231" y="1208531"/>
                  </a:lnTo>
                  <a:lnTo>
                    <a:pt x="5417311" y="1166495"/>
                  </a:lnTo>
                  <a:lnTo>
                    <a:pt x="5421883" y="1121283"/>
                  </a:lnTo>
                  <a:lnTo>
                    <a:pt x="5421883" y="224281"/>
                  </a:lnTo>
                  <a:lnTo>
                    <a:pt x="5417311" y="179069"/>
                  </a:lnTo>
                  <a:lnTo>
                    <a:pt x="5404231" y="137032"/>
                  </a:lnTo>
                  <a:lnTo>
                    <a:pt x="5383657" y="98932"/>
                  </a:lnTo>
                  <a:lnTo>
                    <a:pt x="5356225" y="65658"/>
                  </a:lnTo>
                  <a:lnTo>
                    <a:pt x="5323078" y="38353"/>
                  </a:lnTo>
                  <a:lnTo>
                    <a:pt x="5285105" y="17652"/>
                  </a:lnTo>
                  <a:lnTo>
                    <a:pt x="5243068" y="4571"/>
                  </a:lnTo>
                  <a:lnTo>
                    <a:pt x="5197856" y="0"/>
                  </a:lnTo>
                  <a:close/>
                </a:path>
              </a:pathLst>
            </a:custGeom>
            <a:ln w="9144">
              <a:solidFill>
                <a:srgbClr val="77923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019803" y="2939542"/>
            <a:ext cx="4211955" cy="11563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1910" algn="ctr">
              <a:lnSpc>
                <a:spcPct val="100000"/>
              </a:lnSpc>
              <a:spcBef>
                <a:spcPts val="105"/>
              </a:spcBef>
            </a:pP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ПЦР:</a:t>
            </a:r>
            <a:r>
              <a:rPr sz="2000" b="1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моча,</a:t>
            </a:r>
            <a:r>
              <a:rPr sz="18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носоглоточные</a:t>
            </a:r>
            <a:r>
              <a:rPr sz="18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смывы,</a:t>
            </a:r>
            <a:r>
              <a:rPr sz="18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ликвор</a:t>
            </a:r>
            <a:endParaRPr sz="1800">
              <a:latin typeface="Microsoft Sans Serif"/>
              <a:cs typeface="Microsoft Sans Serif"/>
            </a:endParaRPr>
          </a:p>
          <a:p>
            <a:pPr marL="44450" algn="ctr">
              <a:lnSpc>
                <a:spcPct val="100000"/>
              </a:lnSpc>
              <a:spcBef>
                <a:spcPts val="5"/>
              </a:spcBef>
            </a:pPr>
            <a:r>
              <a:rPr sz="18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1</a:t>
            </a:r>
            <a:r>
              <a:rPr sz="18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-</a:t>
            </a:r>
            <a:r>
              <a:rPr sz="18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3</a:t>
            </a:r>
            <a:r>
              <a:rPr sz="18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дни</a:t>
            </a:r>
            <a:r>
              <a:rPr sz="18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8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ыпи</a:t>
            </a:r>
            <a:endParaRPr sz="1800">
              <a:latin typeface="Microsoft Sans Serif"/>
              <a:cs typeface="Microsoft Sans Serif"/>
            </a:endParaRPr>
          </a:p>
          <a:p>
            <a:pPr marL="12700" marR="5080" algn="ctr">
              <a:lnSpc>
                <a:spcPct val="100000"/>
              </a:lnSpc>
              <a:spcBef>
                <a:spcPts val="15"/>
              </a:spcBef>
            </a:pP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</a:t>
            </a:r>
            <a:r>
              <a:rPr sz="1200" spc="-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2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ред</a:t>
            </a: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еле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2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12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2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2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2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2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2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2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200" spc="-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2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2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2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у</a:t>
            </a:r>
            <a:r>
              <a:rPr sz="12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ди</a:t>
            </a:r>
            <a:r>
              <a:rPr sz="12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2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12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2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2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яв</a:t>
            </a: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2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ния</a:t>
            </a:r>
            <a:r>
              <a:rPr sz="12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им</a:t>
            </a:r>
            <a:r>
              <a:rPr sz="12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</a:t>
            </a:r>
            <a:r>
              <a:rPr sz="12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2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2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ро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2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2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2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ых  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случаев,</a:t>
            </a:r>
            <a:r>
              <a:rPr sz="12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доказательства</a:t>
            </a:r>
            <a:r>
              <a:rPr sz="12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элиминации</a:t>
            </a:r>
            <a:r>
              <a:rPr sz="12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инфекции</a:t>
            </a:r>
            <a:r>
              <a:rPr sz="1200"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200" spc="-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стране,</a:t>
            </a:r>
            <a:endParaRPr sz="1200">
              <a:latin typeface="Microsoft Sans Serif"/>
              <a:cs typeface="Microsoft Sans Serif"/>
            </a:endParaRPr>
          </a:p>
          <a:p>
            <a:pPr marL="45720" algn="ctr">
              <a:lnSpc>
                <a:spcPct val="100000"/>
              </a:lnSpc>
            </a:pP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2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су</a:t>
            </a:r>
            <a:r>
              <a:rPr sz="12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2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2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120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цир</a:t>
            </a:r>
            <a:r>
              <a:rPr sz="12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ку</a:t>
            </a:r>
            <a:r>
              <a:rPr sz="12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2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ц</a:t>
            </a:r>
            <a:r>
              <a:rPr sz="12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2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2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э</a:t>
            </a:r>
            <a:r>
              <a:rPr sz="12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нд</a:t>
            </a: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2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2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ич</a:t>
            </a:r>
            <a:r>
              <a:rPr sz="12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2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ых 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2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2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2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2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20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2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2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2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33265" y="2192502"/>
            <a:ext cx="4266565" cy="241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400"/>
              </a:lnSpc>
              <a:spcBef>
                <a:spcPts val="100"/>
              </a:spcBef>
            </a:pPr>
            <a:r>
              <a:rPr sz="1400" b="1" spc="-204" dirty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1400" b="1" spc="-17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spc="-165" dirty="0">
                <a:solidFill>
                  <a:srgbClr val="C00000"/>
                </a:solidFill>
                <a:latin typeface="Arial"/>
                <a:cs typeface="Arial"/>
              </a:rPr>
              <a:t>р</a:t>
            </a:r>
            <a:r>
              <a:rPr sz="1400" b="1" spc="-160" dirty="0">
                <a:solidFill>
                  <a:srgbClr val="C00000"/>
                </a:solidFill>
                <a:latin typeface="Arial"/>
                <a:cs typeface="Arial"/>
              </a:rPr>
              <a:t>ус</a:t>
            </a:r>
            <a:r>
              <a:rPr sz="1400" b="1" spc="-16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400" b="1" spc="-175" dirty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1400" b="1" spc="-16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400" b="1" spc="-120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400" b="1" spc="-17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spc="-155" dirty="0">
                <a:solidFill>
                  <a:srgbClr val="C00000"/>
                </a:solidFill>
                <a:latin typeface="Arial"/>
                <a:cs typeface="Arial"/>
              </a:rPr>
              <a:t>ч</a:t>
            </a:r>
            <a:r>
              <a:rPr sz="1400" b="1" spc="-160" dirty="0">
                <a:solidFill>
                  <a:srgbClr val="C00000"/>
                </a:solidFill>
                <a:latin typeface="Arial"/>
                <a:cs typeface="Arial"/>
              </a:rPr>
              <a:t>ес</a:t>
            </a:r>
            <a:r>
              <a:rPr sz="1400" b="1" spc="-140" dirty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1400" b="1" spc="-160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1400" b="1" spc="-150" dirty="0">
                <a:solidFill>
                  <a:srgbClr val="C00000"/>
                </a:solidFill>
                <a:latin typeface="Arial"/>
                <a:cs typeface="Arial"/>
              </a:rPr>
              <a:t>я</a:t>
            </a:r>
            <a:r>
              <a:rPr sz="1400" b="1" spc="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75" dirty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1400" b="1" spc="-160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1400" b="1" spc="-175" dirty="0">
                <a:solidFill>
                  <a:srgbClr val="C00000"/>
                </a:solidFill>
                <a:latin typeface="Arial"/>
                <a:cs typeface="Arial"/>
              </a:rPr>
              <a:t>б</a:t>
            </a:r>
            <a:r>
              <a:rPr sz="1400" b="1" spc="-165" dirty="0">
                <a:solidFill>
                  <a:srgbClr val="C00000"/>
                </a:solidFill>
                <a:latin typeface="Arial"/>
                <a:cs typeface="Arial"/>
              </a:rPr>
              <a:t>ор</a:t>
            </a:r>
            <a:r>
              <a:rPr sz="1400" b="1" spc="-160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1400" b="1" spc="-140" dirty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1400" b="1" spc="-165" dirty="0">
                <a:solidFill>
                  <a:srgbClr val="C00000"/>
                </a:solidFill>
                <a:latin typeface="Arial"/>
                <a:cs typeface="Arial"/>
              </a:rPr>
              <a:t>ор</a:t>
            </a:r>
            <a:r>
              <a:rPr sz="1400" b="1" spc="-17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spc="-150" dirty="0">
                <a:solidFill>
                  <a:srgbClr val="C00000"/>
                </a:solidFill>
                <a:latin typeface="Arial"/>
                <a:cs typeface="Arial"/>
              </a:rPr>
              <a:t>я</a:t>
            </a:r>
            <a:r>
              <a:rPr sz="1400" b="1" spc="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85" dirty="0">
                <a:solidFill>
                  <a:srgbClr val="C00000"/>
                </a:solidFill>
                <a:latin typeface="Arial"/>
                <a:cs typeface="Arial"/>
              </a:rPr>
              <a:t>Р</a:t>
            </a:r>
            <a:r>
              <a:rPr sz="1400" b="1" spc="-160" dirty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400" b="1" spc="-120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400" b="1" spc="-17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1400" b="1" spc="-16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400" b="1" spc="-170" dirty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400" b="1" spc="-160" dirty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1400" b="1" spc="-175" dirty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1400" b="1" spc="-170" dirty="0">
                <a:solidFill>
                  <a:srgbClr val="C00000"/>
                </a:solidFill>
                <a:latin typeface="Arial"/>
                <a:cs typeface="Arial"/>
              </a:rPr>
              <a:t>ьн</a:t>
            </a:r>
            <a:r>
              <a:rPr sz="1400" b="1" spc="-17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400" b="1" spc="-120" dirty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1400" b="1" spc="-155" dirty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14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70" dirty="0" err="1">
                <a:solidFill>
                  <a:srgbClr val="C00000"/>
                </a:solidFill>
                <a:latin typeface="Arial"/>
                <a:cs typeface="Arial"/>
              </a:rPr>
              <a:t>ц</a:t>
            </a:r>
            <a:r>
              <a:rPr sz="1400" b="1" spc="-160" dirty="0" err="1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1400" b="1" spc="-170" dirty="0" err="1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1400" b="1" spc="-140" dirty="0" err="1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1400" b="1" spc="-165" dirty="0" err="1">
                <a:solidFill>
                  <a:srgbClr val="C00000"/>
                </a:solidFill>
                <a:latin typeface="Arial"/>
                <a:cs typeface="Arial"/>
              </a:rPr>
              <a:t>р</a:t>
            </a:r>
            <a:r>
              <a:rPr sz="1400" b="1" spc="-95" dirty="0" err="1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1400" b="1" spc="-9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1400" b="1" spc="-170" dirty="0" smtClean="0">
                <a:solidFill>
                  <a:srgbClr val="C00000"/>
                </a:solidFill>
                <a:latin typeface="Arial"/>
                <a:cs typeface="Arial"/>
              </a:rPr>
              <a:t>(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814832" y="112014"/>
            <a:ext cx="75260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6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ОБЯЗАТЕЛЬНЫЕ</a:t>
            </a:r>
            <a:r>
              <a:rPr sz="1600" b="1" spc="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ТРЕБОВАНИЯ</a:t>
            </a:r>
            <a:r>
              <a:rPr sz="1600" b="1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ЛАБОРАТОРНОЙ</a:t>
            </a:r>
            <a:r>
              <a:rPr sz="1600" b="1" spc="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ДИАГНОСТИКЕ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57863" y="5022527"/>
            <a:ext cx="992328" cy="100063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255266" y="131826"/>
            <a:ext cx="46316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8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ПРИНЦИПЫ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 ВЕДЕНИЯ БОЛЬНЫХ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990601" y="1170177"/>
            <a:ext cx="51612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58620" algn="l"/>
              </a:tabLst>
            </a:pPr>
            <a:r>
              <a:rPr sz="2000" dirty="0">
                <a:solidFill>
                  <a:srgbClr val="001F5F"/>
                </a:solidFill>
                <a:latin typeface="Courier New"/>
                <a:cs typeface="Courier New"/>
              </a:rPr>
              <a:t>o</a:t>
            </a:r>
            <a:r>
              <a:rPr sz="2000" spc="295" dirty="0">
                <a:solidFill>
                  <a:srgbClr val="001F5F"/>
                </a:solidFill>
                <a:latin typeface="Courier New"/>
                <a:cs typeface="Courier New"/>
              </a:rPr>
              <a:t> </a:t>
            </a:r>
            <a:r>
              <a:rPr sz="20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Лече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ие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2000" spc="-27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ри</a:t>
            </a:r>
            <a:endParaRPr sz="2000" dirty="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07302" y="1170177"/>
            <a:ext cx="23431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212975" algn="l"/>
              </a:tabLst>
            </a:pP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тог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ети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ко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2001" y="1474673"/>
            <a:ext cx="8188960" cy="31220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algn="just">
              <a:lnSpc>
                <a:spcPct val="100000"/>
              </a:lnSpc>
              <a:spcBef>
                <a:spcPts val="105"/>
              </a:spcBef>
              <a:tabLst>
                <a:tab pos="3391535" algn="l"/>
              </a:tabLst>
            </a:pP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симптоматическое,	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специфическая</a:t>
            </a:r>
            <a:endParaRPr sz="2000" dirty="0">
              <a:latin typeface="Microsoft Sans Serif"/>
              <a:cs typeface="Microsoft Sans Serif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противовирусная</a:t>
            </a:r>
            <a:r>
              <a:rPr sz="20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терапия</a:t>
            </a:r>
            <a:r>
              <a:rPr sz="20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не</a:t>
            </a:r>
            <a:r>
              <a:rPr sz="20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разработана.</a:t>
            </a:r>
            <a:endParaRPr sz="20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00" dirty="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100000"/>
              </a:lnSpc>
              <a:buFont typeface="Courier New"/>
              <a:buChar char="o"/>
              <a:tabLst>
                <a:tab pos="355600" algn="l"/>
                <a:tab pos="4088129" algn="l"/>
              </a:tabLst>
            </a:pPr>
            <a:r>
              <a:rPr sz="20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Лече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ие</a:t>
            </a:r>
            <a:r>
              <a:rPr sz="200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ь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ых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корь</a:t>
            </a:r>
            <a:r>
              <a:rPr sz="2000" spc="-295" dirty="0">
                <a:solidFill>
                  <a:srgbClr val="001F5F"/>
                </a:solidFill>
                <a:latin typeface="Microsoft Sans Serif"/>
                <a:cs typeface="Microsoft Sans Serif"/>
              </a:rPr>
              <a:t>ю</a:t>
            </a:r>
            <a:r>
              <a:rPr sz="2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мож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2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прово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ить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ся</a:t>
            </a:r>
            <a:r>
              <a:rPr sz="2000" spc="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в  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домашних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условиях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нетяжелом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течении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заболев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20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ли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ии</a:t>
            </a:r>
            <a:endParaRPr sz="2000" dirty="0">
              <a:latin typeface="Microsoft Sans Serif"/>
              <a:cs typeface="Microsoft Sans Serif"/>
            </a:endParaRPr>
          </a:p>
          <a:p>
            <a:pPr marL="355600" marR="5080" algn="just">
              <a:lnSpc>
                <a:spcPct val="100000"/>
              </a:lnSpc>
              <a:spcBef>
                <a:spcPts val="5"/>
              </a:spcBef>
            </a:pP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санитарногигиенических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условий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возможности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обеспечения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рационального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питан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20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ух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од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за</a:t>
            </a:r>
            <a:r>
              <a:rPr sz="20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па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ц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иен</a:t>
            </a:r>
            <a:r>
              <a:rPr sz="2000" spc="-16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28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20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.</a:t>
            </a:r>
            <a:endParaRPr sz="20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00" dirty="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100000"/>
              </a:lnSpc>
              <a:buFont typeface="Courier New"/>
              <a:buChar char="o"/>
              <a:tabLst>
                <a:tab pos="355600" algn="l"/>
              </a:tabLst>
            </a:pP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течение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всего</a:t>
            </a:r>
            <a:r>
              <a:rPr sz="20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лихорадочного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периода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в </a:t>
            </a:r>
            <a:r>
              <a:rPr sz="20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первые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двое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суток</a:t>
            </a:r>
            <a:r>
              <a:rPr sz="2000" spc="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апирексии</a:t>
            </a:r>
            <a:r>
              <a:rPr sz="2000" spc="4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больные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долж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ны</a:t>
            </a:r>
            <a:r>
              <a:rPr sz="20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людат</a:t>
            </a:r>
            <a:r>
              <a:rPr sz="20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ь</a:t>
            </a:r>
            <a:r>
              <a:rPr sz="20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постельн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ый</a:t>
            </a:r>
            <a:r>
              <a:rPr sz="20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режим</a:t>
            </a:r>
            <a:endParaRPr sz="2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78964" y="1513332"/>
            <a:ext cx="2971800" cy="1219200"/>
          </a:xfrm>
          <a:custGeom>
            <a:avLst/>
            <a:gdLst/>
            <a:ahLst/>
            <a:cxnLst/>
            <a:rect l="l" t="t" r="r" b="b"/>
            <a:pathLst>
              <a:path w="2971800" h="1219200">
                <a:moveTo>
                  <a:pt x="0" y="203200"/>
                </a:moveTo>
                <a:lnTo>
                  <a:pt x="5334" y="156590"/>
                </a:lnTo>
                <a:lnTo>
                  <a:pt x="20700" y="113791"/>
                </a:lnTo>
                <a:lnTo>
                  <a:pt x="44704" y="76072"/>
                </a:lnTo>
                <a:lnTo>
                  <a:pt x="76073" y="44576"/>
                </a:lnTo>
                <a:lnTo>
                  <a:pt x="113792" y="20700"/>
                </a:lnTo>
                <a:lnTo>
                  <a:pt x="156591" y="5333"/>
                </a:lnTo>
                <a:lnTo>
                  <a:pt x="203200" y="0"/>
                </a:lnTo>
                <a:lnTo>
                  <a:pt x="2768600" y="0"/>
                </a:lnTo>
                <a:lnTo>
                  <a:pt x="2815209" y="5333"/>
                </a:lnTo>
                <a:lnTo>
                  <a:pt x="2858008" y="20700"/>
                </a:lnTo>
                <a:lnTo>
                  <a:pt x="2895727" y="44576"/>
                </a:lnTo>
                <a:lnTo>
                  <a:pt x="2927223" y="76072"/>
                </a:lnTo>
                <a:lnTo>
                  <a:pt x="2951099" y="113791"/>
                </a:lnTo>
                <a:lnTo>
                  <a:pt x="2966466" y="156590"/>
                </a:lnTo>
                <a:lnTo>
                  <a:pt x="2971800" y="203200"/>
                </a:lnTo>
                <a:lnTo>
                  <a:pt x="2971800" y="1016000"/>
                </a:lnTo>
                <a:lnTo>
                  <a:pt x="2966466" y="1062608"/>
                </a:lnTo>
                <a:lnTo>
                  <a:pt x="2951099" y="1105407"/>
                </a:lnTo>
                <a:lnTo>
                  <a:pt x="2927223" y="1143127"/>
                </a:lnTo>
                <a:lnTo>
                  <a:pt x="2895727" y="1174622"/>
                </a:lnTo>
                <a:lnTo>
                  <a:pt x="2858008" y="1198498"/>
                </a:lnTo>
                <a:lnTo>
                  <a:pt x="2815209" y="1213865"/>
                </a:lnTo>
                <a:lnTo>
                  <a:pt x="2768600" y="1219200"/>
                </a:lnTo>
                <a:lnTo>
                  <a:pt x="203200" y="1219200"/>
                </a:lnTo>
                <a:lnTo>
                  <a:pt x="156591" y="1213865"/>
                </a:lnTo>
                <a:lnTo>
                  <a:pt x="113792" y="1198498"/>
                </a:lnTo>
                <a:lnTo>
                  <a:pt x="76073" y="1174622"/>
                </a:lnTo>
                <a:lnTo>
                  <a:pt x="44704" y="1143127"/>
                </a:lnTo>
                <a:lnTo>
                  <a:pt x="20700" y="1105407"/>
                </a:lnTo>
                <a:lnTo>
                  <a:pt x="5334" y="1062608"/>
                </a:lnTo>
                <a:lnTo>
                  <a:pt x="0" y="1016000"/>
                </a:lnTo>
                <a:lnTo>
                  <a:pt x="0" y="203200"/>
                </a:lnTo>
                <a:close/>
              </a:path>
            </a:pathLst>
          </a:custGeom>
          <a:ln w="33528">
            <a:solidFill>
              <a:srgbClr val="339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8502" y="1889886"/>
            <a:ext cx="1727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1F5F"/>
                </a:solidFill>
                <a:latin typeface="Calibri"/>
                <a:cs typeface="Calibri"/>
              </a:rPr>
              <a:t>12</a:t>
            </a:r>
            <a:r>
              <a:rPr sz="2400" spc="-1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1F5F"/>
                </a:solidFill>
                <a:latin typeface="Calibri"/>
                <a:cs typeface="Calibri"/>
              </a:rPr>
              <a:t>месяцев</a:t>
            </a:r>
            <a:r>
              <a:rPr sz="2400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*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78964" y="3113532"/>
            <a:ext cx="2971800" cy="990600"/>
          </a:xfrm>
          <a:custGeom>
            <a:avLst/>
            <a:gdLst/>
            <a:ahLst/>
            <a:cxnLst/>
            <a:rect l="l" t="t" r="r" b="b"/>
            <a:pathLst>
              <a:path w="2971800" h="990600">
                <a:moveTo>
                  <a:pt x="0" y="165100"/>
                </a:moveTo>
                <a:lnTo>
                  <a:pt x="5842" y="121157"/>
                </a:lnTo>
                <a:lnTo>
                  <a:pt x="22479" y="81787"/>
                </a:lnTo>
                <a:lnTo>
                  <a:pt x="48387" y="48387"/>
                </a:lnTo>
                <a:lnTo>
                  <a:pt x="81787" y="22478"/>
                </a:lnTo>
                <a:lnTo>
                  <a:pt x="121158" y="5841"/>
                </a:lnTo>
                <a:lnTo>
                  <a:pt x="165100" y="0"/>
                </a:lnTo>
                <a:lnTo>
                  <a:pt x="2806700" y="0"/>
                </a:lnTo>
                <a:lnTo>
                  <a:pt x="2850641" y="5841"/>
                </a:lnTo>
                <a:lnTo>
                  <a:pt x="2890012" y="22478"/>
                </a:lnTo>
                <a:lnTo>
                  <a:pt x="2923413" y="48387"/>
                </a:lnTo>
                <a:lnTo>
                  <a:pt x="2949321" y="81787"/>
                </a:lnTo>
                <a:lnTo>
                  <a:pt x="2965958" y="121157"/>
                </a:lnTo>
                <a:lnTo>
                  <a:pt x="2971800" y="165100"/>
                </a:lnTo>
                <a:lnTo>
                  <a:pt x="2971800" y="825499"/>
                </a:lnTo>
                <a:lnTo>
                  <a:pt x="2965958" y="869441"/>
                </a:lnTo>
                <a:lnTo>
                  <a:pt x="2949321" y="908811"/>
                </a:lnTo>
                <a:lnTo>
                  <a:pt x="2923413" y="942212"/>
                </a:lnTo>
                <a:lnTo>
                  <a:pt x="2890012" y="968120"/>
                </a:lnTo>
                <a:lnTo>
                  <a:pt x="2850641" y="984757"/>
                </a:lnTo>
                <a:lnTo>
                  <a:pt x="2806700" y="990599"/>
                </a:lnTo>
                <a:lnTo>
                  <a:pt x="165100" y="990599"/>
                </a:lnTo>
                <a:lnTo>
                  <a:pt x="121158" y="984757"/>
                </a:lnTo>
                <a:lnTo>
                  <a:pt x="81787" y="968120"/>
                </a:lnTo>
                <a:lnTo>
                  <a:pt x="48387" y="942212"/>
                </a:lnTo>
                <a:lnTo>
                  <a:pt x="22479" y="908811"/>
                </a:lnTo>
                <a:lnTo>
                  <a:pt x="5842" y="869441"/>
                </a:lnTo>
                <a:lnTo>
                  <a:pt x="0" y="825499"/>
                </a:lnTo>
                <a:lnTo>
                  <a:pt x="0" y="165100"/>
                </a:lnTo>
                <a:close/>
              </a:path>
            </a:pathLst>
          </a:custGeom>
          <a:ln w="33528">
            <a:solidFill>
              <a:srgbClr val="339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63748" y="3259582"/>
            <a:ext cx="25844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57834" marR="5080" indent="-445770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solidFill>
                  <a:srgbClr val="3399FF"/>
                </a:solidFill>
                <a:latin typeface="Calibri"/>
                <a:cs typeface="Calibri"/>
              </a:rPr>
              <a:t>Корь,</a:t>
            </a:r>
            <a:r>
              <a:rPr sz="2000" spc="-45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99FF"/>
                </a:solidFill>
                <a:latin typeface="Calibri"/>
                <a:cs typeface="Calibri"/>
              </a:rPr>
              <a:t>краснуха,</a:t>
            </a:r>
            <a:r>
              <a:rPr sz="2000" spc="-75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399FF"/>
                </a:solidFill>
                <a:latin typeface="Calibri"/>
                <a:cs typeface="Calibri"/>
              </a:rPr>
              <a:t>паротит </a:t>
            </a:r>
            <a:r>
              <a:rPr sz="2000" spc="-44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Calibri"/>
                <a:cs typeface="Calibri"/>
              </a:rPr>
              <a:t>(ветряная</a:t>
            </a:r>
            <a:r>
              <a:rPr sz="2000" spc="6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Calibri"/>
                <a:cs typeface="Calibri"/>
              </a:rPr>
              <a:t>оспа)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692140" y="1513332"/>
            <a:ext cx="3124200" cy="1219200"/>
          </a:xfrm>
          <a:custGeom>
            <a:avLst/>
            <a:gdLst/>
            <a:ahLst/>
            <a:cxnLst/>
            <a:rect l="l" t="t" r="r" b="b"/>
            <a:pathLst>
              <a:path w="3124200" h="1219200">
                <a:moveTo>
                  <a:pt x="0" y="203200"/>
                </a:moveTo>
                <a:lnTo>
                  <a:pt x="5334" y="156590"/>
                </a:lnTo>
                <a:lnTo>
                  <a:pt x="20700" y="113791"/>
                </a:lnTo>
                <a:lnTo>
                  <a:pt x="44576" y="76072"/>
                </a:lnTo>
                <a:lnTo>
                  <a:pt x="76073" y="44576"/>
                </a:lnTo>
                <a:lnTo>
                  <a:pt x="113792" y="20700"/>
                </a:lnTo>
                <a:lnTo>
                  <a:pt x="156590" y="5333"/>
                </a:lnTo>
                <a:lnTo>
                  <a:pt x="203200" y="0"/>
                </a:lnTo>
                <a:lnTo>
                  <a:pt x="2921000" y="0"/>
                </a:lnTo>
                <a:lnTo>
                  <a:pt x="2967609" y="5333"/>
                </a:lnTo>
                <a:lnTo>
                  <a:pt x="3010408" y="20700"/>
                </a:lnTo>
                <a:lnTo>
                  <a:pt x="3048127" y="44576"/>
                </a:lnTo>
                <a:lnTo>
                  <a:pt x="3079623" y="76072"/>
                </a:lnTo>
                <a:lnTo>
                  <a:pt x="3103499" y="113791"/>
                </a:lnTo>
                <a:lnTo>
                  <a:pt x="3118866" y="156590"/>
                </a:lnTo>
                <a:lnTo>
                  <a:pt x="3124200" y="203200"/>
                </a:lnTo>
                <a:lnTo>
                  <a:pt x="3124200" y="1016000"/>
                </a:lnTo>
                <a:lnTo>
                  <a:pt x="3118866" y="1062608"/>
                </a:lnTo>
                <a:lnTo>
                  <a:pt x="3103499" y="1105407"/>
                </a:lnTo>
                <a:lnTo>
                  <a:pt x="3079623" y="1143127"/>
                </a:lnTo>
                <a:lnTo>
                  <a:pt x="3048127" y="1174622"/>
                </a:lnTo>
                <a:lnTo>
                  <a:pt x="3010408" y="1198498"/>
                </a:lnTo>
                <a:lnTo>
                  <a:pt x="2967609" y="1213865"/>
                </a:lnTo>
                <a:lnTo>
                  <a:pt x="2921000" y="1219200"/>
                </a:lnTo>
                <a:lnTo>
                  <a:pt x="203200" y="1219200"/>
                </a:lnTo>
                <a:lnTo>
                  <a:pt x="156590" y="1213865"/>
                </a:lnTo>
                <a:lnTo>
                  <a:pt x="113792" y="1198498"/>
                </a:lnTo>
                <a:lnTo>
                  <a:pt x="76073" y="1174622"/>
                </a:lnTo>
                <a:lnTo>
                  <a:pt x="44576" y="1143127"/>
                </a:lnTo>
                <a:lnTo>
                  <a:pt x="20700" y="1105407"/>
                </a:lnTo>
                <a:lnTo>
                  <a:pt x="5334" y="1062608"/>
                </a:lnTo>
                <a:lnTo>
                  <a:pt x="0" y="1016000"/>
                </a:lnTo>
                <a:lnTo>
                  <a:pt x="0" y="203200"/>
                </a:lnTo>
                <a:close/>
              </a:path>
            </a:pathLst>
          </a:custGeom>
          <a:ln w="33528">
            <a:solidFill>
              <a:srgbClr val="339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914515" y="1889886"/>
            <a:ext cx="6705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6</a:t>
            </a:r>
            <a:r>
              <a:rPr sz="24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лет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692140" y="3113532"/>
            <a:ext cx="3124200" cy="990600"/>
          </a:xfrm>
          <a:custGeom>
            <a:avLst/>
            <a:gdLst/>
            <a:ahLst/>
            <a:cxnLst/>
            <a:rect l="l" t="t" r="r" b="b"/>
            <a:pathLst>
              <a:path w="3124200" h="990600">
                <a:moveTo>
                  <a:pt x="0" y="165100"/>
                </a:moveTo>
                <a:lnTo>
                  <a:pt x="5842" y="121157"/>
                </a:lnTo>
                <a:lnTo>
                  <a:pt x="22479" y="81787"/>
                </a:lnTo>
                <a:lnTo>
                  <a:pt x="48387" y="48387"/>
                </a:lnTo>
                <a:lnTo>
                  <a:pt x="81787" y="22478"/>
                </a:lnTo>
                <a:lnTo>
                  <a:pt x="121158" y="5841"/>
                </a:lnTo>
                <a:lnTo>
                  <a:pt x="165100" y="0"/>
                </a:lnTo>
                <a:lnTo>
                  <a:pt x="2959100" y="0"/>
                </a:lnTo>
                <a:lnTo>
                  <a:pt x="3003041" y="5841"/>
                </a:lnTo>
                <a:lnTo>
                  <a:pt x="3042412" y="22478"/>
                </a:lnTo>
                <a:lnTo>
                  <a:pt x="3075813" y="48387"/>
                </a:lnTo>
                <a:lnTo>
                  <a:pt x="3101720" y="81787"/>
                </a:lnTo>
                <a:lnTo>
                  <a:pt x="3118358" y="121157"/>
                </a:lnTo>
                <a:lnTo>
                  <a:pt x="3124200" y="165100"/>
                </a:lnTo>
                <a:lnTo>
                  <a:pt x="3124200" y="825499"/>
                </a:lnTo>
                <a:lnTo>
                  <a:pt x="3118358" y="869441"/>
                </a:lnTo>
                <a:lnTo>
                  <a:pt x="3101720" y="908811"/>
                </a:lnTo>
                <a:lnTo>
                  <a:pt x="3075813" y="942212"/>
                </a:lnTo>
                <a:lnTo>
                  <a:pt x="3042412" y="968120"/>
                </a:lnTo>
                <a:lnTo>
                  <a:pt x="3003041" y="984757"/>
                </a:lnTo>
                <a:lnTo>
                  <a:pt x="2959100" y="990599"/>
                </a:lnTo>
                <a:lnTo>
                  <a:pt x="165100" y="990599"/>
                </a:lnTo>
                <a:lnTo>
                  <a:pt x="121158" y="984757"/>
                </a:lnTo>
                <a:lnTo>
                  <a:pt x="81787" y="968120"/>
                </a:lnTo>
                <a:lnTo>
                  <a:pt x="48387" y="942212"/>
                </a:lnTo>
                <a:lnTo>
                  <a:pt x="22479" y="908811"/>
                </a:lnTo>
                <a:lnTo>
                  <a:pt x="5842" y="869441"/>
                </a:lnTo>
                <a:lnTo>
                  <a:pt x="0" y="825499"/>
                </a:lnTo>
                <a:lnTo>
                  <a:pt x="0" y="165100"/>
                </a:lnTo>
                <a:close/>
              </a:path>
            </a:pathLst>
          </a:custGeom>
          <a:ln w="33527">
            <a:solidFill>
              <a:srgbClr val="3399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55284" y="3259582"/>
            <a:ext cx="25781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5" dirty="0">
                <a:solidFill>
                  <a:srgbClr val="3399FF"/>
                </a:solidFill>
                <a:latin typeface="Calibri"/>
                <a:cs typeface="Calibri"/>
              </a:rPr>
              <a:t>Корь,</a:t>
            </a:r>
            <a:r>
              <a:rPr sz="2000" spc="-10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399FF"/>
                </a:solidFill>
                <a:latin typeface="Calibri"/>
                <a:cs typeface="Calibri"/>
              </a:rPr>
              <a:t>краснуха,</a:t>
            </a:r>
            <a:r>
              <a:rPr sz="2000" spc="-95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399FF"/>
                </a:solidFill>
                <a:latin typeface="Calibri"/>
                <a:cs typeface="Calibri"/>
              </a:rPr>
              <a:t>паротит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4800" y="4312920"/>
            <a:ext cx="8534400" cy="1049020"/>
          </a:xfrm>
          <a:prstGeom prst="rect">
            <a:avLst/>
          </a:prstGeom>
          <a:solidFill>
            <a:srgbClr val="FFD1D1"/>
          </a:solidFill>
          <a:ln w="9144">
            <a:solidFill>
              <a:srgbClr val="000000"/>
            </a:solidFill>
          </a:ln>
        </p:spPr>
        <p:txBody>
          <a:bodyPr vert="horz" wrap="square" lIns="0" tIns="83820" rIns="0" bIns="0" rtlCol="0">
            <a:spAutoFit/>
          </a:bodyPr>
          <a:lstStyle/>
          <a:p>
            <a:pPr marL="929640">
              <a:lnSpc>
                <a:spcPct val="100000"/>
              </a:lnSpc>
              <a:spcBef>
                <a:spcPts val="660"/>
              </a:spcBef>
            </a:pPr>
            <a:r>
              <a:rPr sz="1600" spc="-5" dirty="0">
                <a:latin typeface="Calibri"/>
                <a:cs typeface="Calibri"/>
              </a:rPr>
              <a:t>*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Детей,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родившихся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от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серонегативных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к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вирусу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кори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матерей,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вакцинируют</a:t>
            </a:r>
            <a:endParaRPr sz="1600">
              <a:latin typeface="Calibri"/>
              <a:cs typeface="Calibri"/>
            </a:endParaRPr>
          </a:p>
          <a:p>
            <a:pPr marL="2159635" marR="554990" indent="-1594485">
              <a:lnSpc>
                <a:spcPts val="2330"/>
              </a:lnSpc>
              <a:spcBef>
                <a:spcPts val="130"/>
              </a:spcBef>
            </a:pPr>
            <a:r>
              <a:rPr sz="1600" spc="-5" dirty="0">
                <a:latin typeface="Calibri"/>
                <a:cs typeface="Calibri"/>
              </a:rPr>
              <a:t>в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возрасте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8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месяцев</a:t>
            </a:r>
            <a:r>
              <a:rPr sz="1600" spc="-10" dirty="0">
                <a:latin typeface="Calibri"/>
                <a:cs typeface="Calibri"/>
              </a:rPr>
              <a:t>,</a:t>
            </a:r>
            <a:r>
              <a:rPr sz="1600" spc="-8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далее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–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14-15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месяцев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жизни </a:t>
            </a:r>
            <a:r>
              <a:rPr sz="1600" spc="-10" dirty="0">
                <a:latin typeface="Calibri"/>
                <a:cs typeface="Calibri"/>
              </a:rPr>
              <a:t>(интервал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≥6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месяцев)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6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45" dirty="0">
                <a:latin typeface="Calibri"/>
                <a:cs typeface="Calibri"/>
              </a:rPr>
              <a:t>лет.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[применимо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только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к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моновакцине</a:t>
            </a:r>
            <a:r>
              <a:rPr sz="1600" spc="-8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против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кори]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512822" y="0"/>
            <a:ext cx="412496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350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Плановая</a:t>
            </a:r>
            <a:r>
              <a:rPr sz="16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вакцинация</a:t>
            </a: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рамках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 Национального</a:t>
            </a:r>
            <a:r>
              <a:rPr sz="160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календаря</a:t>
            </a:r>
            <a:r>
              <a:rPr sz="16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прививок</a:t>
            </a:r>
            <a:r>
              <a:rPr sz="160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РФ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474762"/>
            <a:ext cx="2432735" cy="2496527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235" y="1152270"/>
            <a:ext cx="8660765" cy="4531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5080" indent="-344805" algn="just">
              <a:lnSpc>
                <a:spcPct val="100000"/>
              </a:lnSpc>
              <a:spcBef>
                <a:spcPts val="105"/>
              </a:spcBef>
              <a:buClr>
                <a:srgbClr val="A3001F"/>
              </a:buClr>
              <a:buFont typeface="Wingdings"/>
              <a:buChar char=""/>
              <a:tabLst>
                <a:tab pos="357505" algn="l"/>
              </a:tabLst>
            </a:pP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Дети</a:t>
            </a:r>
            <a:r>
              <a:rPr sz="2000" b="1" spc="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от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 1</a:t>
            </a:r>
            <a:r>
              <a:rPr sz="2000" b="1" spc="-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до</a:t>
            </a: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17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лет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(включительно),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взрослые</a:t>
            </a: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от</a:t>
            </a:r>
            <a:r>
              <a:rPr sz="2000" b="1" spc="-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18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35" dirty="0">
                <a:solidFill>
                  <a:srgbClr val="001F5F"/>
                </a:solidFill>
                <a:latin typeface="Arial"/>
                <a:cs typeface="Arial"/>
              </a:rPr>
              <a:t>до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35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лет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(включительно),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не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болевшие,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не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привитые,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привитые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однократно,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не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имеющие 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св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еде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й</a:t>
            </a:r>
            <a:r>
              <a:rPr sz="200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прив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х</a:t>
            </a:r>
            <a:r>
              <a:rPr sz="20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тив</a:t>
            </a:r>
            <a:r>
              <a:rPr sz="20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кори</a:t>
            </a:r>
            <a:r>
              <a:rPr sz="2000" b="1" spc="-120" dirty="0">
                <a:solidFill>
                  <a:srgbClr val="001F5F"/>
                </a:solidFill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A3001F"/>
              </a:buClr>
              <a:buFont typeface="Wingdings"/>
              <a:buChar char=""/>
            </a:pPr>
            <a:endParaRPr sz="1850">
              <a:latin typeface="Arial"/>
              <a:cs typeface="Arial"/>
            </a:endParaRPr>
          </a:p>
          <a:p>
            <a:pPr marL="356870" marR="44450" indent="-344805" algn="just">
              <a:lnSpc>
                <a:spcPct val="100000"/>
              </a:lnSpc>
              <a:buClr>
                <a:srgbClr val="A3001F"/>
              </a:buClr>
              <a:buFont typeface="Wingdings"/>
              <a:buChar char=""/>
              <a:tabLst>
                <a:tab pos="357505" algn="l"/>
              </a:tabLst>
            </a:pP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Взрослые</a:t>
            </a: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от</a:t>
            </a:r>
            <a:r>
              <a:rPr sz="2000" b="1" spc="-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36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35" dirty="0">
                <a:solidFill>
                  <a:srgbClr val="001F5F"/>
                </a:solidFill>
                <a:latin typeface="Arial"/>
                <a:cs typeface="Arial"/>
              </a:rPr>
              <a:t>до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55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лет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(включительно),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относящиеся</a:t>
            </a: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180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2000" b="1" spc="-1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группам</a:t>
            </a:r>
            <a:r>
              <a:rPr sz="2000" b="1" spc="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риска 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(работники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медицинских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организаций,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осуществляющих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образовательную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деятельность,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организаций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торговли,</a:t>
            </a:r>
            <a:r>
              <a:rPr sz="20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транспорта,</a:t>
            </a:r>
            <a:r>
              <a:rPr sz="2000" spc="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коммунальной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социальной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сферы;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лица,</a:t>
            </a:r>
            <a:r>
              <a:rPr sz="20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работающие</a:t>
            </a:r>
            <a:r>
              <a:rPr sz="2000" spc="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вахтовым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методом,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сотрудники</a:t>
            </a:r>
            <a:r>
              <a:rPr sz="2000" spc="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государственных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контрольных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органов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0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пунктах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пропуска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через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государственную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границу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РФ),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 болевшие,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не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привитые,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привитые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однократно,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не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имеющие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сведений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о 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прививках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против</a:t>
            </a:r>
            <a:r>
              <a:rPr sz="2000" spc="-1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кори.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Microsoft Sans Serif"/>
              <a:cs typeface="Microsoft Sans Serif"/>
            </a:endParaRPr>
          </a:p>
          <a:p>
            <a:pPr marR="8890" algn="ctr">
              <a:lnSpc>
                <a:spcPct val="100000"/>
              </a:lnSpc>
            </a:pPr>
            <a:r>
              <a:rPr sz="18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Проводится</a:t>
            </a:r>
            <a:r>
              <a:rPr sz="1800" spc="-4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двукратно</a:t>
            </a:r>
            <a:r>
              <a:rPr sz="1800" spc="-4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65" dirty="0">
                <a:solidFill>
                  <a:srgbClr val="C00000"/>
                </a:solidFill>
                <a:latin typeface="Microsoft Sans Serif"/>
                <a:cs typeface="Microsoft Sans Serif"/>
              </a:rPr>
              <a:t>с</a:t>
            </a:r>
            <a:r>
              <a:rPr sz="1800" spc="-8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интервалом</a:t>
            </a:r>
            <a:r>
              <a:rPr sz="1800" spc="-3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не</a:t>
            </a:r>
            <a:r>
              <a:rPr sz="1800" spc="-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04" dirty="0">
                <a:solidFill>
                  <a:srgbClr val="C00000"/>
                </a:solidFill>
                <a:latin typeface="Microsoft Sans Serif"/>
                <a:cs typeface="Microsoft Sans Serif"/>
              </a:rPr>
              <a:t>менее</a:t>
            </a:r>
            <a:r>
              <a:rPr sz="1800" spc="-5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0" dirty="0">
                <a:solidFill>
                  <a:srgbClr val="C00000"/>
                </a:solidFill>
                <a:latin typeface="Microsoft Sans Serif"/>
                <a:cs typeface="Microsoft Sans Serif"/>
              </a:rPr>
              <a:t>3-х</a:t>
            </a:r>
            <a:r>
              <a:rPr sz="1800" spc="-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95" dirty="0">
                <a:solidFill>
                  <a:srgbClr val="C00000"/>
                </a:solidFill>
                <a:latin typeface="Microsoft Sans Serif"/>
                <a:cs typeface="Microsoft Sans Serif"/>
              </a:rPr>
              <a:t>месяцев</a:t>
            </a:r>
            <a:r>
              <a:rPr sz="1800" spc="-5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20" dirty="0">
                <a:solidFill>
                  <a:srgbClr val="C00000"/>
                </a:solidFill>
                <a:latin typeface="Microsoft Sans Serif"/>
                <a:cs typeface="Microsoft Sans Serif"/>
              </a:rPr>
              <a:t>между</a:t>
            </a:r>
            <a:r>
              <a:rPr sz="1800" spc="-6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95" dirty="0">
                <a:solidFill>
                  <a:srgbClr val="C00000"/>
                </a:solidFill>
                <a:latin typeface="Microsoft Sans Serif"/>
                <a:cs typeface="Microsoft Sans Serif"/>
              </a:rPr>
              <a:t>прививками.</a:t>
            </a:r>
            <a:endParaRPr sz="1800">
              <a:latin typeface="Microsoft Sans Serif"/>
              <a:cs typeface="Microsoft Sans Serif"/>
            </a:endParaRPr>
          </a:p>
          <a:p>
            <a:pPr marL="473075" marR="485140" algn="ctr">
              <a:lnSpc>
                <a:spcPct val="100000"/>
              </a:lnSpc>
              <a:spcBef>
                <a:spcPts val="5"/>
              </a:spcBef>
            </a:pP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Лица, </a:t>
            </a:r>
            <a:r>
              <a:rPr sz="18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привитые ранее однократно,</a:t>
            </a:r>
            <a:r>
              <a:rPr sz="1800" spc="-18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00" dirty="0">
                <a:solidFill>
                  <a:srgbClr val="C00000"/>
                </a:solidFill>
                <a:latin typeface="Microsoft Sans Serif"/>
                <a:cs typeface="Microsoft Sans Serif"/>
              </a:rPr>
              <a:t>подлежат</a:t>
            </a:r>
            <a:r>
              <a:rPr sz="1800" spc="-195" dirty="0">
                <a:solidFill>
                  <a:srgbClr val="C00000"/>
                </a:solidFill>
                <a:latin typeface="Microsoft Sans Serif"/>
                <a:cs typeface="Microsoft Sans Serif"/>
              </a:rPr>
              <a:t> проведению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95" dirty="0">
                <a:solidFill>
                  <a:srgbClr val="C00000"/>
                </a:solidFill>
                <a:latin typeface="Microsoft Sans Serif"/>
                <a:cs typeface="Microsoft Sans Serif"/>
              </a:rPr>
              <a:t>однократной</a:t>
            </a:r>
            <a:r>
              <a:rPr sz="1800" spc="9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04" dirty="0">
                <a:solidFill>
                  <a:srgbClr val="C00000"/>
                </a:solidFill>
                <a:latin typeface="Microsoft Sans Serif"/>
                <a:cs typeface="Microsoft Sans Serif"/>
              </a:rPr>
              <a:t>иммунизации</a:t>
            </a:r>
            <a:r>
              <a:rPr sz="1800" spc="-20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65" dirty="0">
                <a:solidFill>
                  <a:srgbClr val="C00000"/>
                </a:solidFill>
                <a:latin typeface="Microsoft Sans Serif"/>
                <a:cs typeface="Microsoft Sans Serif"/>
              </a:rPr>
              <a:t>с </a:t>
            </a:r>
            <a:r>
              <a:rPr sz="1800" spc="-4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90" dirty="0">
                <a:solidFill>
                  <a:srgbClr val="C00000"/>
                </a:solidFill>
                <a:latin typeface="Microsoft Sans Serif"/>
                <a:cs typeface="Microsoft Sans Serif"/>
              </a:rPr>
              <a:t>интервалом</a:t>
            </a:r>
            <a:r>
              <a:rPr sz="1800" spc="-3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85" dirty="0">
                <a:solidFill>
                  <a:srgbClr val="C00000"/>
                </a:solidFill>
                <a:latin typeface="Microsoft Sans Serif"/>
                <a:cs typeface="Microsoft Sans Serif"/>
              </a:rPr>
              <a:t>не</a:t>
            </a:r>
            <a:r>
              <a:rPr sz="1800" spc="-7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04" dirty="0">
                <a:solidFill>
                  <a:srgbClr val="C00000"/>
                </a:solidFill>
                <a:latin typeface="Microsoft Sans Serif"/>
                <a:cs typeface="Microsoft Sans Serif"/>
              </a:rPr>
              <a:t>менее</a:t>
            </a:r>
            <a:r>
              <a:rPr sz="1800" spc="-5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0" dirty="0">
                <a:solidFill>
                  <a:srgbClr val="C00000"/>
                </a:solidFill>
                <a:latin typeface="Microsoft Sans Serif"/>
                <a:cs typeface="Microsoft Sans Serif"/>
              </a:rPr>
              <a:t>3-х</a:t>
            </a:r>
            <a:r>
              <a:rPr sz="1800" spc="-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95" dirty="0">
                <a:solidFill>
                  <a:srgbClr val="C00000"/>
                </a:solidFill>
                <a:latin typeface="Microsoft Sans Serif"/>
                <a:cs typeface="Microsoft Sans Serif"/>
              </a:rPr>
              <a:t>месяцев</a:t>
            </a:r>
            <a:r>
              <a:rPr sz="1800" spc="-6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20" dirty="0">
                <a:solidFill>
                  <a:srgbClr val="C00000"/>
                </a:solidFill>
                <a:latin typeface="Microsoft Sans Serif"/>
                <a:cs typeface="Microsoft Sans Serif"/>
              </a:rPr>
              <a:t>между</a:t>
            </a:r>
            <a:r>
              <a:rPr sz="1800" spc="-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95" dirty="0">
                <a:solidFill>
                  <a:srgbClr val="C00000"/>
                </a:solidFill>
                <a:latin typeface="Microsoft Sans Serif"/>
                <a:cs typeface="Microsoft Sans Serif"/>
              </a:rPr>
              <a:t>прививками.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360422" y="0"/>
            <a:ext cx="441960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5100" marR="5080" indent="-1524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Подчищающая</a:t>
            </a:r>
            <a:r>
              <a:rPr sz="1600" b="1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вакцинация</a:t>
            </a:r>
            <a:r>
              <a:rPr sz="16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рамках </a:t>
            </a:r>
            <a:r>
              <a:rPr sz="1600" b="1" spc="-4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Национального</a:t>
            </a:r>
            <a:r>
              <a:rPr sz="160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календаря</a:t>
            </a: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прививок</a:t>
            </a:r>
            <a:r>
              <a:rPr sz="160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РФ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91" y="0"/>
            <a:ext cx="9131935" cy="609600"/>
          </a:xfrm>
          <a:custGeom>
            <a:avLst/>
            <a:gdLst/>
            <a:ahLst/>
            <a:cxnLst/>
            <a:rect l="l" t="t" r="r" b="b"/>
            <a:pathLst>
              <a:path w="9131935" h="609600">
                <a:moveTo>
                  <a:pt x="0" y="609600"/>
                </a:moveTo>
                <a:lnTo>
                  <a:pt x="9131808" y="609600"/>
                </a:lnTo>
                <a:lnTo>
                  <a:pt x="9131808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83540" y="2158110"/>
            <a:ext cx="845185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270" dirty="0">
                <a:solidFill>
                  <a:srgbClr val="001F5F"/>
                </a:solidFill>
              </a:rPr>
              <a:t>Корь</a:t>
            </a:r>
            <a:r>
              <a:rPr sz="2400" spc="-265" dirty="0">
                <a:solidFill>
                  <a:srgbClr val="001F5F"/>
                </a:solidFill>
              </a:rPr>
              <a:t> </a:t>
            </a:r>
            <a:r>
              <a:rPr sz="2400" spc="-250" dirty="0">
                <a:solidFill>
                  <a:srgbClr val="001F5F"/>
                </a:solidFill>
              </a:rPr>
              <a:t>представляет</a:t>
            </a:r>
            <a:r>
              <a:rPr sz="2400" spc="-245" dirty="0">
                <a:solidFill>
                  <a:srgbClr val="001F5F"/>
                </a:solidFill>
              </a:rPr>
              <a:t> </a:t>
            </a:r>
            <a:r>
              <a:rPr sz="2400" spc="-265" dirty="0">
                <a:solidFill>
                  <a:srgbClr val="001F5F"/>
                </a:solidFill>
              </a:rPr>
              <a:t>собой</a:t>
            </a:r>
            <a:r>
              <a:rPr sz="2400" spc="-260" dirty="0">
                <a:solidFill>
                  <a:srgbClr val="001F5F"/>
                </a:solidFill>
              </a:rPr>
              <a:t> </a:t>
            </a:r>
            <a:r>
              <a:rPr sz="2400" spc="-250" dirty="0">
                <a:solidFill>
                  <a:srgbClr val="001F5F"/>
                </a:solidFill>
              </a:rPr>
              <a:t>острое</a:t>
            </a:r>
            <a:r>
              <a:rPr sz="2400" spc="-245" dirty="0">
                <a:solidFill>
                  <a:srgbClr val="001F5F"/>
                </a:solidFill>
              </a:rPr>
              <a:t> </a:t>
            </a:r>
            <a:r>
              <a:rPr sz="2400" spc="-270" dirty="0">
                <a:solidFill>
                  <a:srgbClr val="001F5F"/>
                </a:solidFill>
              </a:rPr>
              <a:t>инфекционное</a:t>
            </a:r>
            <a:r>
              <a:rPr sz="2400" spc="-265" dirty="0">
                <a:solidFill>
                  <a:srgbClr val="001F5F"/>
                </a:solidFill>
              </a:rPr>
              <a:t> </a:t>
            </a:r>
            <a:r>
              <a:rPr sz="2400" spc="-260" dirty="0">
                <a:solidFill>
                  <a:srgbClr val="001F5F"/>
                </a:solidFill>
              </a:rPr>
              <a:t>заболевание </a:t>
            </a:r>
            <a:r>
              <a:rPr sz="2400" spc="-254" dirty="0">
                <a:solidFill>
                  <a:srgbClr val="001F5F"/>
                </a:solidFill>
              </a:rPr>
              <a:t> </a:t>
            </a:r>
            <a:r>
              <a:rPr sz="2400" spc="-260" dirty="0">
                <a:solidFill>
                  <a:srgbClr val="001F5F"/>
                </a:solidFill>
              </a:rPr>
              <a:t>вирусной</a:t>
            </a:r>
            <a:r>
              <a:rPr sz="2400" spc="-254" dirty="0">
                <a:solidFill>
                  <a:srgbClr val="001F5F"/>
                </a:solidFill>
              </a:rPr>
              <a:t> </a:t>
            </a:r>
            <a:r>
              <a:rPr sz="2400" spc="-240" dirty="0">
                <a:solidFill>
                  <a:srgbClr val="001F5F"/>
                </a:solidFill>
              </a:rPr>
              <a:t>этиологии,</a:t>
            </a:r>
            <a:r>
              <a:rPr sz="2400" spc="-235" dirty="0">
                <a:solidFill>
                  <a:srgbClr val="001F5F"/>
                </a:solidFill>
              </a:rPr>
              <a:t> </a:t>
            </a:r>
            <a:r>
              <a:rPr sz="2400" spc="-265" dirty="0">
                <a:solidFill>
                  <a:srgbClr val="001F5F"/>
                </a:solidFill>
              </a:rPr>
              <a:t>преимущественно</a:t>
            </a:r>
            <a:r>
              <a:rPr sz="2400" spc="-260" dirty="0">
                <a:solidFill>
                  <a:srgbClr val="001F5F"/>
                </a:solidFill>
              </a:rPr>
              <a:t> </a:t>
            </a:r>
            <a:r>
              <a:rPr sz="2400" spc="-245" dirty="0">
                <a:solidFill>
                  <a:srgbClr val="001F5F"/>
                </a:solidFill>
              </a:rPr>
              <a:t>с</a:t>
            </a:r>
            <a:r>
              <a:rPr sz="2400" spc="-240" dirty="0">
                <a:solidFill>
                  <a:srgbClr val="001F5F"/>
                </a:solidFill>
              </a:rPr>
              <a:t> </a:t>
            </a:r>
            <a:r>
              <a:rPr sz="2400" spc="-260" dirty="0">
                <a:solidFill>
                  <a:srgbClr val="001F5F"/>
                </a:solidFill>
              </a:rPr>
              <a:t>воздушно-капельным </a:t>
            </a:r>
            <a:r>
              <a:rPr sz="2400" spc="-254" dirty="0">
                <a:solidFill>
                  <a:srgbClr val="001F5F"/>
                </a:solidFill>
              </a:rPr>
              <a:t> </a:t>
            </a:r>
            <a:r>
              <a:rPr sz="2400" spc="-260" dirty="0">
                <a:solidFill>
                  <a:srgbClr val="001F5F"/>
                </a:solidFill>
              </a:rPr>
              <a:t>путем</a:t>
            </a:r>
            <a:r>
              <a:rPr sz="2400" dirty="0">
                <a:solidFill>
                  <a:srgbClr val="001F5F"/>
                </a:solidFill>
              </a:rPr>
              <a:t> </a:t>
            </a:r>
            <a:r>
              <a:rPr sz="2400" spc="-245" dirty="0">
                <a:solidFill>
                  <a:srgbClr val="001F5F"/>
                </a:solidFill>
              </a:rPr>
              <a:t>передачи,</a:t>
            </a:r>
            <a:r>
              <a:rPr sz="2400" spc="10" dirty="0">
                <a:solidFill>
                  <a:srgbClr val="001F5F"/>
                </a:solidFill>
              </a:rPr>
              <a:t> </a:t>
            </a:r>
            <a:r>
              <a:rPr sz="2400" spc="-280" dirty="0">
                <a:solidFill>
                  <a:srgbClr val="001F5F"/>
                </a:solidFill>
              </a:rPr>
              <a:t>проявляющееся</a:t>
            </a:r>
            <a:r>
              <a:rPr sz="2400" spc="10" dirty="0">
                <a:solidFill>
                  <a:srgbClr val="001F5F"/>
                </a:solidFill>
              </a:rPr>
              <a:t> </a:t>
            </a:r>
            <a:r>
              <a:rPr sz="2400" spc="-265" dirty="0">
                <a:solidFill>
                  <a:srgbClr val="001F5F"/>
                </a:solidFill>
              </a:rPr>
              <a:t>в</a:t>
            </a:r>
            <a:r>
              <a:rPr sz="2400" dirty="0">
                <a:solidFill>
                  <a:srgbClr val="001F5F"/>
                </a:solidFill>
              </a:rPr>
              <a:t> </a:t>
            </a:r>
            <a:r>
              <a:rPr sz="2400" spc="-260" dirty="0">
                <a:solidFill>
                  <a:srgbClr val="001F5F"/>
                </a:solidFill>
              </a:rPr>
              <a:t>типичной</a:t>
            </a:r>
            <a:r>
              <a:rPr sz="2400" spc="-10" dirty="0">
                <a:solidFill>
                  <a:srgbClr val="001F5F"/>
                </a:solidFill>
              </a:rPr>
              <a:t> </a:t>
            </a:r>
            <a:r>
              <a:rPr sz="2400" spc="-275" dirty="0">
                <a:solidFill>
                  <a:srgbClr val="001F5F"/>
                </a:solidFill>
              </a:rPr>
              <a:t>манифестной</a:t>
            </a:r>
            <a:r>
              <a:rPr sz="2400" spc="10" dirty="0">
                <a:solidFill>
                  <a:srgbClr val="001F5F"/>
                </a:solidFill>
              </a:rPr>
              <a:t> </a:t>
            </a:r>
            <a:r>
              <a:rPr sz="2400" spc="-295" dirty="0">
                <a:solidFill>
                  <a:srgbClr val="001F5F"/>
                </a:solidFill>
              </a:rPr>
              <a:t>форме</a:t>
            </a:r>
            <a:endParaRPr sz="2400"/>
          </a:p>
        </p:txBody>
      </p:sp>
      <p:sp>
        <p:nvSpPr>
          <p:cNvPr id="6" name="object 6"/>
          <p:cNvSpPr txBox="1"/>
          <p:nvPr/>
        </p:nvSpPr>
        <p:spPr>
          <a:xfrm>
            <a:off x="383540" y="3255645"/>
            <a:ext cx="845248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spc="-280" dirty="0">
                <a:solidFill>
                  <a:srgbClr val="001F5F"/>
                </a:solidFill>
                <a:latin typeface="Arial"/>
                <a:cs typeface="Arial"/>
              </a:rPr>
              <a:t>кашлем</a:t>
            </a:r>
            <a:r>
              <a:rPr sz="2400" b="1" spc="-2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20" dirty="0">
                <a:solidFill>
                  <a:srgbClr val="001F5F"/>
                </a:solidFill>
                <a:latin typeface="Arial"/>
                <a:cs typeface="Arial"/>
              </a:rPr>
              <a:t>(или)</a:t>
            </a:r>
            <a:r>
              <a:rPr sz="2400" b="1" spc="-2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насморком,</a:t>
            </a:r>
            <a:r>
              <a:rPr sz="2400" b="1" spc="-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конъюнктивитом,</a:t>
            </a:r>
            <a:r>
              <a:rPr sz="2400" b="1" spc="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90" dirty="0">
                <a:solidFill>
                  <a:srgbClr val="001F5F"/>
                </a:solidFill>
                <a:latin typeface="Arial"/>
                <a:cs typeface="Arial"/>
              </a:rPr>
              <a:t>общей </a:t>
            </a:r>
            <a:r>
              <a:rPr sz="2400" b="1" spc="-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0" dirty="0">
                <a:solidFill>
                  <a:srgbClr val="001F5F"/>
                </a:solidFill>
                <a:latin typeface="Arial"/>
                <a:cs typeface="Arial"/>
              </a:rPr>
              <a:t>интоксикацией,</a:t>
            </a:r>
            <a:r>
              <a:rPr sz="2400" b="1" spc="-2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поэтапным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высыпанием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0" dirty="0">
                <a:solidFill>
                  <a:srgbClr val="001F5F"/>
                </a:solidFill>
                <a:latin typeface="Arial"/>
                <a:cs typeface="Arial"/>
              </a:rPr>
              <a:t>пятнисто-папулезной 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сливн</a:t>
            </a:r>
            <a:r>
              <a:rPr sz="2400" b="1" spc="-275" dirty="0">
                <a:solidFill>
                  <a:srgbClr val="001F5F"/>
                </a:solidFill>
                <a:latin typeface="Arial"/>
                <a:cs typeface="Arial"/>
              </a:rPr>
              <a:t>ой</a:t>
            </a:r>
            <a:r>
              <a:rPr sz="2400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15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2400" b="1" spc="-335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400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40" dirty="0">
                <a:solidFill>
                  <a:srgbClr val="001F5F"/>
                </a:solidFill>
                <a:latin typeface="Arial"/>
                <a:cs typeface="Arial"/>
              </a:rPr>
              <a:t>пиг</a:t>
            </a:r>
            <a:r>
              <a:rPr sz="2400" b="1" spc="-330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ен</a:t>
            </a:r>
            <a:r>
              <a:rPr sz="2400" b="1" spc="-22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ацие</a:t>
            </a:r>
            <a:r>
              <a:rPr sz="2400" b="1" spc="-280" dirty="0">
                <a:solidFill>
                  <a:srgbClr val="001F5F"/>
                </a:solidFill>
                <a:latin typeface="Arial"/>
                <a:cs typeface="Arial"/>
              </a:rPr>
              <a:t>й</a:t>
            </a:r>
            <a:r>
              <a:rPr sz="2400" b="1" spc="-120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2800" y="4833620"/>
            <a:ext cx="81470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-10" dirty="0">
                <a:latin typeface="Calibri"/>
                <a:cs typeface="Calibri"/>
              </a:rPr>
              <a:t>СанПиН</a:t>
            </a:r>
            <a:r>
              <a:rPr sz="1600" i="1" spc="5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3.3686-21</a:t>
            </a:r>
            <a:r>
              <a:rPr sz="1600" i="1" spc="6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«Санитарно-эпидемиологические</a:t>
            </a:r>
            <a:r>
              <a:rPr sz="1600" i="1" spc="85" dirty="0">
                <a:latin typeface="Calibri"/>
                <a:cs typeface="Calibri"/>
              </a:rPr>
              <a:t> </a:t>
            </a:r>
            <a:r>
              <a:rPr sz="1600" i="1" spc="-5" dirty="0">
                <a:latin typeface="Calibri"/>
                <a:cs typeface="Calibri"/>
              </a:rPr>
              <a:t>требования</a:t>
            </a:r>
            <a:r>
              <a:rPr sz="1600" i="1" spc="50" dirty="0">
                <a:latin typeface="Calibri"/>
                <a:cs typeface="Calibri"/>
              </a:rPr>
              <a:t> </a:t>
            </a:r>
            <a:r>
              <a:rPr sz="1600" i="1" spc="-5" dirty="0">
                <a:latin typeface="Calibri"/>
                <a:cs typeface="Calibri"/>
              </a:rPr>
              <a:t>по</a:t>
            </a:r>
            <a:r>
              <a:rPr sz="1600" i="1" spc="3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профилактике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i="1" spc="-5" dirty="0">
                <a:latin typeface="Calibri"/>
                <a:cs typeface="Calibri"/>
              </a:rPr>
              <a:t>инфекционных </a:t>
            </a:r>
            <a:r>
              <a:rPr sz="1600" i="1" spc="-10" dirty="0">
                <a:latin typeface="Calibri"/>
                <a:cs typeface="Calibri"/>
              </a:rPr>
              <a:t>болезней»,</a:t>
            </a:r>
            <a:r>
              <a:rPr sz="1600" i="1" spc="25" dirty="0">
                <a:latin typeface="Calibri"/>
                <a:cs typeface="Calibri"/>
              </a:rPr>
              <a:t> </a:t>
            </a:r>
            <a:r>
              <a:rPr sz="1600" i="1" spc="-40" dirty="0">
                <a:latin typeface="Calibri"/>
                <a:cs typeface="Calibri"/>
              </a:rPr>
              <a:t>XXXV.</a:t>
            </a:r>
            <a:r>
              <a:rPr sz="1600" i="1" spc="10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Профилактика</a:t>
            </a:r>
            <a:r>
              <a:rPr sz="1600" i="1" spc="35" dirty="0">
                <a:latin typeface="Calibri"/>
                <a:cs typeface="Calibri"/>
              </a:rPr>
              <a:t> </a:t>
            </a:r>
            <a:r>
              <a:rPr sz="1600" i="1" spc="-15" dirty="0">
                <a:latin typeface="Calibri"/>
                <a:cs typeface="Calibri"/>
              </a:rPr>
              <a:t>кори,</a:t>
            </a:r>
            <a:r>
              <a:rPr sz="1600" i="1" spc="35" dirty="0">
                <a:latin typeface="Calibri"/>
                <a:cs typeface="Calibri"/>
              </a:rPr>
              <a:t> </a:t>
            </a:r>
            <a:r>
              <a:rPr sz="1600" i="1" spc="-5" dirty="0">
                <a:latin typeface="Calibri"/>
                <a:cs typeface="Calibri"/>
              </a:rPr>
              <a:t>краснухи,</a:t>
            </a:r>
            <a:r>
              <a:rPr sz="1600" i="1" spc="39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эпидемического</a:t>
            </a:r>
            <a:r>
              <a:rPr sz="1600" i="1" spc="60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паротита: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5836" y="1304925"/>
            <a:ext cx="6576059" cy="75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</a:pPr>
            <a:r>
              <a:rPr sz="2400" b="0" spc="-28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Контактные</a:t>
            </a:r>
            <a:r>
              <a:rPr sz="2400" b="0" spc="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b="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лица</a:t>
            </a:r>
            <a:r>
              <a:rPr sz="2400" b="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b="0" spc="-275" dirty="0">
                <a:solidFill>
                  <a:srgbClr val="001F5F"/>
                </a:solidFill>
                <a:latin typeface="Microsoft Sans Serif"/>
                <a:cs typeface="Microsoft Sans Serif"/>
              </a:rPr>
              <a:t>из</a:t>
            </a:r>
            <a:r>
              <a:rPr sz="2400" b="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b="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очагов</a:t>
            </a:r>
            <a:r>
              <a:rPr sz="2400" b="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4" dirty="0">
                <a:solidFill>
                  <a:srgbClr val="001F5F"/>
                </a:solidFill>
              </a:rPr>
              <a:t>без</a:t>
            </a:r>
            <a:r>
              <a:rPr sz="2400" spc="-135" dirty="0">
                <a:solidFill>
                  <a:srgbClr val="001F5F"/>
                </a:solidFill>
              </a:rPr>
              <a:t> </a:t>
            </a:r>
            <a:r>
              <a:rPr sz="2400" spc="-265" dirty="0">
                <a:solidFill>
                  <a:srgbClr val="001F5F"/>
                </a:solidFill>
              </a:rPr>
              <a:t>ограничения</a:t>
            </a:r>
            <a:r>
              <a:rPr sz="2400" spc="-35" dirty="0">
                <a:solidFill>
                  <a:srgbClr val="001F5F"/>
                </a:solidFill>
              </a:rPr>
              <a:t> </a:t>
            </a:r>
            <a:r>
              <a:rPr sz="2400" spc="-235" dirty="0">
                <a:solidFill>
                  <a:srgbClr val="001F5F"/>
                </a:solidFill>
              </a:rPr>
              <a:t>возраста</a:t>
            </a:r>
            <a:r>
              <a:rPr sz="2400" b="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:</a:t>
            </a:r>
            <a:endParaRPr sz="2400">
              <a:latin typeface="Microsoft Sans Serif"/>
              <a:cs typeface="Microsoft Sans Serif"/>
            </a:endParaRPr>
          </a:p>
          <a:p>
            <a:pPr marL="928369">
              <a:lnSpc>
                <a:spcPts val="2875"/>
              </a:lnSpc>
            </a:pPr>
            <a:r>
              <a:rPr sz="2400" b="0" spc="390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2400" b="0" spc="-2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b="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400" b="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400" b="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b="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2400" b="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400" b="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2400" b="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400" b="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400" b="0" spc="-345" dirty="0">
                <a:solidFill>
                  <a:srgbClr val="001F5F"/>
                </a:solidFill>
                <a:latin typeface="Microsoft Sans Serif"/>
                <a:cs typeface="Microsoft Sans Serif"/>
              </a:rPr>
              <a:t>ш</a:t>
            </a:r>
            <a:r>
              <a:rPr sz="2400" b="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400" b="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400" b="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1250" indent="-183515">
              <a:lnSpc>
                <a:spcPct val="100000"/>
              </a:lnSpc>
              <a:spcBef>
                <a:spcPts val="100"/>
              </a:spcBef>
              <a:buChar char="–"/>
              <a:tabLst>
                <a:tab pos="1111885" algn="l"/>
              </a:tabLst>
            </a:pPr>
            <a:r>
              <a:rPr spc="-254" dirty="0"/>
              <a:t>н</a:t>
            </a:r>
            <a:r>
              <a:rPr spc="-245" dirty="0"/>
              <a:t>е</a:t>
            </a:r>
            <a:r>
              <a:rPr spc="-90" dirty="0"/>
              <a:t> </a:t>
            </a:r>
            <a:r>
              <a:rPr spc="-280" dirty="0"/>
              <a:t>п</a:t>
            </a:r>
            <a:r>
              <a:rPr spc="-260" dirty="0"/>
              <a:t>р</a:t>
            </a:r>
            <a:r>
              <a:rPr spc="-250" dirty="0"/>
              <a:t>иви</a:t>
            </a:r>
            <a:r>
              <a:rPr spc="-220" dirty="0"/>
              <a:t>т</a:t>
            </a:r>
            <a:r>
              <a:rPr spc="-270" dirty="0"/>
              <a:t>ы</a:t>
            </a:r>
            <a:r>
              <a:rPr spc="-260" dirty="0"/>
              <a:t>е</a:t>
            </a:r>
            <a:r>
              <a:rPr spc="-120" dirty="0"/>
              <a:t>,</a:t>
            </a:r>
          </a:p>
          <a:p>
            <a:pPr marL="1111250" indent="-183515">
              <a:lnSpc>
                <a:spcPct val="100000"/>
              </a:lnSpc>
              <a:buChar char="–"/>
              <a:tabLst>
                <a:tab pos="1111885" algn="l"/>
              </a:tabLst>
            </a:pPr>
            <a:r>
              <a:rPr spc="-250" dirty="0"/>
              <a:t>не</a:t>
            </a:r>
            <a:r>
              <a:rPr spc="-55" dirty="0"/>
              <a:t> </a:t>
            </a:r>
            <a:r>
              <a:rPr spc="-295" dirty="0"/>
              <a:t>имеющие</a:t>
            </a:r>
            <a:r>
              <a:rPr spc="-80" dirty="0"/>
              <a:t> </a:t>
            </a:r>
            <a:r>
              <a:rPr spc="-254" dirty="0"/>
              <a:t>сведений</a:t>
            </a:r>
            <a:r>
              <a:rPr spc="-40" dirty="0"/>
              <a:t> </a:t>
            </a:r>
            <a:r>
              <a:rPr spc="-245" dirty="0"/>
              <a:t>о</a:t>
            </a:r>
            <a:r>
              <a:rPr spc="-90" dirty="0"/>
              <a:t> </a:t>
            </a:r>
            <a:r>
              <a:rPr spc="-265" dirty="0"/>
              <a:t>профилактических</a:t>
            </a:r>
            <a:r>
              <a:rPr spc="-105" dirty="0"/>
              <a:t> </a:t>
            </a:r>
            <a:r>
              <a:rPr spc="-245" dirty="0"/>
              <a:t>прививках,</a:t>
            </a:r>
          </a:p>
          <a:p>
            <a:pPr marL="928369">
              <a:lnSpc>
                <a:spcPct val="100000"/>
              </a:lnSpc>
              <a:spcBef>
                <a:spcPts val="10"/>
              </a:spcBef>
            </a:pPr>
            <a:r>
              <a:rPr dirty="0">
                <a:latin typeface="Calibri"/>
                <a:cs typeface="Calibri"/>
              </a:rPr>
              <a:t>–</a:t>
            </a:r>
            <a:r>
              <a:rPr spc="-300" dirty="0">
                <a:latin typeface="Calibri"/>
                <a:cs typeface="Calibri"/>
              </a:rPr>
              <a:t> </a:t>
            </a:r>
            <a:r>
              <a:rPr b="1" spc="-270" dirty="0">
                <a:latin typeface="Arial"/>
                <a:cs typeface="Arial"/>
              </a:rPr>
              <a:t>однократно</a:t>
            </a:r>
            <a:r>
              <a:rPr b="1" spc="-130" dirty="0">
                <a:latin typeface="Arial"/>
                <a:cs typeface="Arial"/>
              </a:rPr>
              <a:t> </a:t>
            </a:r>
            <a:r>
              <a:rPr b="1" spc="-275" dirty="0">
                <a:latin typeface="Arial"/>
                <a:cs typeface="Arial"/>
              </a:rPr>
              <a:t>привитые</a:t>
            </a:r>
            <a:r>
              <a:rPr b="1" spc="-70" dirty="0">
                <a:latin typeface="Arial"/>
                <a:cs typeface="Arial"/>
              </a:rPr>
              <a:t> </a:t>
            </a:r>
            <a:r>
              <a:rPr b="1" spc="-275" dirty="0">
                <a:latin typeface="Arial"/>
                <a:cs typeface="Arial"/>
              </a:rPr>
              <a:t>старше</a:t>
            </a:r>
            <a:r>
              <a:rPr b="1" spc="-70" dirty="0">
                <a:latin typeface="Arial"/>
                <a:cs typeface="Arial"/>
              </a:rPr>
              <a:t> </a:t>
            </a:r>
            <a:r>
              <a:rPr b="1" spc="-245" dirty="0">
                <a:latin typeface="Arial"/>
                <a:cs typeface="Arial"/>
              </a:rPr>
              <a:t>6</a:t>
            </a:r>
            <a:r>
              <a:rPr b="1" spc="-130" dirty="0">
                <a:latin typeface="Arial"/>
                <a:cs typeface="Arial"/>
              </a:rPr>
              <a:t> </a:t>
            </a:r>
            <a:r>
              <a:rPr b="1" spc="-215" dirty="0">
                <a:latin typeface="Arial"/>
                <a:cs typeface="Arial"/>
              </a:rPr>
              <a:t>лет</a:t>
            </a:r>
            <a:r>
              <a:rPr spc="-215" dirty="0"/>
              <a:t>.</a:t>
            </a:r>
          </a:p>
          <a:p>
            <a:pPr>
              <a:lnSpc>
                <a:spcPct val="100000"/>
              </a:lnSpc>
            </a:pPr>
            <a:endParaRPr sz="2800"/>
          </a:p>
          <a:p>
            <a:pPr marL="12700" marR="5080">
              <a:lnSpc>
                <a:spcPts val="2870"/>
              </a:lnSpc>
              <a:spcBef>
                <a:spcPts val="2215"/>
              </a:spcBef>
            </a:pPr>
            <a:r>
              <a:rPr spc="-250" dirty="0">
                <a:solidFill>
                  <a:srgbClr val="A3001F"/>
                </a:solidFill>
              </a:rPr>
              <a:t>Вакцинация:</a:t>
            </a:r>
            <a:r>
              <a:rPr spc="-80" dirty="0">
                <a:solidFill>
                  <a:srgbClr val="A3001F"/>
                </a:solidFill>
              </a:rPr>
              <a:t> </a:t>
            </a:r>
            <a:r>
              <a:rPr spc="-260" dirty="0"/>
              <a:t>первые</a:t>
            </a:r>
            <a:r>
              <a:rPr spc="-15" dirty="0"/>
              <a:t> </a:t>
            </a:r>
            <a:r>
              <a:rPr b="1" spc="-245" dirty="0">
                <a:latin typeface="Arial"/>
                <a:cs typeface="Arial"/>
              </a:rPr>
              <a:t>72</a:t>
            </a:r>
            <a:r>
              <a:rPr b="1" spc="-114" dirty="0">
                <a:latin typeface="Arial"/>
                <a:cs typeface="Arial"/>
              </a:rPr>
              <a:t> </a:t>
            </a:r>
            <a:r>
              <a:rPr b="1" spc="-250" dirty="0">
                <a:latin typeface="Arial"/>
                <a:cs typeface="Arial"/>
              </a:rPr>
              <a:t>часа</a:t>
            </a:r>
            <a:r>
              <a:rPr b="1" spc="-110" dirty="0">
                <a:latin typeface="Arial"/>
                <a:cs typeface="Arial"/>
              </a:rPr>
              <a:t> </a:t>
            </a:r>
            <a:r>
              <a:rPr spc="-250" dirty="0"/>
              <a:t>после</a:t>
            </a:r>
            <a:r>
              <a:rPr spc="-45" dirty="0"/>
              <a:t> </a:t>
            </a:r>
            <a:r>
              <a:rPr spc="-270" dirty="0"/>
              <a:t>контакта</a:t>
            </a:r>
            <a:r>
              <a:rPr spc="-60" dirty="0"/>
              <a:t> </a:t>
            </a:r>
            <a:r>
              <a:rPr spc="-229" dirty="0"/>
              <a:t>(до</a:t>
            </a:r>
            <a:r>
              <a:rPr spc="-100" dirty="0"/>
              <a:t> </a:t>
            </a:r>
            <a:r>
              <a:rPr spc="-245" dirty="0"/>
              <a:t>7</a:t>
            </a:r>
            <a:r>
              <a:rPr spc="-75" dirty="0"/>
              <a:t> </a:t>
            </a:r>
            <a:r>
              <a:rPr spc="-260" dirty="0"/>
              <a:t>дней</a:t>
            </a:r>
            <a:r>
              <a:rPr spc="-50" dirty="0"/>
              <a:t> </a:t>
            </a:r>
            <a:r>
              <a:rPr spc="-254" dirty="0"/>
              <a:t>при</a:t>
            </a:r>
            <a:r>
              <a:rPr spc="-105" dirty="0"/>
              <a:t> </a:t>
            </a:r>
            <a:r>
              <a:rPr spc="-260" dirty="0"/>
              <a:t>расширении </a:t>
            </a:r>
            <a:r>
              <a:rPr spc="-625" dirty="0"/>
              <a:t> </a:t>
            </a:r>
            <a:r>
              <a:rPr spc="-240" dirty="0"/>
              <a:t>границ</a:t>
            </a:r>
            <a:r>
              <a:rPr spc="-150" dirty="0"/>
              <a:t> </a:t>
            </a:r>
            <a:r>
              <a:rPr spc="-225" dirty="0"/>
              <a:t>очага)</a:t>
            </a:r>
          </a:p>
          <a:p>
            <a:pPr marL="12700" marR="1005205">
              <a:lnSpc>
                <a:spcPts val="2870"/>
              </a:lnSpc>
              <a:spcBef>
                <a:spcPts val="2425"/>
              </a:spcBef>
            </a:pPr>
            <a:r>
              <a:rPr spc="-270" dirty="0">
                <a:solidFill>
                  <a:srgbClr val="A3001F"/>
                </a:solidFill>
              </a:rPr>
              <a:t>Иммуноглобулинопрофилактика:</a:t>
            </a:r>
            <a:r>
              <a:rPr spc="-35" dirty="0">
                <a:solidFill>
                  <a:srgbClr val="A3001F"/>
                </a:solidFill>
              </a:rPr>
              <a:t> </a:t>
            </a:r>
            <a:r>
              <a:rPr spc="-260" dirty="0"/>
              <a:t>первые</a:t>
            </a:r>
            <a:r>
              <a:rPr spc="-10" dirty="0"/>
              <a:t> </a:t>
            </a:r>
            <a:r>
              <a:rPr b="1" spc="-245" dirty="0">
                <a:latin typeface="Arial"/>
                <a:cs typeface="Arial"/>
              </a:rPr>
              <a:t>5</a:t>
            </a:r>
            <a:r>
              <a:rPr b="1" spc="-120" dirty="0">
                <a:latin typeface="Arial"/>
                <a:cs typeface="Arial"/>
              </a:rPr>
              <a:t> </a:t>
            </a:r>
            <a:r>
              <a:rPr b="1" spc="-275" dirty="0">
                <a:latin typeface="Arial"/>
                <a:cs typeface="Arial"/>
              </a:rPr>
              <a:t>дней</a:t>
            </a:r>
            <a:r>
              <a:rPr b="1" spc="-95" dirty="0">
                <a:latin typeface="Arial"/>
                <a:cs typeface="Arial"/>
              </a:rPr>
              <a:t> </a:t>
            </a:r>
            <a:r>
              <a:rPr spc="-250" dirty="0"/>
              <a:t>после</a:t>
            </a:r>
            <a:r>
              <a:rPr spc="-65" dirty="0"/>
              <a:t> </a:t>
            </a:r>
            <a:r>
              <a:rPr spc="-270" dirty="0"/>
              <a:t>контакта </a:t>
            </a:r>
            <a:r>
              <a:rPr spc="-625" dirty="0"/>
              <a:t> </a:t>
            </a:r>
            <a:r>
              <a:rPr spc="-155" dirty="0"/>
              <a:t>(</a:t>
            </a:r>
            <a:r>
              <a:rPr spc="-220" dirty="0"/>
              <a:t>с</a:t>
            </a:r>
            <a:r>
              <a:rPr spc="-90" dirty="0"/>
              <a:t> </a:t>
            </a:r>
            <a:r>
              <a:rPr spc="-260" dirty="0"/>
              <a:t>3</a:t>
            </a:r>
            <a:r>
              <a:rPr spc="-155" dirty="0"/>
              <a:t>-</a:t>
            </a:r>
            <a:r>
              <a:rPr spc="-220" dirty="0"/>
              <a:t>х</a:t>
            </a:r>
            <a:r>
              <a:rPr spc="-100" dirty="0"/>
              <a:t> </a:t>
            </a:r>
            <a:r>
              <a:rPr spc="-370" dirty="0"/>
              <a:t>м</a:t>
            </a:r>
            <a:r>
              <a:rPr spc="-260" dirty="0"/>
              <a:t>е</a:t>
            </a:r>
            <a:r>
              <a:rPr spc="-235" dirty="0"/>
              <a:t>с</a:t>
            </a:r>
            <a:r>
              <a:rPr spc="-250" dirty="0"/>
              <a:t>я</a:t>
            </a:r>
            <a:r>
              <a:rPr spc="-270" dirty="0"/>
              <a:t>ц</a:t>
            </a:r>
            <a:r>
              <a:rPr spc="-260" dirty="0"/>
              <a:t>е</a:t>
            </a:r>
            <a:r>
              <a:rPr spc="-229" dirty="0"/>
              <a:t>в</a:t>
            </a:r>
            <a:r>
              <a:rPr spc="-25" dirty="0"/>
              <a:t> </a:t>
            </a:r>
            <a:r>
              <a:rPr spc="-355" dirty="0"/>
              <a:t>ж</a:t>
            </a:r>
            <a:r>
              <a:rPr spc="-300" dirty="0"/>
              <a:t>и</a:t>
            </a:r>
            <a:r>
              <a:rPr spc="-315" dirty="0"/>
              <a:t>з</a:t>
            </a:r>
            <a:r>
              <a:rPr spc="-245" dirty="0"/>
              <a:t>н</a:t>
            </a:r>
            <a:r>
              <a:rPr spc="-265" dirty="0"/>
              <a:t>и</a:t>
            </a:r>
            <a:r>
              <a:rPr spc="-135" dirty="0"/>
              <a:t>);</a:t>
            </a:r>
            <a:r>
              <a:rPr spc="-95" dirty="0"/>
              <a:t> </a:t>
            </a:r>
            <a:r>
              <a:rPr spc="-185" dirty="0"/>
              <a:t>1,</a:t>
            </a:r>
            <a:r>
              <a:rPr spc="-240" dirty="0"/>
              <a:t>5</a:t>
            </a:r>
            <a:r>
              <a:rPr spc="-100" dirty="0"/>
              <a:t> </a:t>
            </a:r>
            <a:r>
              <a:rPr spc="-235" dirty="0"/>
              <a:t>и</a:t>
            </a:r>
            <a:r>
              <a:rPr spc="-229" dirty="0"/>
              <a:t>л</a:t>
            </a:r>
            <a:r>
              <a:rPr spc="-245" dirty="0"/>
              <a:t>и</a:t>
            </a:r>
            <a:r>
              <a:rPr spc="-110" dirty="0"/>
              <a:t> </a:t>
            </a:r>
            <a:r>
              <a:rPr spc="-185" dirty="0"/>
              <a:t>3,</a:t>
            </a:r>
            <a:r>
              <a:rPr spc="-240" dirty="0"/>
              <a:t>0</a:t>
            </a:r>
            <a:r>
              <a:rPr spc="-105" dirty="0"/>
              <a:t> </a:t>
            </a:r>
            <a:r>
              <a:rPr spc="-370" dirty="0"/>
              <a:t>м</a:t>
            </a:r>
            <a:r>
              <a:rPr spc="-225" dirty="0"/>
              <a:t>л</a:t>
            </a:r>
            <a:r>
              <a:rPr spc="-105" dirty="0"/>
              <a:t> </a:t>
            </a:r>
            <a:r>
              <a:rPr spc="-210" dirty="0"/>
              <a:t>в/м.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03805" y="0"/>
            <a:ext cx="513397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77290" marR="5080" indent="-116522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Вакцинация</a:t>
            </a:r>
            <a:r>
              <a:rPr sz="16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эпидемическим</a:t>
            </a:r>
            <a:r>
              <a:rPr sz="1600" b="1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показаниям </a:t>
            </a:r>
            <a:r>
              <a:rPr sz="1600" b="1" spc="-4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(экстренная</a:t>
            </a:r>
            <a:r>
              <a:rPr sz="1600" b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профилактика)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4007" y="879094"/>
            <a:ext cx="8232140" cy="43223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6985" indent="-344805" algn="just">
              <a:lnSpc>
                <a:spcPct val="99800"/>
              </a:lnSpc>
              <a:spcBef>
                <a:spcPts val="105"/>
              </a:spcBef>
              <a:buClr>
                <a:srgbClr val="A3001F"/>
              </a:buClr>
              <a:buFont typeface="Wingdings"/>
              <a:buChar char=""/>
              <a:tabLst>
                <a:tab pos="357505" algn="l"/>
              </a:tabLst>
            </a:pPr>
            <a:r>
              <a:rPr sz="2400" b="1" spc="-360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ед</a:t>
            </a:r>
            <a:r>
              <a:rPr sz="2400" b="1" spc="-28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ц</a:t>
            </a:r>
            <a:r>
              <a:rPr sz="2400" b="1" spc="-28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нск</a:t>
            </a:r>
            <a:r>
              <a:rPr sz="2400" b="1" spc="-285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8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2400" b="1" spc="-290" dirty="0">
                <a:solidFill>
                  <a:srgbClr val="001F5F"/>
                </a:solidFill>
                <a:latin typeface="Arial"/>
                <a:cs typeface="Arial"/>
              </a:rPr>
              <a:t>бл</a:t>
            </a:r>
            <a:r>
              <a:rPr sz="2400" b="1" spc="-385" dirty="0">
                <a:solidFill>
                  <a:srgbClr val="001F5F"/>
                </a:solidFill>
                <a:latin typeface="Arial"/>
                <a:cs typeface="Arial"/>
              </a:rPr>
              <a:t>ю</a:t>
            </a:r>
            <a:r>
              <a:rPr sz="2400" b="1" spc="-290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290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2400" b="1" spc="-28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2400" spc="-28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4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80" dirty="0">
                <a:solidFill>
                  <a:srgbClr val="001F5F"/>
                </a:solidFill>
                <a:latin typeface="Microsoft Sans Serif"/>
                <a:cs typeface="Microsoft Sans Serif"/>
              </a:rPr>
              <a:t>ко</a:t>
            </a:r>
            <a:r>
              <a:rPr sz="2400" spc="-29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так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2400" spc="-280" dirty="0">
                <a:solidFill>
                  <a:srgbClr val="001F5F"/>
                </a:solidFill>
                <a:latin typeface="Microsoft Sans Serif"/>
                <a:cs typeface="Microsoft Sans Serif"/>
              </a:rPr>
              <a:t>ны</a:t>
            </a:r>
            <a:r>
              <a:rPr sz="2400" spc="-33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4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8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ди</a:t>
            </a:r>
            <a:r>
              <a:rPr sz="24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ся</a:t>
            </a:r>
            <a:r>
              <a:rPr sz="24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24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1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2400" b="1" spc="-25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220" dirty="0">
                <a:solidFill>
                  <a:srgbClr val="001F5F"/>
                </a:solidFill>
                <a:latin typeface="Arial"/>
                <a:cs typeface="Arial"/>
              </a:rPr>
              <a:t>чение  </a:t>
            </a:r>
            <a:r>
              <a:rPr sz="2400" b="1" spc="-245" dirty="0">
                <a:solidFill>
                  <a:srgbClr val="001F5F"/>
                </a:solidFill>
                <a:latin typeface="Arial"/>
                <a:cs typeface="Arial"/>
              </a:rPr>
              <a:t>21</a:t>
            </a:r>
            <a:r>
              <a:rPr sz="2400" b="1" spc="-2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дня</a:t>
            </a:r>
            <a:r>
              <a:rPr sz="2400" b="1" spc="-2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4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75" dirty="0">
                <a:solidFill>
                  <a:srgbClr val="001F5F"/>
                </a:solidFill>
                <a:latin typeface="Microsoft Sans Serif"/>
                <a:cs typeface="Microsoft Sans Serif"/>
              </a:rPr>
              <a:t>момента</a:t>
            </a:r>
            <a:r>
              <a:rPr sz="2400" spc="-2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выявления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последнего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случая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заболевания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в </a:t>
            </a:r>
            <a:r>
              <a:rPr sz="24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очаге.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A3001F"/>
              </a:buClr>
              <a:buFont typeface="Wingdings"/>
              <a:buChar char=""/>
            </a:pPr>
            <a:endParaRPr sz="2550" dirty="0">
              <a:latin typeface="Microsoft Sans Serif"/>
              <a:cs typeface="Microsoft Sans Serif"/>
            </a:endParaRPr>
          </a:p>
          <a:p>
            <a:pPr marL="356870" marR="5080" indent="-344805" algn="just">
              <a:lnSpc>
                <a:spcPct val="99900"/>
              </a:lnSpc>
              <a:buClr>
                <a:srgbClr val="A3001F"/>
              </a:buClr>
              <a:buFont typeface="Wingdings"/>
              <a:buChar char=""/>
              <a:tabLst>
                <a:tab pos="357505" algn="l"/>
              </a:tabLst>
            </a:pPr>
            <a:r>
              <a:rPr sz="2400" b="1" spc="-280" dirty="0">
                <a:solidFill>
                  <a:srgbClr val="001F5F"/>
                </a:solidFill>
                <a:latin typeface="Arial"/>
                <a:cs typeface="Arial"/>
              </a:rPr>
              <a:t>Не</a:t>
            </a:r>
            <a:r>
              <a:rPr sz="2400" b="1" spc="-2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допускаются</a:t>
            </a:r>
            <a:r>
              <a:rPr sz="2400" b="1" spc="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20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2400" b="1" spc="-2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80" dirty="0">
                <a:solidFill>
                  <a:srgbClr val="001F5F"/>
                </a:solidFill>
                <a:latin typeface="Arial"/>
                <a:cs typeface="Arial"/>
              </a:rPr>
              <a:t>плановой</a:t>
            </a:r>
            <a:r>
              <a:rPr sz="2400" b="1" spc="-2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4" dirty="0">
                <a:solidFill>
                  <a:srgbClr val="001F5F"/>
                </a:solidFill>
                <a:latin typeface="Arial"/>
                <a:cs typeface="Arial"/>
              </a:rPr>
              <a:t>госпитализации</a:t>
            </a:r>
            <a:r>
              <a:rPr sz="2400" b="1" spc="-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4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медицинские 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неинфекционного</a:t>
            </a:r>
            <a:r>
              <a:rPr sz="2400" spc="1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профиля</a:t>
            </a:r>
            <a:r>
              <a:rPr sz="2400" spc="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400" spc="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социальные 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4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течение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всего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периода</a:t>
            </a:r>
            <a:r>
              <a:rPr sz="2400" spc="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медицинского</a:t>
            </a:r>
            <a:r>
              <a:rPr sz="2400" spc="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наблюдения: </a:t>
            </a:r>
            <a:r>
              <a:rPr sz="2400" spc="-6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привитые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 и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болевшие. </a:t>
            </a:r>
            <a:r>
              <a:rPr sz="24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Госпитализация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осуществляется 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по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90" dirty="0">
                <a:solidFill>
                  <a:srgbClr val="001F5F"/>
                </a:solidFill>
                <a:latin typeface="Microsoft Sans Serif"/>
                <a:cs typeface="Microsoft Sans Serif"/>
              </a:rPr>
              <a:t>жизненным</a:t>
            </a:r>
            <a:r>
              <a:rPr sz="2400" spc="-28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6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показаниям,</a:t>
            </a:r>
            <a:r>
              <a:rPr sz="24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4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стационаре</a:t>
            </a:r>
            <a:r>
              <a:rPr sz="24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организуются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дополнительные</a:t>
            </a:r>
            <a:r>
              <a:rPr sz="2400" spc="-6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противоэпидемические</a:t>
            </a:r>
            <a:r>
              <a:rPr sz="24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4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мероприятия.</a:t>
            </a:r>
            <a:endParaRPr sz="24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85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485389" y="188213"/>
            <a:ext cx="41725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6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МЕРОПРИЯТИЯ ПО</a:t>
            </a: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КОНТАКТНЫМ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0873" y="2754249"/>
            <a:ext cx="43040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415" dirty="0">
                <a:solidFill>
                  <a:srgbClr val="001F5F"/>
                </a:solidFill>
              </a:rPr>
              <a:t>СПАСИ</a:t>
            </a:r>
            <a:r>
              <a:rPr sz="3200" spc="-434" dirty="0">
                <a:solidFill>
                  <a:srgbClr val="001F5F"/>
                </a:solidFill>
              </a:rPr>
              <a:t>Б</a:t>
            </a:r>
            <a:r>
              <a:rPr sz="3200" spc="-445" dirty="0">
                <a:solidFill>
                  <a:srgbClr val="001F5F"/>
                </a:solidFill>
              </a:rPr>
              <a:t>О</a:t>
            </a:r>
            <a:r>
              <a:rPr sz="3200" spc="-160" dirty="0">
                <a:solidFill>
                  <a:srgbClr val="001F5F"/>
                </a:solidFill>
              </a:rPr>
              <a:t> </a:t>
            </a:r>
            <a:r>
              <a:rPr sz="3200" spc="-360" dirty="0">
                <a:solidFill>
                  <a:srgbClr val="001F5F"/>
                </a:solidFill>
              </a:rPr>
              <a:t>З</a:t>
            </a:r>
            <a:r>
              <a:rPr sz="3200" spc="-415" dirty="0">
                <a:solidFill>
                  <a:srgbClr val="001F5F"/>
                </a:solidFill>
              </a:rPr>
              <a:t>А</a:t>
            </a:r>
            <a:r>
              <a:rPr sz="3200" spc="-175" dirty="0">
                <a:solidFill>
                  <a:srgbClr val="001F5F"/>
                </a:solidFill>
              </a:rPr>
              <a:t> </a:t>
            </a:r>
            <a:r>
              <a:rPr sz="3200" spc="-415" dirty="0">
                <a:solidFill>
                  <a:srgbClr val="001F5F"/>
                </a:solidFill>
              </a:rPr>
              <a:t>ВНИ</a:t>
            </a:r>
            <a:r>
              <a:rPr sz="3200" spc="-495" dirty="0">
                <a:solidFill>
                  <a:srgbClr val="001F5F"/>
                </a:solidFill>
              </a:rPr>
              <a:t>М</a:t>
            </a:r>
            <a:r>
              <a:rPr sz="3200" spc="-409" dirty="0">
                <a:solidFill>
                  <a:srgbClr val="001F5F"/>
                </a:solidFill>
              </a:rPr>
              <a:t>АНИЕ</a:t>
            </a:r>
            <a:endParaRPr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68851" y="786230"/>
            <a:ext cx="4770120" cy="282892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600"/>
              </a:spcBef>
            </a:pPr>
            <a:r>
              <a:rPr sz="2000" b="1" spc="-265" dirty="0">
                <a:solidFill>
                  <a:srgbClr val="001F5F"/>
                </a:solidFill>
                <a:latin typeface="Arial"/>
                <a:cs typeface="Arial"/>
              </a:rPr>
              <a:t>ПРОГРАММА</a:t>
            </a:r>
            <a:endParaRPr sz="2000">
              <a:latin typeface="Arial"/>
              <a:cs typeface="Arial"/>
            </a:endParaRPr>
          </a:p>
          <a:p>
            <a:pPr marL="235585" marR="223520" algn="ctr">
              <a:lnSpc>
                <a:spcPct val="100000"/>
              </a:lnSpc>
              <a:spcBef>
                <a:spcPts val="505"/>
              </a:spcBef>
            </a:pPr>
            <a:r>
              <a:rPr sz="2000" b="1" spc="-275" dirty="0">
                <a:solidFill>
                  <a:srgbClr val="001F5F"/>
                </a:solidFill>
                <a:latin typeface="Arial"/>
                <a:cs typeface="Arial"/>
              </a:rPr>
              <a:t>Э</a:t>
            </a:r>
            <a:r>
              <a:rPr sz="2000" b="1" spc="-24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2000" b="1" spc="-24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000" b="1" spc="-28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2000" b="1" spc="-24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2000" b="1" spc="-240" dirty="0">
                <a:solidFill>
                  <a:srgbClr val="001F5F"/>
                </a:solidFill>
                <a:latin typeface="Arial"/>
                <a:cs typeface="Arial"/>
              </a:rPr>
              <a:t>ци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0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190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ори</a:t>
            </a:r>
            <a:r>
              <a:rPr sz="20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0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ас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ух</a:t>
            </a:r>
            <a:r>
              <a:rPr sz="2000" b="1" spc="-24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000" b="1" spc="-100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20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до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330" dirty="0">
                <a:solidFill>
                  <a:srgbClr val="001F5F"/>
                </a:solidFill>
                <a:latin typeface="Microsoft Sans Serif"/>
                <a:cs typeface="Microsoft Sans Serif"/>
              </a:rPr>
              <a:t>ж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ен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я  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орад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й</a:t>
            </a:r>
            <a:r>
              <a:rPr sz="20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60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ае</a:t>
            </a:r>
            <a:r>
              <a:rPr sz="2000" spc="-315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20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и  </a:t>
            </a:r>
            <a:r>
              <a:rPr sz="20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э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315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30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8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200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аро</a:t>
            </a:r>
            <a:r>
              <a:rPr sz="20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то</a:t>
            </a:r>
            <a:r>
              <a:rPr sz="2000" spc="-300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endParaRPr sz="2000">
              <a:latin typeface="Microsoft Sans Serif"/>
              <a:cs typeface="Microsoft Sans Serif"/>
            </a:endParaRPr>
          </a:p>
          <a:p>
            <a:pPr marL="3810" algn="ctr">
              <a:lnSpc>
                <a:spcPct val="100000"/>
              </a:lnSpc>
            </a:pP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2000" b="1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Российс</a:t>
            </a:r>
            <a:r>
              <a:rPr sz="2000" b="1" spc="-190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ой</a:t>
            </a:r>
            <a:r>
              <a:rPr sz="20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315" dirty="0">
                <a:solidFill>
                  <a:srgbClr val="001F5F"/>
                </a:solidFill>
                <a:latin typeface="Arial"/>
                <a:cs typeface="Arial"/>
              </a:rPr>
              <a:t>Ф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дерации</a:t>
            </a:r>
            <a:endParaRPr sz="2000"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  <a:spcBef>
                <a:spcPts val="495"/>
              </a:spcBef>
            </a:pP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202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1</a:t>
            </a:r>
            <a:r>
              <a:rPr sz="20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325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20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2025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948180" algn="l"/>
                <a:tab pos="2362835" algn="l"/>
                <a:tab pos="3958590" algn="l"/>
              </a:tabLst>
            </a:pPr>
            <a:r>
              <a:rPr sz="2000" dirty="0">
                <a:solidFill>
                  <a:srgbClr val="A3001F"/>
                </a:solidFill>
                <a:latin typeface="Courier New"/>
                <a:cs typeface="Courier New"/>
              </a:rPr>
              <a:t>o</a:t>
            </a:r>
            <a:r>
              <a:rPr sz="2000" spc="295" dirty="0">
                <a:solidFill>
                  <a:srgbClr val="A3001F"/>
                </a:solidFill>
                <a:latin typeface="Courier New"/>
                <a:cs typeface="Courier New"/>
              </a:rPr>
              <a:t> </a:t>
            </a:r>
            <a:r>
              <a:rPr sz="2000" spc="-28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19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ч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2000" spc="-229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дд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54" dirty="0">
                <a:solidFill>
                  <a:srgbClr val="001F5F"/>
                </a:solidFill>
                <a:latin typeface="Microsoft Sans Serif"/>
                <a:cs typeface="Microsoft Sans Serif"/>
              </a:rPr>
              <a:t>рж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высо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х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11751" y="3526663"/>
            <a:ext cx="20008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32230" algn="l"/>
              </a:tabLst>
            </a:pP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уровней	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охвата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16318" y="3526663"/>
            <a:ext cx="19208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91335" algn="l"/>
              </a:tabLst>
            </a:pP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вак</a:t>
            </a:r>
            <a:r>
              <a:rPr sz="2000" spc="-250" dirty="0">
                <a:solidFill>
                  <a:srgbClr val="001F5F"/>
                </a:solidFill>
                <a:latin typeface="Microsoft Sans Serif"/>
                <a:cs typeface="Microsoft Sans Serif"/>
              </a:rPr>
              <a:t>ц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ина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ц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й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81042" y="3767454"/>
            <a:ext cx="4452620" cy="1442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100"/>
              </a:spcBef>
            </a:pP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ревак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ц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нацией</a:t>
            </a:r>
            <a:r>
              <a:rPr sz="2000" spc="-1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(</a:t>
            </a:r>
            <a:r>
              <a:rPr sz="2000" b="1" dirty="0">
                <a:solidFill>
                  <a:srgbClr val="001F5F"/>
                </a:solidFill>
                <a:latin typeface="Arial"/>
                <a:cs typeface="Arial"/>
              </a:rPr>
              <a:t>≥</a:t>
            </a:r>
            <a:r>
              <a:rPr sz="20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95</a:t>
            </a:r>
            <a:r>
              <a:rPr sz="2000" b="1" spc="-315" dirty="0">
                <a:solidFill>
                  <a:srgbClr val="001F5F"/>
                </a:solidFill>
                <a:latin typeface="Arial"/>
                <a:cs typeface="Arial"/>
              </a:rPr>
              <a:t>%</a:t>
            </a:r>
            <a:r>
              <a:rPr sz="20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)</a:t>
            </a:r>
            <a:r>
              <a:rPr sz="2000" spc="-100" dirty="0">
                <a:solidFill>
                  <a:srgbClr val="001F5F"/>
                </a:solidFill>
                <a:latin typeface="Microsoft Sans Serif"/>
                <a:cs typeface="Microsoft Sans Serif"/>
              </a:rPr>
              <a:t>.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60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80000"/>
              </a:lnSpc>
              <a:spcBef>
                <a:spcPts val="5"/>
              </a:spcBef>
              <a:tabLst>
                <a:tab pos="1928495" algn="l"/>
                <a:tab pos="2277110" algn="l"/>
                <a:tab pos="3141980" algn="l"/>
              </a:tabLst>
            </a:pPr>
            <a:r>
              <a:rPr sz="2000" dirty="0">
                <a:solidFill>
                  <a:srgbClr val="A3001F"/>
                </a:solidFill>
                <a:latin typeface="Courier New"/>
                <a:cs typeface="Courier New"/>
              </a:rPr>
              <a:t>o</a:t>
            </a:r>
            <a:r>
              <a:rPr sz="2000" spc="295" dirty="0">
                <a:solidFill>
                  <a:srgbClr val="A3001F"/>
                </a:solidFill>
                <a:latin typeface="Courier New"/>
                <a:cs typeface="Courier New"/>
              </a:rPr>
              <a:t> </a:t>
            </a:r>
            <a:r>
              <a:rPr sz="20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Дост</a:t>
            </a:r>
            <a:r>
              <a:rPr sz="2000" spc="-23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spc="-295" dirty="0">
                <a:solidFill>
                  <a:srgbClr val="001F5F"/>
                </a:solidFill>
                <a:latin typeface="Microsoft Sans Serif"/>
                <a:cs typeface="Microsoft Sans Serif"/>
              </a:rPr>
              <a:t>ж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ие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	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одд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sz="2000" spc="-295" dirty="0">
                <a:solidFill>
                  <a:srgbClr val="001F5F"/>
                </a:solidFill>
                <a:latin typeface="Microsoft Sans Serif"/>
                <a:cs typeface="Microsoft Sans Serif"/>
              </a:rPr>
              <a:t>ж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155" dirty="0">
                <a:solidFill>
                  <a:srgbClr val="001F5F"/>
                </a:solidFill>
                <a:latin typeface="Microsoft Sans Serif"/>
                <a:cs typeface="Microsoft Sans Serif"/>
              </a:rPr>
              <a:t>ие  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пов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spc="-245" dirty="0">
                <a:solidFill>
                  <a:srgbClr val="001F5F"/>
                </a:solidFill>
                <a:latin typeface="Microsoft Sans Serif"/>
                <a:cs typeface="Microsoft Sans Serif"/>
              </a:rPr>
              <a:t>ме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175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вн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я</a:t>
            </a:r>
            <a:r>
              <a:rPr sz="20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195" dirty="0">
                <a:solidFill>
                  <a:srgbClr val="001F5F"/>
                </a:solidFill>
                <a:latin typeface="Arial"/>
                <a:cs typeface="Arial"/>
              </a:rPr>
              <a:t>з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бо</a:t>
            </a:r>
            <a:r>
              <a:rPr sz="2000" b="1" spc="-24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ева</a:t>
            </a: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000" b="1" spc="-28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с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ти</a:t>
            </a:r>
            <a:endParaRPr sz="2000">
              <a:latin typeface="Arial"/>
              <a:cs typeface="Arial"/>
            </a:endParaRPr>
          </a:p>
          <a:p>
            <a:pPr marL="355600">
              <a:lnSpc>
                <a:spcPts val="1930"/>
              </a:lnSpc>
            </a:pP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&lt;</a:t>
            </a:r>
            <a:r>
              <a:rPr sz="20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20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на</a:t>
            </a:r>
            <a:r>
              <a:rPr sz="2000" b="1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2000" b="1" spc="-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50" dirty="0">
                <a:solidFill>
                  <a:srgbClr val="001F5F"/>
                </a:solidFill>
                <a:latin typeface="Arial"/>
                <a:cs typeface="Arial"/>
              </a:rPr>
              <a:t>мл</a:t>
            </a: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2000" b="1" spc="-100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r>
              <a:rPr sz="20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0" dirty="0">
                <a:solidFill>
                  <a:srgbClr val="001F5F"/>
                </a:solidFill>
                <a:latin typeface="Arial"/>
                <a:cs typeface="Arial"/>
              </a:rPr>
              <a:t>насе</a:t>
            </a:r>
            <a:r>
              <a:rPr sz="2000" b="1" spc="-24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000" b="1" spc="-23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ия</a:t>
            </a:r>
            <a:r>
              <a:rPr sz="18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.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07" y="699516"/>
            <a:ext cx="4151376" cy="5321808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12191" y="0"/>
            <a:ext cx="9131935" cy="609600"/>
            <a:chOff x="12191" y="0"/>
            <a:chExt cx="9131935" cy="609600"/>
          </a:xfrm>
        </p:grpSpPr>
        <p:sp>
          <p:nvSpPr>
            <p:cNvPr id="8" name="object 8"/>
            <p:cNvSpPr/>
            <p:nvPr/>
          </p:nvSpPr>
          <p:spPr>
            <a:xfrm>
              <a:off x="12191" y="0"/>
              <a:ext cx="9131935" cy="609600"/>
            </a:xfrm>
            <a:custGeom>
              <a:avLst/>
              <a:gdLst/>
              <a:ahLst/>
              <a:cxnLst/>
              <a:rect l="l" t="t" r="r" b="b"/>
              <a:pathLst>
                <a:path w="9131935" h="609600">
                  <a:moveTo>
                    <a:pt x="0" y="609600"/>
                  </a:moveTo>
                  <a:lnTo>
                    <a:pt x="9131808" y="609600"/>
                  </a:lnTo>
                  <a:lnTo>
                    <a:pt x="9131808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10599" y="32003"/>
              <a:ext cx="417575" cy="496824"/>
            </a:xfrm>
            <a:prstGeom prst="rect">
              <a:avLst/>
            </a:prstGeom>
          </p:spPr>
        </p:pic>
      </p:grpSp>
      <p:sp>
        <p:nvSpPr>
          <p:cNvPr id="10" name="object 10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990600"/>
            <a:ext cx="8020367" cy="5196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/>
              <a:t>За истекший период 2023 года (с 5 февраля по 27 апреля) в Республике </a:t>
            </a:r>
            <a:r>
              <a:rPr lang="ru-RU" sz="2800" dirty="0" smtClean="0"/>
              <a:t>Татарстан </a:t>
            </a:r>
            <a:r>
              <a:rPr lang="ru-RU" sz="2800" dirty="0"/>
              <a:t>зарегистрировано 58 случаев кори?, из них 23 ребенка. </a:t>
            </a:r>
            <a:endParaRPr lang="ru-RU" sz="2800" dirty="0" smtClean="0"/>
          </a:p>
          <a:p>
            <a:pPr algn="just">
              <a:lnSpc>
                <a:spcPct val="150000"/>
              </a:lnSpc>
            </a:pPr>
            <a:endParaRPr lang="ru-RU" sz="2800" dirty="0"/>
          </a:p>
          <a:p>
            <a:pPr algn="just">
              <a:lnSpc>
                <a:spcPct val="150000"/>
              </a:lnSpc>
            </a:pPr>
            <a:r>
              <a:rPr lang="ru-RU" sz="2800" dirty="0" smtClean="0"/>
              <a:t>Подтверждено </a:t>
            </a:r>
            <a:r>
              <a:rPr lang="ru-RU" sz="2800" dirty="0"/>
              <a:t>лабораторно Региональным центром по надзору за корью и краснухой (</a:t>
            </a:r>
            <a:r>
              <a:rPr lang="ru-RU" sz="2800" dirty="0" err="1"/>
              <a:t>г.Нижний</a:t>
            </a:r>
            <a:r>
              <a:rPr lang="ru-RU" sz="2800" dirty="0"/>
              <a:t> Новгород) 49 случаев кори, из них 19 детей.</a:t>
            </a:r>
          </a:p>
        </p:txBody>
      </p:sp>
      <p:sp>
        <p:nvSpPr>
          <p:cNvPr id="4" name="object 5"/>
          <p:cNvSpPr txBox="1">
            <a:spLocks/>
          </p:cNvSpPr>
          <p:nvPr/>
        </p:nvSpPr>
        <p:spPr>
          <a:xfrm>
            <a:off x="1600200" y="457200"/>
            <a:ext cx="62484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400" b="1" kern="0" dirty="0" smtClean="0">
                <a:solidFill>
                  <a:sysClr val="windowText" lastClr="000000"/>
                </a:solidFill>
              </a:rPr>
              <a:t>КОРЬ:</a:t>
            </a:r>
            <a:r>
              <a:rPr lang="ru-RU" sz="2400" b="1" kern="0" spc="-10" dirty="0" smtClean="0">
                <a:solidFill>
                  <a:sysClr val="windowText" lastClr="000000"/>
                </a:solidFill>
              </a:rPr>
              <a:t> СИТУАЦИЯ В РЕСПУБЛИКЕ ТАТАРСТАН</a:t>
            </a:r>
            <a:endParaRPr lang="ru-RU" sz="2400" b="1" kern="0" spc="-1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004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81473" y="881252"/>
            <a:ext cx="4404360" cy="1066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b="1" spc="-320" dirty="0">
                <a:solidFill>
                  <a:srgbClr val="C00000"/>
                </a:solidFill>
                <a:latin typeface="Arial"/>
                <a:cs typeface="Arial"/>
              </a:rPr>
              <a:t>9</a:t>
            </a:r>
            <a:r>
              <a:rPr sz="3200" b="1" spc="-20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b="1" spc="-350" dirty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3200" b="1" spc="-285" dirty="0">
                <a:solidFill>
                  <a:srgbClr val="C00000"/>
                </a:solidFill>
                <a:latin typeface="Arial"/>
                <a:cs typeface="Arial"/>
              </a:rPr>
              <a:t>з</a:t>
            </a:r>
            <a:r>
              <a:rPr sz="3200" b="1" spc="-1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b="1" spc="-315" dirty="0">
                <a:solidFill>
                  <a:srgbClr val="C00000"/>
                </a:solidFill>
                <a:latin typeface="Arial"/>
                <a:cs typeface="Arial"/>
              </a:rPr>
              <a:t>10</a:t>
            </a:r>
            <a:endParaRPr sz="320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  <a:spcBef>
                <a:spcPts val="30"/>
              </a:spcBef>
            </a:pPr>
            <a:r>
              <a:rPr sz="1800" b="1" spc="-195" dirty="0">
                <a:solidFill>
                  <a:srgbClr val="001F5F"/>
                </a:solidFill>
                <a:latin typeface="Arial"/>
                <a:cs typeface="Arial"/>
              </a:rPr>
              <a:t>окружа</a:t>
            </a:r>
            <a:r>
              <a:rPr sz="1800" b="1" spc="-285" dirty="0">
                <a:solidFill>
                  <a:srgbClr val="001F5F"/>
                </a:solidFill>
                <a:latin typeface="Arial"/>
                <a:cs typeface="Arial"/>
              </a:rPr>
              <a:t>ющ</a:t>
            </a:r>
            <a:r>
              <a:rPr sz="1800" b="1" spc="-19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b="1" spc="-185" dirty="0">
                <a:solidFill>
                  <a:srgbClr val="001F5F"/>
                </a:solidFill>
                <a:latin typeface="Arial"/>
                <a:cs typeface="Arial"/>
              </a:rPr>
              <a:t>х</a:t>
            </a:r>
            <a:r>
              <a:rPr sz="1800" b="1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200" dirty="0">
                <a:solidFill>
                  <a:srgbClr val="001F5F"/>
                </a:solidFill>
                <a:latin typeface="Arial"/>
                <a:cs typeface="Arial"/>
              </a:rPr>
              <a:t>больно</a:t>
            </a:r>
            <a:r>
              <a:rPr sz="1800" b="1" spc="-145" dirty="0">
                <a:solidFill>
                  <a:srgbClr val="001F5F"/>
                </a:solidFill>
                <a:latin typeface="Arial"/>
                <a:cs typeface="Arial"/>
              </a:rPr>
              <a:t>г</a:t>
            </a:r>
            <a:r>
              <a:rPr sz="1800" b="1" spc="-20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b="1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195" dirty="0">
                <a:solidFill>
                  <a:srgbClr val="001F5F"/>
                </a:solidFill>
                <a:latin typeface="Arial"/>
                <a:cs typeface="Arial"/>
              </a:rPr>
              <a:t>вос</a:t>
            </a:r>
            <a:r>
              <a:rPr sz="1800" b="1" spc="-204" dirty="0">
                <a:solidFill>
                  <a:srgbClr val="001F5F"/>
                </a:solidFill>
                <a:latin typeface="Arial"/>
                <a:cs typeface="Arial"/>
              </a:rPr>
              <a:t>пр</a:t>
            </a:r>
            <a:r>
              <a:rPr sz="1800" b="1" spc="-210" dirty="0">
                <a:solidFill>
                  <a:srgbClr val="001F5F"/>
                </a:solidFill>
                <a:latin typeface="Arial"/>
                <a:cs typeface="Arial"/>
              </a:rPr>
              <a:t>ии</a:t>
            </a:r>
            <a:r>
              <a:rPr sz="1800" b="1" spc="-220" dirty="0">
                <a:solidFill>
                  <a:srgbClr val="001F5F"/>
                </a:solidFill>
                <a:latin typeface="Arial"/>
                <a:cs typeface="Arial"/>
              </a:rPr>
              <a:t>мч</a:t>
            </a:r>
            <a:r>
              <a:rPr sz="1800" b="1" spc="-21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1800" b="1" spc="-18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1800" b="1" spc="-240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r>
              <a:rPr sz="1800" b="1" spc="-185" dirty="0">
                <a:solidFill>
                  <a:srgbClr val="001F5F"/>
                </a:solidFill>
                <a:latin typeface="Arial"/>
                <a:cs typeface="Arial"/>
              </a:rPr>
              <a:t>х</a:t>
            </a:r>
            <a:r>
              <a:rPr sz="1800" b="1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22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1800" b="1" spc="-345" dirty="0">
                <a:solidFill>
                  <a:srgbClr val="001F5F"/>
                </a:solidFill>
                <a:latin typeface="Arial"/>
                <a:cs typeface="Arial"/>
              </a:rPr>
              <a:t>ю</a:t>
            </a:r>
            <a:r>
              <a:rPr sz="1800" b="1" spc="-23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800" b="1" spc="-150" dirty="0">
                <a:solidFill>
                  <a:srgbClr val="001F5F"/>
                </a:solidFill>
                <a:latin typeface="Arial"/>
                <a:cs typeface="Arial"/>
              </a:rPr>
              <a:t>ей  </a:t>
            </a:r>
            <a:r>
              <a:rPr sz="1800" b="1" spc="-220" dirty="0">
                <a:solidFill>
                  <a:srgbClr val="001F5F"/>
                </a:solidFill>
                <a:latin typeface="Arial"/>
                <a:cs typeface="Arial"/>
              </a:rPr>
              <a:t>любо</a:t>
            </a:r>
            <a:r>
              <a:rPr sz="1800" b="1" spc="-145" dirty="0">
                <a:solidFill>
                  <a:srgbClr val="001F5F"/>
                </a:solidFill>
                <a:latin typeface="Arial"/>
                <a:cs typeface="Arial"/>
              </a:rPr>
              <a:t>г</a:t>
            </a:r>
            <a:r>
              <a:rPr sz="1800" b="1" spc="-200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sz="18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190" dirty="0">
                <a:solidFill>
                  <a:srgbClr val="001F5F"/>
                </a:solidFill>
                <a:latin typeface="Arial"/>
                <a:cs typeface="Arial"/>
              </a:rPr>
              <a:t>возра</a:t>
            </a:r>
            <a:r>
              <a:rPr sz="1800" b="1" spc="-175" dirty="0">
                <a:solidFill>
                  <a:srgbClr val="001F5F"/>
                </a:solidFill>
                <a:latin typeface="Arial"/>
                <a:cs typeface="Arial"/>
              </a:rPr>
              <a:t>ст</a:t>
            </a:r>
            <a:r>
              <a:rPr sz="1800" b="1" spc="-180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225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sz="1800" b="1" spc="-21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800" b="1" spc="-235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sz="1800" b="1" spc="-215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sz="1800" b="1" spc="-16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18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170" dirty="0">
                <a:solidFill>
                  <a:srgbClr val="001F5F"/>
                </a:solidFill>
                <a:latin typeface="Arial"/>
                <a:cs typeface="Arial"/>
              </a:rPr>
              <a:t>з</a:t>
            </a:r>
            <a:r>
              <a:rPr sz="1800" b="1" spc="-190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b="1" spc="-200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1800" b="1" spc="-19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1800" b="1" spc="-235" dirty="0">
                <a:solidFill>
                  <a:srgbClr val="001F5F"/>
                </a:solidFill>
                <a:latin typeface="Arial"/>
                <a:cs typeface="Arial"/>
              </a:rPr>
              <a:t>ж</a:t>
            </a:r>
            <a:r>
              <a:rPr sz="1800" b="1" spc="-19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1800" b="1" spc="-215" dirty="0">
                <a:solidFill>
                  <a:srgbClr val="001F5F"/>
                </a:solidFill>
                <a:latin typeface="Arial"/>
                <a:cs typeface="Arial"/>
              </a:rPr>
              <a:t>ны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24500" y="2057400"/>
            <a:ext cx="2769107" cy="1371600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32533" y="131826"/>
            <a:ext cx="5677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КОРЬ:</a:t>
            </a:r>
            <a:r>
              <a:rPr spc="-10" dirty="0"/>
              <a:t> </a:t>
            </a:r>
            <a:r>
              <a:rPr dirty="0"/>
              <a:t>ПРОБЛЕМА </a:t>
            </a:r>
            <a:r>
              <a:rPr spc="-5" dirty="0"/>
              <a:t>ВЫСОКОЙ</a:t>
            </a:r>
            <a:r>
              <a:rPr spc="-15" dirty="0"/>
              <a:t> </a:t>
            </a:r>
            <a:r>
              <a:rPr spc="-10" dirty="0"/>
              <a:t>КОНТАГИОЗНОСТИ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0" y="890066"/>
            <a:ext cx="9144000" cy="5968365"/>
            <a:chOff x="0" y="890066"/>
            <a:chExt cx="9144000" cy="5968365"/>
          </a:xfrm>
        </p:grpSpPr>
        <p:sp>
          <p:nvSpPr>
            <p:cNvPr id="7" name="object 7"/>
            <p:cNvSpPr/>
            <p:nvPr/>
          </p:nvSpPr>
          <p:spPr>
            <a:xfrm>
              <a:off x="0" y="6353555"/>
              <a:ext cx="9144000" cy="504825"/>
            </a:xfrm>
            <a:custGeom>
              <a:avLst/>
              <a:gdLst/>
              <a:ahLst/>
              <a:cxnLst/>
              <a:rect l="l" t="t" r="r" b="b"/>
              <a:pathLst>
                <a:path w="9144000" h="504825">
                  <a:moveTo>
                    <a:pt x="9144000" y="0"/>
                  </a:moveTo>
                  <a:lnTo>
                    <a:pt x="0" y="0"/>
                  </a:lnTo>
                  <a:lnTo>
                    <a:pt x="0" y="504442"/>
                  </a:lnTo>
                  <a:lnTo>
                    <a:pt x="9144000" y="50444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6628" y="890066"/>
              <a:ext cx="4342853" cy="5441052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175759" y="5967984"/>
              <a:ext cx="490855" cy="386080"/>
            </a:xfrm>
            <a:custGeom>
              <a:avLst/>
              <a:gdLst/>
              <a:ahLst/>
              <a:cxnLst/>
              <a:rect l="l" t="t" r="r" b="b"/>
              <a:pathLst>
                <a:path w="490854" h="386079">
                  <a:moveTo>
                    <a:pt x="490727" y="0"/>
                  </a:moveTo>
                  <a:lnTo>
                    <a:pt x="0" y="0"/>
                  </a:lnTo>
                  <a:lnTo>
                    <a:pt x="0" y="385571"/>
                  </a:lnTo>
                  <a:lnTo>
                    <a:pt x="490727" y="385571"/>
                  </a:lnTo>
                  <a:lnTo>
                    <a:pt x="4907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53455" y="3904488"/>
              <a:ext cx="265175" cy="26517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13476" y="4282440"/>
              <a:ext cx="265175" cy="265175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92140" y="4652771"/>
              <a:ext cx="265175" cy="265175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048123" y="4192523"/>
              <a:ext cx="569595" cy="534670"/>
            </a:xfrm>
            <a:custGeom>
              <a:avLst/>
              <a:gdLst/>
              <a:ahLst/>
              <a:cxnLst/>
              <a:rect l="l" t="t" r="r" b="b"/>
              <a:pathLst>
                <a:path w="569595" h="534670">
                  <a:moveTo>
                    <a:pt x="486664" y="0"/>
                  </a:moveTo>
                  <a:lnTo>
                    <a:pt x="403098" y="16637"/>
                  </a:lnTo>
                  <a:lnTo>
                    <a:pt x="422541" y="41694"/>
                  </a:lnTo>
                  <a:lnTo>
                    <a:pt x="0" y="369570"/>
                  </a:lnTo>
                  <a:lnTo>
                    <a:pt x="7874" y="379603"/>
                  </a:lnTo>
                  <a:lnTo>
                    <a:pt x="430314" y="51701"/>
                  </a:lnTo>
                  <a:lnTo>
                    <a:pt x="449834" y="76835"/>
                  </a:lnTo>
                  <a:lnTo>
                    <a:pt x="470408" y="33909"/>
                  </a:lnTo>
                  <a:lnTo>
                    <a:pt x="486664" y="0"/>
                  </a:lnTo>
                  <a:close/>
                </a:path>
                <a:path w="569595" h="534670">
                  <a:moveTo>
                    <a:pt x="569214" y="512572"/>
                  </a:moveTo>
                  <a:lnTo>
                    <a:pt x="560819" y="505968"/>
                  </a:lnTo>
                  <a:lnTo>
                    <a:pt x="502285" y="459867"/>
                  </a:lnTo>
                  <a:lnTo>
                    <a:pt x="495871" y="490982"/>
                  </a:lnTo>
                  <a:lnTo>
                    <a:pt x="35687" y="396113"/>
                  </a:lnTo>
                  <a:lnTo>
                    <a:pt x="33147" y="408559"/>
                  </a:lnTo>
                  <a:lnTo>
                    <a:pt x="493318" y="503415"/>
                  </a:lnTo>
                  <a:lnTo>
                    <a:pt x="486918" y="534543"/>
                  </a:lnTo>
                  <a:lnTo>
                    <a:pt x="569214" y="512572"/>
                  </a:lnTo>
                  <a:close/>
                </a:path>
                <a:path w="569595" h="534670">
                  <a:moveTo>
                    <a:pt x="569214" y="236220"/>
                  </a:moveTo>
                  <a:lnTo>
                    <a:pt x="485902" y="218567"/>
                  </a:lnTo>
                  <a:lnTo>
                    <a:pt x="493864" y="249186"/>
                  </a:lnTo>
                  <a:lnTo>
                    <a:pt x="32766" y="369062"/>
                  </a:lnTo>
                  <a:lnTo>
                    <a:pt x="36068" y="381381"/>
                  </a:lnTo>
                  <a:lnTo>
                    <a:pt x="497078" y="261531"/>
                  </a:lnTo>
                  <a:lnTo>
                    <a:pt x="505079" y="292227"/>
                  </a:lnTo>
                  <a:lnTo>
                    <a:pt x="558012" y="245999"/>
                  </a:lnTo>
                  <a:lnTo>
                    <a:pt x="569214" y="236220"/>
                  </a:lnTo>
                  <a:close/>
                </a:path>
              </a:pathLst>
            </a:custGeom>
            <a:solidFill>
              <a:srgbClr val="BD4A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20540" y="4415028"/>
              <a:ext cx="1461515" cy="1461516"/>
            </a:xfrm>
            <a:prstGeom prst="rect">
              <a:avLst/>
            </a:prstGeom>
          </p:spPr>
        </p:pic>
      </p:grp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5697092" y="4067302"/>
            <a:ext cx="3310254" cy="194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8309" marR="5080" algn="just">
              <a:lnSpc>
                <a:spcPct val="100000"/>
              </a:lnSpc>
              <a:spcBef>
                <a:spcPts val="100"/>
              </a:spcBef>
            </a:pP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Источн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и</a:t>
            </a:r>
            <a:r>
              <a:rPr sz="1400" spc="-170" dirty="0">
                <a:solidFill>
                  <a:srgbClr val="943735"/>
                </a:solidFill>
                <a:latin typeface="Microsoft Sans Serif"/>
                <a:cs typeface="Microsoft Sans Serif"/>
              </a:rPr>
              <a:t>ко</a:t>
            </a:r>
            <a:r>
              <a:rPr sz="1400" spc="-220" dirty="0">
                <a:solidFill>
                  <a:srgbClr val="943735"/>
                </a:solidFill>
                <a:latin typeface="Microsoft Sans Serif"/>
                <a:cs typeface="Microsoft Sans Serif"/>
              </a:rPr>
              <a:t>м</a:t>
            </a:r>
            <a:r>
              <a:rPr sz="1400" spc="7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и</a:t>
            </a:r>
            <a:r>
              <a:rPr sz="1400" spc="-165" dirty="0">
                <a:solidFill>
                  <a:srgbClr val="943735"/>
                </a:solidFill>
                <a:latin typeface="Microsoft Sans Serif"/>
                <a:cs typeface="Microsoft Sans Serif"/>
              </a:rPr>
              <a:t>нфекци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и</a:t>
            </a:r>
            <a:r>
              <a:rPr sz="1400" spc="7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является</a:t>
            </a:r>
            <a:r>
              <a:rPr sz="1400" spc="8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больн</a:t>
            </a: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о</a:t>
            </a:r>
            <a:r>
              <a:rPr sz="1400" spc="-95" dirty="0">
                <a:solidFill>
                  <a:srgbClr val="943735"/>
                </a:solidFill>
                <a:latin typeface="Microsoft Sans Serif"/>
                <a:cs typeface="Microsoft Sans Serif"/>
              </a:rPr>
              <a:t>й  </a:t>
            </a:r>
            <a:r>
              <a:rPr sz="1400" spc="-165" dirty="0">
                <a:solidFill>
                  <a:srgbClr val="943735"/>
                </a:solidFill>
                <a:latin typeface="Microsoft Sans Serif"/>
                <a:cs typeface="Microsoft Sans Serif"/>
              </a:rPr>
              <a:t>корью</a:t>
            </a:r>
            <a:r>
              <a:rPr sz="1400" spc="-16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в</a:t>
            </a:r>
            <a:r>
              <a:rPr sz="1400" spc="-13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943735"/>
                </a:solidFill>
                <a:latin typeface="Microsoft Sans Serif"/>
                <a:cs typeface="Microsoft Sans Serif"/>
              </a:rPr>
              <a:t>конце</a:t>
            </a:r>
            <a:r>
              <a:rPr sz="1400" spc="5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инкубационного</a:t>
            </a:r>
            <a:r>
              <a:rPr sz="1400" spc="7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периода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(за</a:t>
            </a:r>
            <a:r>
              <a:rPr sz="1400" spc="-13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25" dirty="0">
                <a:solidFill>
                  <a:srgbClr val="943735"/>
                </a:solidFill>
                <a:latin typeface="Microsoft Sans Serif"/>
                <a:cs typeface="Microsoft Sans Serif"/>
              </a:rPr>
              <a:t>1-2</a:t>
            </a:r>
            <a:r>
              <a:rPr sz="1400" spc="-12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суток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до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 появления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симптомов </a:t>
            </a: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заболевания)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и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до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943735"/>
                </a:solidFill>
                <a:latin typeface="Microsoft Sans Serif"/>
                <a:cs typeface="Microsoft Sans Serif"/>
              </a:rPr>
              <a:t>конца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20" dirty="0">
                <a:solidFill>
                  <a:srgbClr val="943735"/>
                </a:solidFill>
                <a:latin typeface="Microsoft Sans Serif"/>
                <a:cs typeface="Microsoft Sans Serif"/>
              </a:rPr>
              <a:t>4-х</a:t>
            </a:r>
            <a:r>
              <a:rPr sz="1400" spc="-114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суток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25" dirty="0">
                <a:solidFill>
                  <a:srgbClr val="943735"/>
                </a:solidFill>
                <a:latin typeface="Microsoft Sans Serif"/>
                <a:cs typeface="Microsoft Sans Serif"/>
              </a:rPr>
              <a:t>с </a:t>
            </a:r>
            <a:r>
              <a:rPr sz="1400" spc="-12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95" dirty="0">
                <a:solidFill>
                  <a:srgbClr val="943735"/>
                </a:solidFill>
                <a:latin typeface="Microsoft Sans Serif"/>
                <a:cs typeface="Microsoft Sans Serif"/>
              </a:rPr>
              <a:t>м</a:t>
            </a:r>
            <a:r>
              <a:rPr sz="1400" spc="-165" dirty="0">
                <a:solidFill>
                  <a:srgbClr val="943735"/>
                </a:solidFill>
                <a:latin typeface="Microsoft Sans Serif"/>
                <a:cs typeface="Microsoft Sans Serif"/>
              </a:rPr>
              <a:t>о</a:t>
            </a:r>
            <a:r>
              <a:rPr sz="1400" spc="-195" dirty="0">
                <a:solidFill>
                  <a:srgbClr val="943735"/>
                </a:solidFill>
                <a:latin typeface="Microsoft Sans Serif"/>
                <a:cs typeface="Microsoft Sans Serif"/>
              </a:rPr>
              <a:t>м</a:t>
            </a:r>
            <a:r>
              <a:rPr sz="1400" spc="-165" dirty="0">
                <a:solidFill>
                  <a:srgbClr val="943735"/>
                </a:solidFill>
                <a:latin typeface="Microsoft Sans Serif"/>
                <a:cs typeface="Microsoft Sans Serif"/>
              </a:rPr>
              <a:t>е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нта</a:t>
            </a:r>
            <a:r>
              <a:rPr sz="1400" spc="-5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п</a:t>
            </a:r>
            <a:r>
              <a:rPr sz="1400" spc="-160" dirty="0">
                <a:solidFill>
                  <a:srgbClr val="943735"/>
                </a:solidFill>
                <a:latin typeface="Microsoft Sans Serif"/>
                <a:cs typeface="Microsoft Sans Serif"/>
              </a:rPr>
              <a:t>о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явл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е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ния</a:t>
            </a:r>
            <a:r>
              <a:rPr sz="1400" spc="-5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20" dirty="0">
                <a:solidFill>
                  <a:srgbClr val="943735"/>
                </a:solidFill>
                <a:latin typeface="Microsoft Sans Serif"/>
                <a:cs typeface="Microsoft Sans Serif"/>
              </a:rPr>
              <a:t>с</a:t>
            </a:r>
            <a:r>
              <a:rPr sz="1400" spc="-170" dirty="0">
                <a:solidFill>
                  <a:srgbClr val="943735"/>
                </a:solidFill>
                <a:latin typeface="Microsoft Sans Serif"/>
                <a:cs typeface="Microsoft Sans Serif"/>
              </a:rPr>
              <a:t>ы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п</a:t>
            </a: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и</a:t>
            </a:r>
            <a:r>
              <a:rPr sz="1400" spc="-70" dirty="0">
                <a:solidFill>
                  <a:srgbClr val="943735"/>
                </a:solidFill>
                <a:latin typeface="Microsoft Sans Serif"/>
                <a:cs typeface="Microsoft Sans Serif"/>
              </a:rPr>
              <a:t>.</a:t>
            </a:r>
            <a:r>
              <a:rPr sz="1400" dirty="0">
                <a:solidFill>
                  <a:srgbClr val="943735"/>
                </a:solidFill>
                <a:latin typeface="Microsoft Sans Serif"/>
                <a:cs typeface="Microsoft Sans Serif"/>
              </a:rPr>
              <a:t>    </a:t>
            </a:r>
            <a:r>
              <a:rPr sz="1400" spc="7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65" dirty="0">
                <a:solidFill>
                  <a:srgbClr val="943735"/>
                </a:solidFill>
                <a:latin typeface="Microsoft Sans Serif"/>
                <a:cs typeface="Microsoft Sans Serif"/>
              </a:rPr>
              <a:t>В</a:t>
            </a:r>
            <a:r>
              <a:rPr sz="1400" dirty="0">
                <a:solidFill>
                  <a:srgbClr val="943735"/>
                </a:solidFill>
                <a:latin typeface="Microsoft Sans Serif"/>
                <a:cs typeface="Microsoft Sans Serif"/>
              </a:rPr>
              <a:t>   </a:t>
            </a:r>
            <a:r>
              <a:rPr sz="1400" spc="13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п</a:t>
            </a:r>
            <a:r>
              <a:rPr sz="1400" spc="-160" dirty="0">
                <a:solidFill>
                  <a:srgbClr val="943735"/>
                </a:solidFill>
                <a:latin typeface="Microsoft Sans Serif"/>
                <a:cs typeface="Microsoft Sans Serif"/>
              </a:rPr>
              <a:t>е</a:t>
            </a: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р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иод</a:t>
            </a:r>
            <a:endParaRPr sz="1400">
              <a:latin typeface="Microsoft Sans Serif"/>
              <a:cs typeface="Microsoft Sans Serif"/>
            </a:endParaRPr>
          </a:p>
          <a:p>
            <a:pPr marL="12700" marR="6350" algn="just">
              <a:lnSpc>
                <a:spcPct val="100000"/>
              </a:lnSpc>
              <a:spcBef>
                <a:spcPts val="10"/>
              </a:spcBef>
            </a:pP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угасания</a:t>
            </a:r>
            <a:r>
              <a:rPr sz="1400" spc="9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сыпи</a:t>
            </a:r>
            <a:r>
              <a:rPr sz="1400" spc="7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больной</a:t>
            </a:r>
            <a:r>
              <a:rPr sz="1400" spc="8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практически</a:t>
            </a:r>
            <a:r>
              <a:rPr sz="1400" spc="28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не 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заразен.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При</a:t>
            </a: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60" dirty="0">
                <a:solidFill>
                  <a:srgbClr val="943735"/>
                </a:solidFill>
                <a:latin typeface="Microsoft Sans Serif"/>
                <a:cs typeface="Microsoft Sans Serif"/>
              </a:rPr>
              <a:t>осложненном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течении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 больной 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корь</a:t>
            </a:r>
            <a:r>
              <a:rPr sz="1400" spc="-204" dirty="0">
                <a:solidFill>
                  <a:srgbClr val="943735"/>
                </a:solidFill>
                <a:latin typeface="Microsoft Sans Serif"/>
                <a:cs typeface="Microsoft Sans Serif"/>
              </a:rPr>
              <a:t>ю</a:t>
            </a:r>
            <a:r>
              <a:rPr sz="1400" spc="-4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является</a:t>
            </a:r>
            <a:r>
              <a:rPr sz="1400" spc="-3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55" dirty="0">
                <a:solidFill>
                  <a:srgbClr val="943735"/>
                </a:solidFill>
                <a:latin typeface="Microsoft Sans Serif"/>
                <a:cs typeface="Microsoft Sans Serif"/>
              </a:rPr>
              <a:t>за</a:t>
            </a:r>
            <a:r>
              <a:rPr sz="1400" spc="-165" dirty="0">
                <a:solidFill>
                  <a:srgbClr val="943735"/>
                </a:solidFill>
                <a:latin typeface="Microsoft Sans Serif"/>
                <a:cs typeface="Microsoft Sans Serif"/>
              </a:rPr>
              <a:t>р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а</a:t>
            </a:r>
            <a:r>
              <a:rPr sz="1400" spc="-165" dirty="0">
                <a:solidFill>
                  <a:srgbClr val="943735"/>
                </a:solidFill>
                <a:latin typeface="Microsoft Sans Serif"/>
                <a:cs typeface="Microsoft Sans Serif"/>
              </a:rPr>
              <a:t>зны</a:t>
            </a:r>
            <a:r>
              <a:rPr sz="1400" spc="-195" dirty="0">
                <a:solidFill>
                  <a:srgbClr val="943735"/>
                </a:solidFill>
                <a:latin typeface="Microsoft Sans Serif"/>
                <a:cs typeface="Microsoft Sans Serif"/>
              </a:rPr>
              <a:t>м</a:t>
            </a:r>
            <a:r>
              <a:rPr sz="1400" spc="-4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35" dirty="0">
                <a:solidFill>
                  <a:srgbClr val="943735"/>
                </a:solidFill>
                <a:latin typeface="Microsoft Sans Serif"/>
                <a:cs typeface="Microsoft Sans Serif"/>
              </a:rPr>
              <a:t>в</a:t>
            </a:r>
            <a:r>
              <a:rPr sz="1400" spc="-4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теч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ен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ие</a:t>
            </a:r>
            <a:r>
              <a:rPr sz="1400" spc="-5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10</a:t>
            </a:r>
            <a:r>
              <a:rPr sz="1400" spc="-85" dirty="0">
                <a:solidFill>
                  <a:srgbClr val="943735"/>
                </a:solidFill>
                <a:latin typeface="Microsoft Sans Serif"/>
                <a:cs typeface="Microsoft Sans Serif"/>
              </a:rPr>
              <a:t>-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1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2</a:t>
            </a:r>
            <a:r>
              <a:rPr sz="1400" spc="-4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20" dirty="0">
                <a:solidFill>
                  <a:srgbClr val="943735"/>
                </a:solidFill>
                <a:latin typeface="Microsoft Sans Serif"/>
                <a:cs typeface="Microsoft Sans Serif"/>
              </a:rPr>
              <a:t>дней 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о</a:t>
            </a:r>
            <a:r>
              <a:rPr sz="1400" spc="-114" dirty="0">
                <a:solidFill>
                  <a:srgbClr val="943735"/>
                </a:solidFill>
                <a:latin typeface="Microsoft Sans Serif"/>
                <a:cs typeface="Microsoft Sans Serif"/>
              </a:rPr>
              <a:t>т</a:t>
            </a:r>
            <a:r>
              <a:rPr sz="1400" spc="-50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н</a:t>
            </a:r>
            <a:r>
              <a:rPr sz="1400" spc="-150" dirty="0">
                <a:solidFill>
                  <a:srgbClr val="943735"/>
                </a:solidFill>
                <a:latin typeface="Microsoft Sans Serif"/>
                <a:cs typeface="Microsoft Sans Serif"/>
              </a:rPr>
              <a:t>а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чал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а</a:t>
            </a:r>
            <a:r>
              <a:rPr sz="1400" spc="-45" dirty="0">
                <a:solidFill>
                  <a:srgbClr val="943735"/>
                </a:solidFill>
                <a:latin typeface="Microsoft Sans Serif"/>
                <a:cs typeface="Microsoft Sans Serif"/>
              </a:rPr>
              <a:t> </a:t>
            </a:r>
            <a:r>
              <a:rPr sz="1400" spc="-140" dirty="0">
                <a:solidFill>
                  <a:srgbClr val="943735"/>
                </a:solidFill>
                <a:latin typeface="Microsoft Sans Serif"/>
                <a:cs typeface="Microsoft Sans Serif"/>
              </a:rPr>
              <a:t>бол</a:t>
            </a:r>
            <a:r>
              <a:rPr sz="1400" spc="-145" dirty="0">
                <a:solidFill>
                  <a:srgbClr val="943735"/>
                </a:solidFill>
                <a:latin typeface="Microsoft Sans Serif"/>
                <a:cs typeface="Microsoft Sans Serif"/>
              </a:rPr>
              <a:t>е</a:t>
            </a:r>
            <a:r>
              <a:rPr sz="1400" spc="-160" dirty="0">
                <a:solidFill>
                  <a:srgbClr val="943735"/>
                </a:solidFill>
                <a:latin typeface="Microsoft Sans Serif"/>
                <a:cs typeface="Microsoft Sans Serif"/>
              </a:rPr>
              <a:t>зни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3645" y="715771"/>
            <a:ext cx="252349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spc="-260" dirty="0">
                <a:solidFill>
                  <a:srgbClr val="001F5F"/>
                </a:solidFill>
              </a:rPr>
              <a:t>И</a:t>
            </a:r>
            <a:r>
              <a:rPr sz="2000" spc="-215" dirty="0">
                <a:solidFill>
                  <a:srgbClr val="001F5F"/>
                </a:solidFill>
              </a:rPr>
              <a:t>н</a:t>
            </a:r>
            <a:r>
              <a:rPr sz="2000" spc="-185" dirty="0">
                <a:solidFill>
                  <a:srgbClr val="001F5F"/>
                </a:solidFill>
              </a:rPr>
              <a:t>к</a:t>
            </a:r>
            <a:r>
              <a:rPr sz="2000" spc="-210" dirty="0">
                <a:solidFill>
                  <a:srgbClr val="001F5F"/>
                </a:solidFill>
              </a:rPr>
              <a:t>у</a:t>
            </a:r>
            <a:r>
              <a:rPr sz="2000" spc="-229" dirty="0">
                <a:solidFill>
                  <a:srgbClr val="001F5F"/>
                </a:solidFill>
              </a:rPr>
              <a:t>б</a:t>
            </a:r>
            <a:r>
              <a:rPr sz="2000" spc="-220" dirty="0">
                <a:solidFill>
                  <a:srgbClr val="001F5F"/>
                </a:solidFill>
              </a:rPr>
              <a:t>аци</a:t>
            </a:r>
            <a:r>
              <a:rPr sz="2000" spc="-235" dirty="0">
                <a:solidFill>
                  <a:srgbClr val="001F5F"/>
                </a:solidFill>
              </a:rPr>
              <a:t>о</a:t>
            </a:r>
            <a:r>
              <a:rPr sz="2000" spc="-229" dirty="0">
                <a:solidFill>
                  <a:srgbClr val="001F5F"/>
                </a:solidFill>
              </a:rPr>
              <a:t>н</a:t>
            </a:r>
            <a:r>
              <a:rPr sz="2000" spc="-245" dirty="0">
                <a:solidFill>
                  <a:srgbClr val="001F5F"/>
                </a:solidFill>
              </a:rPr>
              <a:t>н</a:t>
            </a:r>
            <a:r>
              <a:rPr sz="2000" spc="-235" dirty="0">
                <a:solidFill>
                  <a:srgbClr val="001F5F"/>
                </a:solidFill>
              </a:rPr>
              <a:t>ый</a:t>
            </a:r>
            <a:r>
              <a:rPr sz="2000" spc="-130" dirty="0">
                <a:solidFill>
                  <a:srgbClr val="001F5F"/>
                </a:solidFill>
              </a:rPr>
              <a:t> </a:t>
            </a:r>
            <a:r>
              <a:rPr sz="2000" spc="-215" dirty="0">
                <a:solidFill>
                  <a:srgbClr val="001F5F"/>
                </a:solidFill>
              </a:rPr>
              <a:t>пе</a:t>
            </a:r>
            <a:r>
              <a:rPr sz="2000" spc="-220" dirty="0">
                <a:solidFill>
                  <a:srgbClr val="001F5F"/>
                </a:solidFill>
              </a:rPr>
              <a:t>р</a:t>
            </a:r>
            <a:r>
              <a:rPr sz="2000" spc="-225" dirty="0">
                <a:solidFill>
                  <a:srgbClr val="001F5F"/>
                </a:solidFill>
              </a:rPr>
              <a:t>иод</a:t>
            </a:r>
            <a:endParaRPr sz="2000"/>
          </a:p>
          <a:p>
            <a:pPr marL="193675" marR="187960" indent="1905" algn="ctr">
              <a:lnSpc>
                <a:spcPct val="100000"/>
              </a:lnSpc>
            </a:pPr>
            <a:r>
              <a:rPr sz="2000" b="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1</a:t>
            </a:r>
            <a:r>
              <a:rPr sz="2000" b="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0</a:t>
            </a:r>
            <a:r>
              <a:rPr sz="2000" b="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b="0" spc="325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2000" b="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b="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1</a:t>
            </a:r>
            <a:r>
              <a:rPr sz="2000" b="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4</a:t>
            </a:r>
            <a:r>
              <a:rPr sz="2000" b="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b="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2000" b="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b="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2000" b="0" spc="-135" dirty="0">
                <a:solidFill>
                  <a:srgbClr val="001F5F"/>
                </a:solidFill>
                <a:latin typeface="Microsoft Sans Serif"/>
                <a:cs typeface="Microsoft Sans Serif"/>
              </a:rPr>
              <a:t>й  </a:t>
            </a:r>
            <a:r>
              <a:rPr sz="2000" b="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(д</a:t>
            </a:r>
            <a:r>
              <a:rPr sz="2000" b="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2000" b="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b="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па</a:t>
            </a:r>
            <a:r>
              <a:rPr sz="2000" b="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2000" b="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b="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b="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b="0" spc="325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2000" b="0" spc="-8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b="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7</a:t>
            </a:r>
            <a:r>
              <a:rPr sz="2000" b="0" spc="310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2000" b="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2</a:t>
            </a:r>
            <a:r>
              <a:rPr sz="2000" b="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3</a:t>
            </a:r>
            <a:r>
              <a:rPr sz="2000" b="0" spc="-7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b="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2000" b="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b="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2000" b="0" spc="-120" dirty="0">
                <a:solidFill>
                  <a:srgbClr val="001F5F"/>
                </a:solidFill>
                <a:latin typeface="Microsoft Sans Serif"/>
                <a:cs typeface="Microsoft Sans Serif"/>
              </a:rPr>
              <a:t>)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1648" y="2226806"/>
            <a:ext cx="2232660" cy="78740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95"/>
              </a:spcBef>
            </a:pPr>
            <a:r>
              <a:rPr sz="2000" b="1" spc="-200" dirty="0">
                <a:solidFill>
                  <a:srgbClr val="001F5F"/>
                </a:solidFill>
                <a:latin typeface="Arial"/>
                <a:cs typeface="Arial"/>
              </a:rPr>
              <a:t>Ката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2000" b="1" spc="-204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2000" b="1" spc="-245" dirty="0">
                <a:solidFill>
                  <a:srgbClr val="001F5F"/>
                </a:solidFill>
                <a:latin typeface="Arial"/>
                <a:cs typeface="Arial"/>
              </a:rPr>
              <a:t>л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ь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2000" b="1" spc="-260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й</a:t>
            </a:r>
            <a:r>
              <a:rPr sz="2000" b="1" spc="-1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пе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ри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од</a:t>
            </a:r>
            <a:endParaRPr sz="200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600"/>
              </a:spcBef>
            </a:pP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3</a:t>
            </a:r>
            <a:r>
              <a:rPr sz="2000" spc="-1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325" dirty="0">
                <a:solidFill>
                  <a:srgbClr val="001F5F"/>
                </a:solidFill>
                <a:latin typeface="Microsoft Sans Serif"/>
                <a:cs typeface="Microsoft Sans Serif"/>
              </a:rPr>
              <a:t>–</a:t>
            </a:r>
            <a:r>
              <a:rPr sz="20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5</a:t>
            </a:r>
            <a:r>
              <a:rPr sz="20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</a:t>
            </a:r>
            <a:r>
              <a:rPr sz="2000" spc="-204" dirty="0">
                <a:solidFill>
                  <a:srgbClr val="001F5F"/>
                </a:solidFill>
                <a:latin typeface="Microsoft Sans Serif"/>
                <a:cs typeface="Microsoft Sans Serif"/>
              </a:rPr>
              <a:t>й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1447" y="3541242"/>
            <a:ext cx="2096135" cy="76327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Период</a:t>
            </a:r>
            <a:r>
              <a:rPr sz="2000" b="1" spc="-1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высып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аний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05"/>
              </a:spcBef>
            </a:pP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3</a:t>
            </a: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9688" y="4834737"/>
            <a:ext cx="3119120" cy="76390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05"/>
              </a:spcBef>
            </a:pPr>
            <a:r>
              <a:rPr sz="2000" b="1" spc="-225" dirty="0">
                <a:solidFill>
                  <a:srgbClr val="001F5F"/>
                </a:solidFill>
                <a:latin typeface="Arial"/>
                <a:cs typeface="Arial"/>
              </a:rPr>
              <a:t>Период</a:t>
            </a:r>
            <a:r>
              <a:rPr sz="2000" b="1" spc="-1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2000" b="1" spc="-235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000" b="1" spc="-165" dirty="0">
                <a:solidFill>
                  <a:srgbClr val="001F5F"/>
                </a:solidFill>
                <a:latin typeface="Arial"/>
                <a:cs typeface="Arial"/>
              </a:rPr>
              <a:t>г</a:t>
            </a:r>
            <a:r>
              <a:rPr sz="2000" b="1" spc="-28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000" b="1" spc="-229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2000" b="1" spc="-19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2000" b="1" spc="-21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2000" b="1" spc="-235" dirty="0">
                <a:solidFill>
                  <a:srgbClr val="001F5F"/>
                </a:solidFill>
                <a:latin typeface="Arial"/>
                <a:cs typeface="Arial"/>
              </a:rPr>
              <a:t>ци</a:t>
            </a:r>
            <a:r>
              <a:rPr sz="2000" b="1" spc="-22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05"/>
              </a:spcBef>
            </a:pPr>
            <a:r>
              <a:rPr sz="2000" spc="-18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3</a:t>
            </a:r>
            <a:r>
              <a:rPr sz="2000" spc="-130" dirty="0">
                <a:solidFill>
                  <a:srgbClr val="001F5F"/>
                </a:solidFill>
                <a:latin typeface="Microsoft Sans Serif"/>
                <a:cs typeface="Microsoft Sans Serif"/>
              </a:rPr>
              <a:t>-</a:t>
            </a:r>
            <a:r>
              <a:rPr sz="2000" spc="-165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20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195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r>
              <a:rPr sz="2000" spc="-114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85" dirty="0">
                <a:solidFill>
                  <a:srgbClr val="001F5F"/>
                </a:solidFill>
                <a:latin typeface="Microsoft Sans Serif"/>
                <a:cs typeface="Microsoft Sans Serif"/>
              </a:rPr>
              <a:t>от</a:t>
            </a:r>
            <a:r>
              <a:rPr sz="2000" spc="-1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нача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2000" spc="-2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2000" spc="-225" dirty="0">
                <a:solidFill>
                  <a:srgbClr val="001F5F"/>
                </a:solidFill>
                <a:latin typeface="Microsoft Sans Serif"/>
                <a:cs typeface="Microsoft Sans Serif"/>
              </a:rPr>
              <a:t>ы</a:t>
            </a:r>
            <a:r>
              <a:rPr sz="2000" spc="-240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2000" spc="-215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2000" spc="-22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2000" spc="-210" dirty="0">
                <a:solidFill>
                  <a:srgbClr val="001F5F"/>
                </a:solidFill>
                <a:latin typeface="Microsoft Sans Serif"/>
                <a:cs typeface="Microsoft Sans Serif"/>
              </a:rPr>
              <a:t>ий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130" y="6338417"/>
            <a:ext cx="8611870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i="1" spc="-5" dirty="0">
                <a:solidFill>
                  <a:srgbClr val="808080"/>
                </a:solidFill>
                <a:latin typeface="Calibri"/>
                <a:cs typeface="Calibri"/>
              </a:rPr>
              <a:t>Понежева </a:t>
            </a:r>
            <a:r>
              <a:rPr sz="1000" i="1" spc="-10" dirty="0">
                <a:solidFill>
                  <a:srgbClr val="808080"/>
                </a:solidFill>
                <a:latin typeface="Calibri"/>
                <a:cs typeface="Calibri"/>
              </a:rPr>
              <a:t>Ж. </a:t>
            </a:r>
            <a:r>
              <a:rPr sz="1000" i="1" spc="-5" dirty="0">
                <a:solidFill>
                  <a:srgbClr val="808080"/>
                </a:solidFill>
                <a:latin typeface="Calibri"/>
                <a:cs typeface="Calibri"/>
              </a:rPr>
              <a:t>Б., Аракелян А. К., Козлова М. С., Вдовина </a:t>
            </a:r>
            <a:r>
              <a:rPr sz="1000" i="1" dirty="0">
                <a:solidFill>
                  <a:srgbClr val="808080"/>
                </a:solidFill>
                <a:latin typeface="Calibri"/>
                <a:cs typeface="Calibri"/>
              </a:rPr>
              <a:t>Е. </a:t>
            </a:r>
            <a:r>
              <a:rPr sz="1000" i="1" spc="-10" dirty="0">
                <a:solidFill>
                  <a:srgbClr val="808080"/>
                </a:solidFill>
                <a:latin typeface="Calibri"/>
                <a:cs typeface="Calibri"/>
              </a:rPr>
              <a:t>Т. </a:t>
            </a:r>
            <a:r>
              <a:rPr sz="1000" i="1" spc="-5" dirty="0">
                <a:solidFill>
                  <a:srgbClr val="808080"/>
                </a:solidFill>
                <a:latin typeface="Calibri"/>
                <a:cs typeface="Calibri"/>
              </a:rPr>
              <a:t>Корь у взрослых // Эпидемиология и инфекционные болезни: актуальные вопросы. </a:t>
            </a:r>
            <a:r>
              <a:rPr sz="1000" i="1" spc="-10" dirty="0">
                <a:solidFill>
                  <a:srgbClr val="808080"/>
                </a:solidFill>
                <a:latin typeface="Calibri"/>
                <a:cs typeface="Calibri"/>
              </a:rPr>
              <a:t>2018. </a:t>
            </a:r>
            <a:r>
              <a:rPr sz="1000" i="1" spc="-5" dirty="0">
                <a:solidFill>
                  <a:srgbClr val="808080"/>
                </a:solidFill>
                <a:latin typeface="Calibri"/>
                <a:cs typeface="Calibri"/>
              </a:rPr>
              <a:t>С. </a:t>
            </a:r>
            <a:r>
              <a:rPr sz="1000" i="1" spc="-20" dirty="0">
                <a:solidFill>
                  <a:srgbClr val="808080"/>
                </a:solidFill>
                <a:latin typeface="Calibri"/>
                <a:cs typeface="Calibri"/>
              </a:rPr>
              <a:t>50–55. </a:t>
            </a:r>
            <a:r>
              <a:rPr sz="1000" i="1" spc="-215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000" i="1" spc="-10" dirty="0">
                <a:solidFill>
                  <a:srgbClr val="808080"/>
                </a:solidFill>
                <a:latin typeface="Calibri"/>
                <a:cs typeface="Calibri"/>
              </a:rPr>
              <a:t>ВОЗ. </a:t>
            </a:r>
            <a:r>
              <a:rPr sz="1000" i="1" spc="-5" dirty="0">
                <a:solidFill>
                  <a:srgbClr val="808080"/>
                </a:solidFill>
                <a:latin typeface="Calibri"/>
                <a:cs typeface="Calibri"/>
              </a:rPr>
              <a:t>Стандарты эпиднадзора за управляемыми инфекциями. Корь, последнее обновление 5 сентября 2018: </a:t>
            </a:r>
            <a:r>
              <a:rPr sz="1000" i="1" dirty="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sz="1000" i="1" spc="-10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https://www.who.int/ru/publications/m/item/vaccine-preventable-diseases-surveillance-standards-measles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343400" y="609600"/>
            <a:ext cx="4800600" cy="5744210"/>
          </a:xfrm>
          <a:custGeom>
            <a:avLst/>
            <a:gdLst/>
            <a:ahLst/>
            <a:cxnLst/>
            <a:rect l="l" t="t" r="r" b="b"/>
            <a:pathLst>
              <a:path w="4800600" h="5744210">
                <a:moveTo>
                  <a:pt x="0" y="5743956"/>
                </a:moveTo>
                <a:lnTo>
                  <a:pt x="4800600" y="5743956"/>
                </a:lnTo>
                <a:lnTo>
                  <a:pt x="4800600" y="0"/>
                </a:lnTo>
                <a:lnTo>
                  <a:pt x="0" y="0"/>
                </a:lnTo>
                <a:lnTo>
                  <a:pt x="0" y="5743956"/>
                </a:lnTo>
                <a:close/>
              </a:path>
            </a:pathLst>
          </a:custGeom>
          <a:solidFill>
            <a:srgbClr val="C5D9F0">
              <a:alpha val="5803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422775" y="721867"/>
            <a:ext cx="4043679" cy="2296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z="1800" b="1" spc="-220" dirty="0">
                <a:solidFill>
                  <a:srgbClr val="006EC0"/>
                </a:solidFill>
                <a:latin typeface="Arial"/>
                <a:cs typeface="Arial"/>
              </a:rPr>
              <a:t>КАТАР</a:t>
            </a:r>
            <a:r>
              <a:rPr sz="1800" b="1" spc="-245" dirty="0">
                <a:solidFill>
                  <a:srgbClr val="006EC0"/>
                </a:solidFill>
                <a:latin typeface="Arial"/>
                <a:cs typeface="Arial"/>
              </a:rPr>
              <a:t>А</a:t>
            </a:r>
            <a:r>
              <a:rPr sz="1800" b="1" spc="-235" dirty="0">
                <a:solidFill>
                  <a:srgbClr val="006EC0"/>
                </a:solidFill>
                <a:latin typeface="Arial"/>
                <a:cs typeface="Arial"/>
              </a:rPr>
              <a:t>Л</a:t>
            </a:r>
            <a:r>
              <a:rPr sz="1800" b="1" spc="-250" dirty="0">
                <a:solidFill>
                  <a:srgbClr val="006EC0"/>
                </a:solidFill>
                <a:latin typeface="Arial"/>
                <a:cs typeface="Arial"/>
              </a:rPr>
              <a:t>Ь</a:t>
            </a:r>
            <a:r>
              <a:rPr sz="1800" b="1" spc="-254" dirty="0">
                <a:solidFill>
                  <a:srgbClr val="006EC0"/>
                </a:solidFill>
                <a:latin typeface="Arial"/>
                <a:cs typeface="Arial"/>
              </a:rPr>
              <a:t>НЫЙ</a:t>
            </a:r>
            <a:r>
              <a:rPr sz="1800" b="1" spc="-114" dirty="0">
                <a:solidFill>
                  <a:srgbClr val="006EC0"/>
                </a:solidFill>
                <a:latin typeface="Arial"/>
                <a:cs typeface="Arial"/>
              </a:rPr>
              <a:t> </a:t>
            </a:r>
            <a:r>
              <a:rPr sz="1800" b="1" spc="-240" dirty="0">
                <a:solidFill>
                  <a:srgbClr val="006EC0"/>
                </a:solidFill>
                <a:latin typeface="Arial"/>
                <a:cs typeface="Arial"/>
              </a:rPr>
              <a:t>П</a:t>
            </a:r>
            <a:r>
              <a:rPr sz="1800" b="1" spc="-235" dirty="0">
                <a:solidFill>
                  <a:srgbClr val="006EC0"/>
                </a:solidFill>
                <a:latin typeface="Arial"/>
                <a:cs typeface="Arial"/>
              </a:rPr>
              <a:t>ЕР</a:t>
            </a:r>
            <a:r>
              <a:rPr sz="1800" b="1" spc="-254" dirty="0">
                <a:solidFill>
                  <a:srgbClr val="006EC0"/>
                </a:solidFill>
                <a:latin typeface="Arial"/>
                <a:cs typeface="Arial"/>
              </a:rPr>
              <a:t>И</a:t>
            </a:r>
            <a:r>
              <a:rPr sz="1800" b="1" spc="-265" dirty="0">
                <a:solidFill>
                  <a:srgbClr val="006EC0"/>
                </a:solidFill>
                <a:latin typeface="Arial"/>
                <a:cs typeface="Arial"/>
              </a:rPr>
              <a:t>О</a:t>
            </a:r>
            <a:r>
              <a:rPr sz="1800" b="1" spc="-235" dirty="0">
                <a:solidFill>
                  <a:srgbClr val="006EC0"/>
                </a:solidFill>
                <a:latin typeface="Arial"/>
                <a:cs typeface="Arial"/>
              </a:rPr>
              <a:t>Д</a:t>
            </a:r>
            <a:endParaRPr sz="1800">
              <a:latin typeface="Arial"/>
              <a:cs typeface="Arial"/>
            </a:endParaRPr>
          </a:p>
          <a:p>
            <a:pPr marL="282575" indent="-270510">
              <a:lnSpc>
                <a:spcPct val="100000"/>
              </a:lnSpc>
              <a:buClr>
                <a:srgbClr val="A3001F"/>
              </a:buClr>
              <a:buFont typeface="Wingdings"/>
              <a:buChar char=""/>
              <a:tabLst>
                <a:tab pos="283210" algn="l"/>
              </a:tabLst>
            </a:pPr>
            <a:r>
              <a:rPr sz="1800" spc="-265" dirty="0">
                <a:latin typeface="Microsoft Sans Serif"/>
                <a:cs typeface="Microsoft Sans Serif"/>
              </a:rPr>
              <a:t>О</a:t>
            </a:r>
            <a:r>
              <a:rPr sz="1800" spc="-175" dirty="0">
                <a:latin typeface="Microsoft Sans Serif"/>
                <a:cs typeface="Microsoft Sans Serif"/>
              </a:rPr>
              <a:t>с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204" dirty="0">
                <a:latin typeface="Microsoft Sans Serif"/>
                <a:cs typeface="Microsoft Sans Serif"/>
              </a:rPr>
              <a:t>ро</a:t>
            </a:r>
            <a:r>
              <a:rPr sz="1800" spc="-185" dirty="0">
                <a:latin typeface="Microsoft Sans Serif"/>
                <a:cs typeface="Microsoft Sans Serif"/>
              </a:rPr>
              <a:t>е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spc="-185" dirty="0">
                <a:latin typeface="Microsoft Sans Serif"/>
                <a:cs typeface="Microsoft Sans Serif"/>
              </a:rPr>
              <a:t>нач</a:t>
            </a:r>
            <a:r>
              <a:rPr sz="1800" spc="-200" dirty="0">
                <a:latin typeface="Microsoft Sans Serif"/>
                <a:cs typeface="Microsoft Sans Serif"/>
              </a:rPr>
              <a:t>а</a:t>
            </a:r>
            <a:r>
              <a:rPr sz="1800" spc="-175" dirty="0">
                <a:latin typeface="Microsoft Sans Serif"/>
                <a:cs typeface="Microsoft Sans Serif"/>
              </a:rPr>
              <a:t>ло</a:t>
            </a:r>
            <a:endParaRPr sz="1800">
              <a:latin typeface="Microsoft Sans Serif"/>
              <a:cs typeface="Microsoft Sans Serif"/>
            </a:endParaRPr>
          </a:p>
          <a:p>
            <a:pPr marL="282575" indent="-270510">
              <a:lnSpc>
                <a:spcPct val="100000"/>
              </a:lnSpc>
              <a:buClr>
                <a:srgbClr val="A3001F"/>
              </a:buClr>
              <a:buFont typeface="Wingdings"/>
              <a:buChar char=""/>
              <a:tabLst>
                <a:tab pos="283210" algn="l"/>
              </a:tabLst>
            </a:pPr>
            <a:r>
              <a:rPr sz="1800" spc="-245" dirty="0">
                <a:latin typeface="Microsoft Sans Serif"/>
                <a:cs typeface="Microsoft Sans Serif"/>
              </a:rPr>
              <a:t>С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204" dirty="0">
                <a:latin typeface="Microsoft Sans Serif"/>
                <a:cs typeface="Microsoft Sans Serif"/>
              </a:rPr>
              <a:t>н</a:t>
            </a:r>
            <a:r>
              <a:rPr sz="1800" spc="-200" dirty="0">
                <a:latin typeface="Microsoft Sans Serif"/>
                <a:cs typeface="Microsoft Sans Serif"/>
              </a:rPr>
              <a:t>д</a:t>
            </a:r>
            <a:r>
              <a:rPr sz="1800" spc="-204" dirty="0">
                <a:latin typeface="Microsoft Sans Serif"/>
                <a:cs typeface="Microsoft Sans Serif"/>
              </a:rPr>
              <a:t>ро</a:t>
            </a:r>
            <a:r>
              <a:rPr sz="1800" spc="-270" dirty="0">
                <a:latin typeface="Microsoft Sans Serif"/>
                <a:cs typeface="Microsoft Sans Serif"/>
              </a:rPr>
              <a:t>м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204" dirty="0">
                <a:latin typeface="Microsoft Sans Serif"/>
                <a:cs typeface="Microsoft Sans Serif"/>
              </a:rPr>
              <a:t>н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204" dirty="0">
                <a:latin typeface="Microsoft Sans Serif"/>
                <a:cs typeface="Microsoft Sans Serif"/>
              </a:rPr>
              <a:t>о</a:t>
            </a:r>
            <a:r>
              <a:rPr sz="1800" spc="-265" dirty="0">
                <a:latin typeface="Microsoft Sans Serif"/>
                <a:cs typeface="Microsoft Sans Serif"/>
              </a:rPr>
              <a:t>к</a:t>
            </a:r>
            <a:r>
              <a:rPr sz="1800" spc="-175" dirty="0">
                <a:latin typeface="Microsoft Sans Serif"/>
                <a:cs typeface="Microsoft Sans Serif"/>
              </a:rPr>
              <a:t>с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265" dirty="0">
                <a:latin typeface="Microsoft Sans Serif"/>
                <a:cs typeface="Microsoft Sans Serif"/>
              </a:rPr>
              <a:t>к</a:t>
            </a:r>
            <a:r>
              <a:rPr sz="1800" spc="-204" dirty="0">
                <a:latin typeface="Microsoft Sans Serif"/>
                <a:cs typeface="Microsoft Sans Serif"/>
              </a:rPr>
              <a:t>а</a:t>
            </a:r>
            <a:r>
              <a:rPr sz="1800" spc="-210" dirty="0">
                <a:latin typeface="Microsoft Sans Serif"/>
                <a:cs typeface="Microsoft Sans Serif"/>
              </a:rPr>
              <a:t>ц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185" dirty="0">
                <a:latin typeface="Microsoft Sans Serif"/>
                <a:cs typeface="Microsoft Sans Serif"/>
              </a:rPr>
              <a:t>и</a:t>
            </a:r>
            <a:endParaRPr sz="1800">
              <a:latin typeface="Microsoft Sans Serif"/>
              <a:cs typeface="Microsoft Sans Serif"/>
            </a:endParaRPr>
          </a:p>
          <a:p>
            <a:pPr marL="282575" marR="631825" indent="-268605">
              <a:lnSpc>
                <a:spcPct val="100000"/>
              </a:lnSpc>
              <a:spcBef>
                <a:spcPts val="300"/>
              </a:spcBef>
              <a:buClr>
                <a:srgbClr val="A3001F"/>
              </a:buClr>
              <a:buFont typeface="Wingdings"/>
              <a:buChar char=""/>
              <a:tabLst>
                <a:tab pos="283210" algn="l"/>
              </a:tabLst>
            </a:pPr>
            <a:r>
              <a:rPr sz="1800" spc="-355" dirty="0">
                <a:latin typeface="Microsoft Sans Serif"/>
                <a:cs typeface="Microsoft Sans Serif"/>
              </a:rPr>
              <a:t>К</a:t>
            </a:r>
            <a:r>
              <a:rPr sz="1800" spc="-204" dirty="0">
                <a:latin typeface="Microsoft Sans Serif"/>
                <a:cs typeface="Microsoft Sans Serif"/>
              </a:rPr>
              <a:t>а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204" dirty="0">
                <a:latin typeface="Microsoft Sans Serif"/>
                <a:cs typeface="Microsoft Sans Serif"/>
              </a:rPr>
              <a:t>ара</a:t>
            </a:r>
            <a:r>
              <a:rPr sz="1800" spc="-180" dirty="0">
                <a:latin typeface="Microsoft Sans Serif"/>
                <a:cs typeface="Microsoft Sans Serif"/>
              </a:rPr>
              <a:t>л</a:t>
            </a:r>
            <a:r>
              <a:rPr sz="1800" spc="-190" dirty="0">
                <a:latin typeface="Microsoft Sans Serif"/>
                <a:cs typeface="Microsoft Sans Serif"/>
              </a:rPr>
              <a:t>ь</a:t>
            </a:r>
            <a:r>
              <a:rPr sz="1800" spc="-170" dirty="0">
                <a:latin typeface="Microsoft Sans Serif"/>
                <a:cs typeface="Microsoft Sans Serif"/>
              </a:rPr>
              <a:t>н</a:t>
            </a:r>
            <a:r>
              <a:rPr sz="1800" spc="-220" dirty="0">
                <a:latin typeface="Microsoft Sans Serif"/>
                <a:cs typeface="Microsoft Sans Serif"/>
              </a:rPr>
              <a:t>ы</a:t>
            </a:r>
            <a:r>
              <a:rPr sz="1800" spc="-185" dirty="0">
                <a:latin typeface="Microsoft Sans Serif"/>
                <a:cs typeface="Microsoft Sans Serif"/>
              </a:rPr>
              <a:t>е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75" dirty="0">
                <a:latin typeface="Microsoft Sans Serif"/>
                <a:cs typeface="Microsoft Sans Serif"/>
              </a:rPr>
              <a:t>с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280" dirty="0">
                <a:latin typeface="Microsoft Sans Serif"/>
                <a:cs typeface="Microsoft Sans Serif"/>
              </a:rPr>
              <a:t>м</a:t>
            </a:r>
            <a:r>
              <a:rPr sz="1800" spc="-215" dirty="0">
                <a:latin typeface="Microsoft Sans Serif"/>
                <a:cs typeface="Microsoft Sans Serif"/>
              </a:rPr>
              <a:t>п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204" dirty="0">
                <a:latin typeface="Microsoft Sans Serif"/>
                <a:cs typeface="Microsoft Sans Serif"/>
              </a:rPr>
              <a:t>о</a:t>
            </a:r>
            <a:r>
              <a:rPr sz="1800" spc="-280" dirty="0">
                <a:latin typeface="Microsoft Sans Serif"/>
                <a:cs typeface="Microsoft Sans Serif"/>
              </a:rPr>
              <a:t>м</a:t>
            </a:r>
            <a:r>
              <a:rPr sz="1800" spc="-195" dirty="0">
                <a:latin typeface="Microsoft Sans Serif"/>
                <a:cs typeface="Microsoft Sans Serif"/>
              </a:rPr>
              <a:t>ы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160" dirty="0">
                <a:latin typeface="Microsoft Sans Serif"/>
                <a:cs typeface="Microsoft Sans Serif"/>
              </a:rPr>
              <a:t>с</a:t>
            </a:r>
            <a:r>
              <a:rPr sz="1800" spc="-180" dirty="0">
                <a:latin typeface="Microsoft Sans Serif"/>
                <a:cs typeface="Microsoft Sans Serif"/>
              </a:rPr>
              <a:t>о</a:t>
            </a:r>
            <a:r>
              <a:rPr sz="1800" spc="-100" dirty="0">
                <a:latin typeface="Microsoft Sans Serif"/>
                <a:cs typeface="Microsoft Sans Serif"/>
              </a:rPr>
              <a:t> </a:t>
            </a:r>
            <a:r>
              <a:rPr sz="1800" spc="-175" dirty="0">
                <a:latin typeface="Microsoft Sans Serif"/>
                <a:cs typeface="Microsoft Sans Serif"/>
              </a:rPr>
              <a:t>с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204" dirty="0">
                <a:latin typeface="Microsoft Sans Serif"/>
                <a:cs typeface="Microsoft Sans Serif"/>
              </a:rPr>
              <a:t>орон</a:t>
            </a:r>
            <a:r>
              <a:rPr sz="1800" spc="-114" dirty="0">
                <a:latin typeface="Microsoft Sans Serif"/>
                <a:cs typeface="Microsoft Sans Serif"/>
              </a:rPr>
              <a:t>ы  </a:t>
            </a:r>
            <a:r>
              <a:rPr sz="1800" spc="-195" dirty="0">
                <a:latin typeface="Microsoft Sans Serif"/>
                <a:cs typeface="Microsoft Sans Serif"/>
              </a:rPr>
              <a:t>дыхательных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75" dirty="0">
                <a:latin typeface="Microsoft Sans Serif"/>
                <a:cs typeface="Microsoft Sans Serif"/>
              </a:rPr>
              <a:t>путей: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95" dirty="0">
                <a:latin typeface="Microsoft Sans Serif"/>
                <a:cs typeface="Microsoft Sans Serif"/>
              </a:rPr>
              <a:t>кашель,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190" dirty="0">
                <a:latin typeface="Microsoft Sans Serif"/>
                <a:cs typeface="Microsoft Sans Serif"/>
              </a:rPr>
              <a:t>ринит</a:t>
            </a:r>
            <a:endParaRPr sz="1800">
              <a:latin typeface="Microsoft Sans Serif"/>
              <a:cs typeface="Microsoft Sans Serif"/>
            </a:endParaRPr>
          </a:p>
          <a:p>
            <a:pPr marL="282575" indent="-270510">
              <a:lnSpc>
                <a:spcPct val="100000"/>
              </a:lnSpc>
              <a:buClr>
                <a:srgbClr val="A3001F"/>
              </a:buClr>
              <a:buFont typeface="Wingdings"/>
              <a:buChar char=""/>
              <a:tabLst>
                <a:tab pos="283210" algn="l"/>
              </a:tabLst>
            </a:pPr>
            <a:r>
              <a:rPr sz="1800" b="1" spc="-204" dirty="0">
                <a:latin typeface="Arial"/>
                <a:cs typeface="Arial"/>
              </a:rPr>
              <a:t>Конъюнктивит</a:t>
            </a:r>
            <a:endParaRPr sz="1800">
              <a:latin typeface="Arial"/>
              <a:cs typeface="Arial"/>
            </a:endParaRPr>
          </a:p>
          <a:p>
            <a:pPr marL="282575" indent="-269240">
              <a:lnSpc>
                <a:spcPct val="100000"/>
              </a:lnSpc>
              <a:spcBef>
                <a:spcPts val="300"/>
              </a:spcBef>
              <a:buClr>
                <a:srgbClr val="A3001F"/>
              </a:buClr>
              <a:buFont typeface="Wingdings"/>
              <a:buChar char=""/>
              <a:tabLst>
                <a:tab pos="283210" algn="l"/>
              </a:tabLst>
            </a:pPr>
            <a:r>
              <a:rPr sz="1800" b="1" spc="-245" dirty="0">
                <a:latin typeface="Arial"/>
                <a:cs typeface="Arial"/>
              </a:rPr>
              <a:t>С</a:t>
            </a:r>
            <a:r>
              <a:rPr sz="1800" b="1" spc="-210" dirty="0">
                <a:latin typeface="Arial"/>
                <a:cs typeface="Arial"/>
              </a:rPr>
              <a:t>и</a:t>
            </a:r>
            <a:r>
              <a:rPr sz="1800" b="1" spc="-254" dirty="0">
                <a:latin typeface="Arial"/>
                <a:cs typeface="Arial"/>
              </a:rPr>
              <a:t>м</a:t>
            </a:r>
            <a:r>
              <a:rPr sz="1800" b="1" spc="-215" dirty="0">
                <a:latin typeface="Arial"/>
                <a:cs typeface="Arial"/>
              </a:rPr>
              <a:t>п</a:t>
            </a:r>
            <a:r>
              <a:rPr sz="1800" b="1" spc="-180" dirty="0">
                <a:latin typeface="Arial"/>
                <a:cs typeface="Arial"/>
              </a:rPr>
              <a:t>т</a:t>
            </a:r>
            <a:r>
              <a:rPr sz="1800" b="1" spc="-215" dirty="0">
                <a:latin typeface="Arial"/>
                <a:cs typeface="Arial"/>
              </a:rPr>
              <a:t>о</a:t>
            </a:r>
            <a:r>
              <a:rPr sz="1800" b="1" spc="-240" dirty="0">
                <a:latin typeface="Arial"/>
                <a:cs typeface="Arial"/>
              </a:rPr>
              <a:t>м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spc="-245" dirty="0">
                <a:latin typeface="Arial"/>
                <a:cs typeface="Arial"/>
              </a:rPr>
              <a:t>Б</a:t>
            </a:r>
            <a:r>
              <a:rPr sz="1800" b="1" spc="-190" dirty="0">
                <a:latin typeface="Arial"/>
                <a:cs typeface="Arial"/>
              </a:rPr>
              <a:t>е</a:t>
            </a:r>
            <a:r>
              <a:rPr sz="1800" b="1" spc="-220" dirty="0">
                <a:latin typeface="Arial"/>
                <a:cs typeface="Arial"/>
              </a:rPr>
              <a:t>л</a:t>
            </a:r>
            <a:r>
              <a:rPr sz="1800" b="1" spc="-185" dirty="0">
                <a:latin typeface="Arial"/>
                <a:cs typeface="Arial"/>
              </a:rPr>
              <a:t>ьск</a:t>
            </a:r>
            <a:r>
              <a:rPr sz="1800" b="1" spc="-170" dirty="0">
                <a:latin typeface="Arial"/>
                <a:cs typeface="Arial"/>
              </a:rPr>
              <a:t>ог</a:t>
            </a:r>
            <a:r>
              <a:rPr sz="1800" b="1" spc="-204" dirty="0">
                <a:latin typeface="Arial"/>
                <a:cs typeface="Arial"/>
              </a:rPr>
              <a:t>о</a:t>
            </a:r>
            <a:r>
              <a:rPr sz="1800" b="1" spc="-110" dirty="0">
                <a:latin typeface="Arial"/>
                <a:cs typeface="Arial"/>
              </a:rPr>
              <a:t>-</a:t>
            </a:r>
            <a:r>
              <a:rPr sz="1800" b="1" spc="-285" dirty="0">
                <a:latin typeface="Arial"/>
                <a:cs typeface="Arial"/>
              </a:rPr>
              <a:t>Ф</a:t>
            </a:r>
            <a:r>
              <a:rPr sz="1800" b="1" spc="-195" dirty="0">
                <a:latin typeface="Arial"/>
                <a:cs typeface="Arial"/>
              </a:rPr>
              <a:t>и</a:t>
            </a:r>
            <a:r>
              <a:rPr sz="1800" b="1" spc="-225" dirty="0">
                <a:latin typeface="Arial"/>
                <a:cs typeface="Arial"/>
              </a:rPr>
              <a:t>л</a:t>
            </a:r>
            <a:r>
              <a:rPr sz="1800" b="1" spc="-185" dirty="0">
                <a:latin typeface="Arial"/>
                <a:cs typeface="Arial"/>
              </a:rPr>
              <a:t>а</a:t>
            </a:r>
            <a:r>
              <a:rPr sz="1800" b="1" spc="-170" dirty="0">
                <a:latin typeface="Arial"/>
                <a:cs typeface="Arial"/>
              </a:rPr>
              <a:t>т</a:t>
            </a:r>
            <a:r>
              <a:rPr sz="1800" b="1" spc="-195" dirty="0">
                <a:latin typeface="Arial"/>
                <a:cs typeface="Arial"/>
              </a:rPr>
              <a:t>ова</a:t>
            </a:r>
            <a:r>
              <a:rPr sz="1800" b="1" spc="-110" dirty="0">
                <a:latin typeface="Arial"/>
                <a:cs typeface="Arial"/>
              </a:rPr>
              <a:t>-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200" dirty="0">
                <a:latin typeface="Arial"/>
                <a:cs typeface="Arial"/>
              </a:rPr>
              <a:t>Ко</a:t>
            </a:r>
            <a:r>
              <a:rPr sz="1800" b="1" spc="-210" dirty="0">
                <a:latin typeface="Arial"/>
                <a:cs typeface="Arial"/>
              </a:rPr>
              <a:t>п</a:t>
            </a:r>
            <a:r>
              <a:rPr sz="1800" b="1" spc="-204" dirty="0">
                <a:latin typeface="Arial"/>
                <a:cs typeface="Arial"/>
              </a:rPr>
              <a:t>ли</a:t>
            </a:r>
            <a:r>
              <a:rPr sz="1800" b="1" spc="-160" dirty="0">
                <a:latin typeface="Arial"/>
                <a:cs typeface="Arial"/>
              </a:rPr>
              <a:t>к</a:t>
            </a:r>
            <a:r>
              <a:rPr sz="1800" b="1" spc="-185" dirty="0">
                <a:latin typeface="Arial"/>
                <a:cs typeface="Arial"/>
              </a:rPr>
              <a:t>а</a:t>
            </a:r>
            <a:endParaRPr sz="1800">
              <a:latin typeface="Arial"/>
              <a:cs typeface="Arial"/>
            </a:endParaRPr>
          </a:p>
          <a:p>
            <a:pPr marL="282575">
              <a:lnSpc>
                <a:spcPct val="100000"/>
              </a:lnSpc>
            </a:pPr>
            <a:r>
              <a:rPr sz="1800" spc="-140" dirty="0">
                <a:latin typeface="Microsoft Sans Serif"/>
                <a:cs typeface="Microsoft Sans Serif"/>
              </a:rPr>
              <a:t>(в</a:t>
            </a:r>
            <a:r>
              <a:rPr sz="1800" spc="-90" dirty="0">
                <a:latin typeface="Microsoft Sans Serif"/>
                <a:cs typeface="Microsoft Sans Serif"/>
              </a:rPr>
              <a:t> </a:t>
            </a:r>
            <a:r>
              <a:rPr sz="1800" spc="-265" dirty="0">
                <a:latin typeface="Microsoft Sans Serif"/>
                <a:cs typeface="Microsoft Sans Serif"/>
              </a:rPr>
              <a:t>к</a:t>
            </a:r>
            <a:r>
              <a:rPr sz="1800" spc="-200" dirty="0">
                <a:latin typeface="Microsoft Sans Serif"/>
                <a:cs typeface="Microsoft Sans Serif"/>
              </a:rPr>
              <a:t>о</a:t>
            </a:r>
            <a:r>
              <a:rPr sz="1800" spc="-204" dirty="0">
                <a:latin typeface="Microsoft Sans Serif"/>
                <a:cs typeface="Microsoft Sans Serif"/>
              </a:rPr>
              <a:t>н</a:t>
            </a:r>
            <a:r>
              <a:rPr sz="1800" spc="-210" dirty="0">
                <a:latin typeface="Microsoft Sans Serif"/>
                <a:cs typeface="Microsoft Sans Serif"/>
              </a:rPr>
              <a:t>ц</a:t>
            </a:r>
            <a:r>
              <a:rPr sz="1800" spc="-180" dirty="0">
                <a:latin typeface="Microsoft Sans Serif"/>
                <a:cs typeface="Microsoft Sans Serif"/>
              </a:rPr>
              <a:t>е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215" dirty="0">
                <a:latin typeface="Microsoft Sans Serif"/>
                <a:cs typeface="Microsoft Sans Serif"/>
              </a:rPr>
              <a:t>п</a:t>
            </a:r>
            <a:r>
              <a:rPr sz="1800" spc="-200" dirty="0">
                <a:latin typeface="Microsoft Sans Serif"/>
                <a:cs typeface="Microsoft Sans Serif"/>
              </a:rPr>
              <a:t>ер</a:t>
            </a:r>
            <a:r>
              <a:rPr sz="1800" spc="-190" dirty="0">
                <a:latin typeface="Microsoft Sans Serif"/>
                <a:cs typeface="Microsoft Sans Serif"/>
              </a:rPr>
              <a:t>и</a:t>
            </a:r>
            <a:r>
              <a:rPr sz="1800" spc="-200" dirty="0">
                <a:latin typeface="Microsoft Sans Serif"/>
                <a:cs typeface="Microsoft Sans Serif"/>
              </a:rPr>
              <a:t>ода</a:t>
            </a:r>
            <a:r>
              <a:rPr sz="1800" spc="-110" dirty="0">
                <a:latin typeface="Microsoft Sans Serif"/>
                <a:cs typeface="Microsoft Sans Serif"/>
              </a:rPr>
              <a:t>)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22775" y="3211195"/>
            <a:ext cx="4276090" cy="178625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400"/>
              </a:spcBef>
            </a:pPr>
            <a:r>
              <a:rPr sz="1800" b="1" spc="-229" dirty="0">
                <a:solidFill>
                  <a:srgbClr val="006EC0"/>
                </a:solidFill>
                <a:latin typeface="Arial"/>
                <a:cs typeface="Arial"/>
              </a:rPr>
              <a:t>ПЕРИОД</a:t>
            </a:r>
            <a:r>
              <a:rPr sz="1800" b="1" spc="-100" dirty="0">
                <a:solidFill>
                  <a:srgbClr val="006EC0"/>
                </a:solidFill>
                <a:latin typeface="Arial"/>
                <a:cs typeface="Arial"/>
              </a:rPr>
              <a:t> </a:t>
            </a:r>
            <a:r>
              <a:rPr sz="1800" b="1" spc="-245" dirty="0">
                <a:solidFill>
                  <a:srgbClr val="006EC0"/>
                </a:solidFill>
                <a:latin typeface="Arial"/>
                <a:cs typeface="Arial"/>
              </a:rPr>
              <a:t>В</a:t>
            </a:r>
            <a:r>
              <a:rPr sz="1800" b="1" spc="-300" dirty="0">
                <a:solidFill>
                  <a:srgbClr val="006EC0"/>
                </a:solidFill>
                <a:latin typeface="Arial"/>
                <a:cs typeface="Arial"/>
              </a:rPr>
              <a:t>Ы</a:t>
            </a:r>
            <a:r>
              <a:rPr sz="1800" b="1" spc="-245" dirty="0">
                <a:solidFill>
                  <a:srgbClr val="006EC0"/>
                </a:solidFill>
                <a:latin typeface="Arial"/>
                <a:cs typeface="Arial"/>
              </a:rPr>
              <a:t>С</a:t>
            </a:r>
            <a:r>
              <a:rPr sz="1800" b="1" spc="-300" dirty="0">
                <a:solidFill>
                  <a:srgbClr val="006EC0"/>
                </a:solidFill>
                <a:latin typeface="Arial"/>
                <a:cs typeface="Arial"/>
              </a:rPr>
              <a:t>Ы</a:t>
            </a:r>
            <a:r>
              <a:rPr sz="1800" b="1" spc="-240" dirty="0">
                <a:solidFill>
                  <a:srgbClr val="006EC0"/>
                </a:solidFill>
                <a:latin typeface="Arial"/>
                <a:cs typeface="Arial"/>
              </a:rPr>
              <a:t>П</a:t>
            </a:r>
            <a:r>
              <a:rPr sz="1800" b="1" spc="-245" dirty="0">
                <a:solidFill>
                  <a:srgbClr val="006EC0"/>
                </a:solidFill>
                <a:latin typeface="Arial"/>
                <a:cs typeface="Arial"/>
              </a:rPr>
              <a:t>АН</a:t>
            </a:r>
            <a:r>
              <a:rPr sz="1800" b="1" spc="-254" dirty="0">
                <a:solidFill>
                  <a:srgbClr val="006EC0"/>
                </a:solidFill>
                <a:latin typeface="Arial"/>
                <a:cs typeface="Arial"/>
              </a:rPr>
              <a:t>И</a:t>
            </a:r>
            <a:r>
              <a:rPr sz="1800" b="1" spc="-235" dirty="0">
                <a:solidFill>
                  <a:srgbClr val="006EC0"/>
                </a:solidFill>
                <a:latin typeface="Arial"/>
                <a:cs typeface="Arial"/>
              </a:rPr>
              <a:t>Й</a:t>
            </a:r>
            <a:endParaRPr sz="1800">
              <a:latin typeface="Arial"/>
              <a:cs typeface="Arial"/>
            </a:endParaRPr>
          </a:p>
          <a:p>
            <a:pPr marL="282575" indent="-269240">
              <a:lnSpc>
                <a:spcPct val="100000"/>
              </a:lnSpc>
              <a:spcBef>
                <a:spcPts val="300"/>
              </a:spcBef>
              <a:buClr>
                <a:srgbClr val="A3001F"/>
              </a:buClr>
              <a:buFont typeface="Wingdings"/>
              <a:buChar char=""/>
              <a:tabLst>
                <a:tab pos="283210" algn="l"/>
              </a:tabLst>
            </a:pPr>
            <a:r>
              <a:rPr sz="1800" b="1" spc="-204" dirty="0">
                <a:latin typeface="Arial"/>
                <a:cs typeface="Arial"/>
              </a:rPr>
              <a:t>Сох</a:t>
            </a:r>
            <a:r>
              <a:rPr sz="1800" b="1" spc="-195" dirty="0">
                <a:latin typeface="Arial"/>
                <a:cs typeface="Arial"/>
              </a:rPr>
              <a:t>ра</a:t>
            </a:r>
            <a:r>
              <a:rPr sz="1800" b="1" spc="-210" dirty="0">
                <a:latin typeface="Arial"/>
                <a:cs typeface="Arial"/>
              </a:rPr>
              <a:t>н</a:t>
            </a:r>
            <a:r>
              <a:rPr sz="1800" b="1" spc="-190" dirty="0">
                <a:latin typeface="Arial"/>
                <a:cs typeface="Arial"/>
              </a:rPr>
              <a:t>е</a:t>
            </a:r>
            <a:r>
              <a:rPr sz="1800" b="1" spc="-210" dirty="0">
                <a:latin typeface="Arial"/>
                <a:cs typeface="Arial"/>
              </a:rPr>
              <a:t>н</a:t>
            </a:r>
            <a:r>
              <a:rPr sz="1800" b="1" spc="-190" dirty="0">
                <a:latin typeface="Arial"/>
                <a:cs typeface="Arial"/>
              </a:rPr>
              <a:t>ие</a:t>
            </a:r>
            <a:r>
              <a:rPr sz="1800" b="1" spc="-120" dirty="0">
                <a:latin typeface="Arial"/>
                <a:cs typeface="Arial"/>
              </a:rPr>
              <a:t> </a:t>
            </a:r>
            <a:r>
              <a:rPr sz="1800" b="1" spc="-210" dirty="0">
                <a:latin typeface="Arial"/>
                <a:cs typeface="Arial"/>
              </a:rPr>
              <a:t>и</a:t>
            </a:r>
            <a:r>
              <a:rPr sz="1800" b="1" spc="-225" dirty="0">
                <a:latin typeface="Arial"/>
                <a:cs typeface="Arial"/>
              </a:rPr>
              <a:t>л</a:t>
            </a:r>
            <a:r>
              <a:rPr sz="1800" b="1" spc="-200" dirty="0">
                <a:latin typeface="Arial"/>
                <a:cs typeface="Arial"/>
              </a:rPr>
              <a:t>и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spc="-204" dirty="0">
                <a:latin typeface="Arial"/>
                <a:cs typeface="Arial"/>
              </a:rPr>
              <a:t>ус</a:t>
            </a:r>
            <a:r>
              <a:rPr sz="1800" b="1" spc="-210" dirty="0">
                <a:latin typeface="Arial"/>
                <a:cs typeface="Arial"/>
              </a:rPr>
              <a:t>и</a:t>
            </a:r>
            <a:r>
              <a:rPr sz="1800" b="1" spc="-225" dirty="0">
                <a:latin typeface="Arial"/>
                <a:cs typeface="Arial"/>
              </a:rPr>
              <a:t>л</a:t>
            </a:r>
            <a:r>
              <a:rPr sz="1800" b="1" spc="-204" dirty="0">
                <a:latin typeface="Arial"/>
                <a:cs typeface="Arial"/>
              </a:rPr>
              <a:t>е</a:t>
            </a:r>
            <a:r>
              <a:rPr sz="1800" b="1" spc="-215" dirty="0">
                <a:latin typeface="Arial"/>
                <a:cs typeface="Arial"/>
              </a:rPr>
              <a:t>н</a:t>
            </a:r>
            <a:r>
              <a:rPr sz="1800" b="1" spc="-210" dirty="0">
                <a:latin typeface="Arial"/>
                <a:cs typeface="Arial"/>
              </a:rPr>
              <a:t>и</a:t>
            </a:r>
            <a:r>
              <a:rPr sz="1800" b="1" spc="-185" dirty="0">
                <a:latin typeface="Arial"/>
                <a:cs typeface="Arial"/>
              </a:rPr>
              <a:t>е</a:t>
            </a:r>
            <a:endParaRPr sz="1800">
              <a:latin typeface="Arial"/>
              <a:cs typeface="Arial"/>
            </a:endParaRPr>
          </a:p>
          <a:p>
            <a:pPr marL="282575">
              <a:lnSpc>
                <a:spcPct val="100000"/>
              </a:lnSpc>
            </a:pPr>
            <a:r>
              <a:rPr sz="1800" b="1" spc="-185" dirty="0">
                <a:latin typeface="Arial"/>
                <a:cs typeface="Arial"/>
              </a:rPr>
              <a:t>инт</a:t>
            </a:r>
            <a:r>
              <a:rPr sz="1800" b="1" spc="-210" dirty="0">
                <a:latin typeface="Arial"/>
                <a:cs typeface="Arial"/>
              </a:rPr>
              <a:t>о</a:t>
            </a:r>
            <a:r>
              <a:rPr sz="1800" b="1" spc="-185" dirty="0">
                <a:latin typeface="Arial"/>
                <a:cs typeface="Arial"/>
              </a:rPr>
              <a:t>кси</a:t>
            </a:r>
            <a:r>
              <a:rPr sz="1800" b="1" spc="-160" dirty="0">
                <a:latin typeface="Arial"/>
                <a:cs typeface="Arial"/>
              </a:rPr>
              <a:t>к</a:t>
            </a:r>
            <a:r>
              <a:rPr sz="1800" b="1" spc="-190" dirty="0">
                <a:latin typeface="Arial"/>
                <a:cs typeface="Arial"/>
              </a:rPr>
              <a:t>а</a:t>
            </a:r>
            <a:r>
              <a:rPr sz="1800" b="1" spc="-200" dirty="0">
                <a:latin typeface="Arial"/>
                <a:cs typeface="Arial"/>
              </a:rPr>
              <a:t>ции</a:t>
            </a:r>
            <a:r>
              <a:rPr sz="1800" b="1" spc="-175" dirty="0">
                <a:latin typeface="Arial"/>
                <a:cs typeface="Arial"/>
              </a:rPr>
              <a:t> </a:t>
            </a:r>
            <a:r>
              <a:rPr sz="1800" spc="-180" dirty="0">
                <a:latin typeface="Microsoft Sans Serif"/>
                <a:cs typeface="Microsoft Sans Serif"/>
              </a:rPr>
              <a:t>и</a:t>
            </a:r>
            <a:r>
              <a:rPr sz="1800" spc="-105" dirty="0">
                <a:latin typeface="Microsoft Sans Serif"/>
                <a:cs typeface="Microsoft Sans Serif"/>
              </a:rPr>
              <a:t> </a:t>
            </a:r>
            <a:r>
              <a:rPr sz="1800" spc="-210" dirty="0">
                <a:latin typeface="Microsoft Sans Serif"/>
                <a:cs typeface="Microsoft Sans Serif"/>
              </a:rPr>
              <a:t>ка</a:t>
            </a:r>
            <a:r>
              <a:rPr sz="1800" spc="-190" dirty="0">
                <a:latin typeface="Microsoft Sans Serif"/>
                <a:cs typeface="Microsoft Sans Serif"/>
              </a:rPr>
              <a:t>тара</a:t>
            </a:r>
            <a:r>
              <a:rPr sz="1800" spc="-170" dirty="0">
                <a:latin typeface="Microsoft Sans Serif"/>
                <a:cs typeface="Microsoft Sans Serif"/>
              </a:rPr>
              <a:t>льн</a:t>
            </a:r>
            <a:r>
              <a:rPr sz="1800" spc="-229" dirty="0">
                <a:latin typeface="Microsoft Sans Serif"/>
                <a:cs typeface="Microsoft Sans Serif"/>
              </a:rPr>
              <a:t>ы</a:t>
            </a:r>
            <a:r>
              <a:rPr sz="1800" spc="-165" dirty="0">
                <a:latin typeface="Microsoft Sans Serif"/>
                <a:cs typeface="Microsoft Sans Serif"/>
              </a:rPr>
              <a:t>х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80" dirty="0">
                <a:latin typeface="Microsoft Sans Serif"/>
                <a:cs typeface="Microsoft Sans Serif"/>
              </a:rPr>
              <a:t>явл</a:t>
            </a:r>
            <a:r>
              <a:rPr sz="1800" spc="-185" dirty="0">
                <a:latin typeface="Microsoft Sans Serif"/>
                <a:cs typeface="Microsoft Sans Serif"/>
              </a:rPr>
              <a:t>ений</a:t>
            </a:r>
            <a:endParaRPr sz="1800">
              <a:latin typeface="Microsoft Sans Serif"/>
              <a:cs typeface="Microsoft Sans Serif"/>
            </a:endParaRPr>
          </a:p>
          <a:p>
            <a:pPr marL="282575" marR="5080" indent="-268605">
              <a:lnSpc>
                <a:spcPct val="100000"/>
              </a:lnSpc>
              <a:spcBef>
                <a:spcPts val="300"/>
              </a:spcBef>
              <a:buClr>
                <a:srgbClr val="A3001F"/>
              </a:buClr>
              <a:buFont typeface="Wingdings"/>
              <a:buChar char=""/>
              <a:tabLst>
                <a:tab pos="283210" algn="l"/>
              </a:tabLst>
            </a:pPr>
            <a:r>
              <a:rPr sz="1800" spc="-215" dirty="0">
                <a:latin typeface="Microsoft Sans Serif"/>
                <a:cs typeface="Microsoft Sans Serif"/>
              </a:rPr>
              <a:t>Сыпь</a:t>
            </a:r>
            <a:r>
              <a:rPr sz="1800" spc="-210" dirty="0">
                <a:latin typeface="Microsoft Sans Serif"/>
                <a:cs typeface="Microsoft Sans Serif"/>
              </a:rPr>
              <a:t> </a:t>
            </a:r>
            <a:r>
              <a:rPr sz="1800" spc="-185" dirty="0">
                <a:latin typeface="Microsoft Sans Serif"/>
                <a:cs typeface="Microsoft Sans Serif"/>
              </a:rPr>
              <a:t>на </a:t>
            </a:r>
            <a:r>
              <a:rPr sz="1800" spc="-160" dirty="0">
                <a:latin typeface="Microsoft Sans Serif"/>
                <a:cs typeface="Microsoft Sans Serif"/>
              </a:rPr>
              <a:t>теле: </a:t>
            </a:r>
            <a:r>
              <a:rPr sz="1800" spc="-180" dirty="0">
                <a:latin typeface="Microsoft Sans Serif"/>
                <a:cs typeface="Microsoft Sans Serif"/>
              </a:rPr>
              <a:t>пятнисто-папулезная,</a:t>
            </a:r>
            <a:r>
              <a:rPr sz="1800" spc="-175" dirty="0">
                <a:latin typeface="Microsoft Sans Serif"/>
                <a:cs typeface="Microsoft Sans Serif"/>
              </a:rPr>
              <a:t> </a:t>
            </a:r>
            <a:r>
              <a:rPr sz="1800" spc="-195" dirty="0">
                <a:latin typeface="Microsoft Sans Serif"/>
                <a:cs typeface="Microsoft Sans Serif"/>
              </a:rPr>
              <a:t>крупная,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80" dirty="0">
                <a:latin typeface="Microsoft Sans Serif"/>
                <a:cs typeface="Microsoft Sans Serif"/>
              </a:rPr>
              <a:t>сливная</a:t>
            </a:r>
            <a:endParaRPr sz="1800">
              <a:latin typeface="Microsoft Sans Serif"/>
              <a:cs typeface="Microsoft Sans Serif"/>
            </a:endParaRPr>
          </a:p>
          <a:p>
            <a:pPr marL="282575" indent="-270510">
              <a:lnSpc>
                <a:spcPct val="100000"/>
              </a:lnSpc>
              <a:buClr>
                <a:srgbClr val="A3001F"/>
              </a:buClr>
              <a:buFont typeface="Wingdings"/>
              <a:buChar char=""/>
              <a:tabLst>
                <a:tab pos="283210" algn="l"/>
              </a:tabLst>
            </a:pPr>
            <a:r>
              <a:rPr sz="1800" spc="-235" dirty="0">
                <a:latin typeface="Microsoft Sans Serif"/>
                <a:cs typeface="Microsoft Sans Serif"/>
              </a:rPr>
              <a:t>Х</a:t>
            </a:r>
            <a:r>
              <a:rPr sz="1800" spc="-204" dirty="0">
                <a:latin typeface="Microsoft Sans Serif"/>
                <a:cs typeface="Microsoft Sans Serif"/>
              </a:rPr>
              <a:t>ара</a:t>
            </a:r>
            <a:r>
              <a:rPr sz="1800" spc="-265" dirty="0">
                <a:latin typeface="Microsoft Sans Serif"/>
                <a:cs typeface="Microsoft Sans Serif"/>
              </a:rPr>
              <a:t>к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190" dirty="0">
                <a:latin typeface="Microsoft Sans Serif"/>
                <a:cs typeface="Microsoft Sans Serif"/>
              </a:rPr>
              <a:t>е</a:t>
            </a:r>
            <a:r>
              <a:rPr sz="1800" spc="-210" dirty="0">
                <a:latin typeface="Microsoft Sans Serif"/>
                <a:cs typeface="Microsoft Sans Serif"/>
              </a:rPr>
              <a:t>р</a:t>
            </a:r>
            <a:r>
              <a:rPr sz="1800" spc="-185" dirty="0">
                <a:latin typeface="Microsoft Sans Serif"/>
                <a:cs typeface="Microsoft Sans Serif"/>
              </a:rPr>
              <a:t>на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b="1" spc="-175" dirty="0">
                <a:latin typeface="Arial"/>
                <a:cs typeface="Arial"/>
              </a:rPr>
              <a:t>эт</a:t>
            </a:r>
            <a:r>
              <a:rPr sz="1800" b="1" spc="-190" dirty="0">
                <a:latin typeface="Arial"/>
                <a:cs typeface="Arial"/>
              </a:rPr>
              <a:t>а</a:t>
            </a:r>
            <a:r>
              <a:rPr sz="1800" b="1" spc="-204" dirty="0">
                <a:latin typeface="Arial"/>
                <a:cs typeface="Arial"/>
              </a:rPr>
              <a:t>п</a:t>
            </a:r>
            <a:r>
              <a:rPr sz="1800" b="1" spc="-210" dirty="0">
                <a:latin typeface="Arial"/>
                <a:cs typeface="Arial"/>
              </a:rPr>
              <a:t>н</a:t>
            </a:r>
            <a:r>
              <a:rPr sz="1800" b="1" spc="-200" dirty="0">
                <a:latin typeface="Arial"/>
                <a:cs typeface="Arial"/>
              </a:rPr>
              <a:t>о</a:t>
            </a:r>
            <a:r>
              <a:rPr sz="1800" b="1" spc="-195" dirty="0">
                <a:latin typeface="Arial"/>
                <a:cs typeface="Arial"/>
              </a:rPr>
              <a:t>с</a:t>
            </a:r>
            <a:r>
              <a:rPr sz="1800" b="1" spc="-180" dirty="0">
                <a:latin typeface="Arial"/>
                <a:cs typeface="Arial"/>
              </a:rPr>
              <a:t>ть</a:t>
            </a:r>
            <a:r>
              <a:rPr sz="1800" b="1" spc="-114" dirty="0">
                <a:latin typeface="Arial"/>
                <a:cs typeface="Arial"/>
              </a:rPr>
              <a:t> </a:t>
            </a:r>
            <a:r>
              <a:rPr sz="1800" b="1" spc="-210" dirty="0">
                <a:latin typeface="Arial"/>
                <a:cs typeface="Arial"/>
              </a:rPr>
              <a:t>в</a:t>
            </a:r>
            <a:r>
              <a:rPr sz="1800" b="1" spc="-229" dirty="0">
                <a:latin typeface="Arial"/>
                <a:cs typeface="Arial"/>
              </a:rPr>
              <a:t>ы</a:t>
            </a:r>
            <a:r>
              <a:rPr sz="1800" b="1" spc="-204" dirty="0">
                <a:latin typeface="Arial"/>
                <a:cs typeface="Arial"/>
              </a:rPr>
              <a:t>с</a:t>
            </a:r>
            <a:r>
              <a:rPr sz="1800" b="1" spc="-229" dirty="0">
                <a:latin typeface="Arial"/>
                <a:cs typeface="Arial"/>
              </a:rPr>
              <a:t>ы</a:t>
            </a:r>
            <a:r>
              <a:rPr sz="1800" b="1" spc="-215" dirty="0">
                <a:latin typeface="Arial"/>
                <a:cs typeface="Arial"/>
              </a:rPr>
              <a:t>п</a:t>
            </a:r>
            <a:r>
              <a:rPr sz="1800" b="1" spc="-204" dirty="0">
                <a:latin typeface="Arial"/>
                <a:cs typeface="Arial"/>
              </a:rPr>
              <a:t>а</a:t>
            </a:r>
            <a:r>
              <a:rPr sz="1800" b="1" spc="-215" dirty="0">
                <a:latin typeface="Arial"/>
                <a:cs typeface="Arial"/>
              </a:rPr>
              <a:t>н</a:t>
            </a:r>
            <a:r>
              <a:rPr sz="1800" b="1" spc="-210" dirty="0">
                <a:latin typeface="Arial"/>
                <a:cs typeface="Arial"/>
              </a:rPr>
              <a:t>и</a:t>
            </a:r>
            <a:r>
              <a:rPr sz="1800" b="1" spc="-204" dirty="0">
                <a:latin typeface="Arial"/>
                <a:cs typeface="Arial"/>
              </a:rPr>
              <a:t>й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22775" y="5215204"/>
            <a:ext cx="3583304" cy="1161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z="1800" b="1" spc="-220" dirty="0">
                <a:solidFill>
                  <a:srgbClr val="006EC0"/>
                </a:solidFill>
                <a:latin typeface="Arial"/>
                <a:cs typeface="Arial"/>
              </a:rPr>
              <a:t>ПЕР</a:t>
            </a:r>
            <a:r>
              <a:rPr sz="1800" b="1" spc="-250" dirty="0">
                <a:solidFill>
                  <a:srgbClr val="006EC0"/>
                </a:solidFill>
                <a:latin typeface="Arial"/>
                <a:cs typeface="Arial"/>
              </a:rPr>
              <a:t>И</a:t>
            </a:r>
            <a:r>
              <a:rPr sz="1800" b="1" spc="-260" dirty="0">
                <a:solidFill>
                  <a:srgbClr val="006EC0"/>
                </a:solidFill>
                <a:latin typeface="Arial"/>
                <a:cs typeface="Arial"/>
              </a:rPr>
              <a:t>О</a:t>
            </a:r>
            <a:r>
              <a:rPr sz="1800" b="1" spc="-229" dirty="0">
                <a:solidFill>
                  <a:srgbClr val="006EC0"/>
                </a:solidFill>
                <a:latin typeface="Arial"/>
                <a:cs typeface="Arial"/>
              </a:rPr>
              <a:t>Д</a:t>
            </a:r>
            <a:r>
              <a:rPr sz="1800" b="1" spc="-110" dirty="0">
                <a:solidFill>
                  <a:srgbClr val="006EC0"/>
                </a:solidFill>
                <a:latin typeface="Arial"/>
                <a:cs typeface="Arial"/>
              </a:rPr>
              <a:t> </a:t>
            </a:r>
            <a:r>
              <a:rPr sz="1800" b="1" spc="-229" dirty="0">
                <a:solidFill>
                  <a:srgbClr val="006EC0"/>
                </a:solidFill>
                <a:latin typeface="Arial"/>
                <a:cs typeface="Arial"/>
              </a:rPr>
              <a:t>П</a:t>
            </a:r>
            <a:r>
              <a:rPr sz="1800" b="1" spc="-240" dirty="0">
                <a:solidFill>
                  <a:srgbClr val="006EC0"/>
                </a:solidFill>
                <a:latin typeface="Arial"/>
                <a:cs typeface="Arial"/>
              </a:rPr>
              <a:t>И</a:t>
            </a:r>
            <a:r>
              <a:rPr sz="1800" b="1" spc="-170" dirty="0">
                <a:solidFill>
                  <a:srgbClr val="006EC0"/>
                </a:solidFill>
                <a:latin typeface="Arial"/>
                <a:cs typeface="Arial"/>
              </a:rPr>
              <a:t>Г</a:t>
            </a:r>
            <a:r>
              <a:rPr sz="1800" b="1" spc="-250" dirty="0">
                <a:solidFill>
                  <a:srgbClr val="006EC0"/>
                </a:solidFill>
                <a:latin typeface="Arial"/>
                <a:cs typeface="Arial"/>
              </a:rPr>
              <a:t>М</a:t>
            </a:r>
            <a:r>
              <a:rPr sz="1800" b="1" spc="-215" dirty="0">
                <a:solidFill>
                  <a:srgbClr val="006EC0"/>
                </a:solidFill>
                <a:latin typeface="Arial"/>
                <a:cs typeface="Arial"/>
              </a:rPr>
              <a:t>ЕНТ</a:t>
            </a:r>
            <a:r>
              <a:rPr sz="1800" b="1" spc="-250" dirty="0">
                <a:solidFill>
                  <a:srgbClr val="006EC0"/>
                </a:solidFill>
                <a:latin typeface="Arial"/>
                <a:cs typeface="Arial"/>
              </a:rPr>
              <a:t>А</a:t>
            </a:r>
            <a:r>
              <a:rPr sz="1800" b="1" spc="-240" dirty="0">
                <a:solidFill>
                  <a:srgbClr val="006EC0"/>
                </a:solidFill>
                <a:latin typeface="Arial"/>
                <a:cs typeface="Arial"/>
              </a:rPr>
              <a:t>Ц</a:t>
            </a:r>
            <a:r>
              <a:rPr sz="1800" b="1" spc="-245" dirty="0">
                <a:solidFill>
                  <a:srgbClr val="006EC0"/>
                </a:solidFill>
                <a:latin typeface="Arial"/>
                <a:cs typeface="Arial"/>
              </a:rPr>
              <a:t>И</a:t>
            </a:r>
            <a:r>
              <a:rPr sz="1800" b="1" spc="-235" dirty="0">
                <a:solidFill>
                  <a:srgbClr val="006EC0"/>
                </a:solidFill>
                <a:latin typeface="Arial"/>
                <a:cs typeface="Arial"/>
              </a:rPr>
              <a:t>И</a:t>
            </a:r>
            <a:endParaRPr sz="1800">
              <a:latin typeface="Arial"/>
              <a:cs typeface="Arial"/>
            </a:endParaRPr>
          </a:p>
          <a:p>
            <a:pPr marL="300990" indent="-288290">
              <a:lnSpc>
                <a:spcPct val="100000"/>
              </a:lnSpc>
              <a:spcBef>
                <a:spcPts val="5"/>
              </a:spcBef>
              <a:buClr>
                <a:srgbClr val="A3001F"/>
              </a:buClr>
              <a:buFont typeface="Wingdings"/>
              <a:buChar char=""/>
              <a:tabLst>
                <a:tab pos="300990" algn="l"/>
              </a:tabLst>
            </a:pPr>
            <a:r>
              <a:rPr sz="1800" spc="-245" dirty="0">
                <a:latin typeface="Microsoft Sans Serif"/>
                <a:cs typeface="Microsoft Sans Serif"/>
              </a:rPr>
              <a:t>П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170" dirty="0">
                <a:latin typeface="Microsoft Sans Serif"/>
                <a:cs typeface="Microsoft Sans Serif"/>
              </a:rPr>
              <a:t>г</a:t>
            </a:r>
            <a:r>
              <a:rPr sz="1800" spc="-280" dirty="0">
                <a:latin typeface="Microsoft Sans Serif"/>
                <a:cs typeface="Microsoft Sans Serif"/>
              </a:rPr>
              <a:t>м</a:t>
            </a:r>
            <a:r>
              <a:rPr sz="1800" spc="-204" dirty="0">
                <a:latin typeface="Microsoft Sans Serif"/>
                <a:cs typeface="Microsoft Sans Serif"/>
              </a:rPr>
              <a:t>ен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204" dirty="0">
                <a:latin typeface="Microsoft Sans Serif"/>
                <a:cs typeface="Microsoft Sans Serif"/>
              </a:rPr>
              <a:t>а</a:t>
            </a:r>
            <a:r>
              <a:rPr sz="1800" spc="-210" dirty="0">
                <a:latin typeface="Microsoft Sans Serif"/>
                <a:cs typeface="Microsoft Sans Serif"/>
              </a:rPr>
              <a:t>ц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180" dirty="0">
                <a:latin typeface="Microsoft Sans Serif"/>
                <a:cs typeface="Microsoft Sans Serif"/>
              </a:rPr>
              <a:t>я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55" dirty="0">
                <a:latin typeface="Microsoft Sans Serif"/>
                <a:cs typeface="Microsoft Sans Serif"/>
              </a:rPr>
              <a:t>э</a:t>
            </a:r>
            <a:r>
              <a:rPr sz="1800" spc="-170" dirty="0">
                <a:latin typeface="Microsoft Sans Serif"/>
                <a:cs typeface="Microsoft Sans Serif"/>
              </a:rPr>
              <a:t>л</a:t>
            </a:r>
            <a:r>
              <a:rPr sz="1800" spc="-210" dirty="0">
                <a:latin typeface="Microsoft Sans Serif"/>
                <a:cs typeface="Microsoft Sans Serif"/>
              </a:rPr>
              <a:t>емен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185" dirty="0">
                <a:latin typeface="Microsoft Sans Serif"/>
                <a:cs typeface="Microsoft Sans Serif"/>
              </a:rPr>
              <a:t>о</a:t>
            </a:r>
            <a:r>
              <a:rPr sz="1800" spc="-175" dirty="0">
                <a:latin typeface="Microsoft Sans Serif"/>
                <a:cs typeface="Microsoft Sans Serif"/>
              </a:rPr>
              <a:t>в</a:t>
            </a:r>
            <a:r>
              <a:rPr sz="1800" spc="-100" dirty="0">
                <a:latin typeface="Microsoft Sans Serif"/>
                <a:cs typeface="Microsoft Sans Serif"/>
              </a:rPr>
              <a:t> </a:t>
            </a:r>
            <a:r>
              <a:rPr sz="1800" spc="-165" dirty="0">
                <a:latin typeface="Microsoft Sans Serif"/>
                <a:cs typeface="Microsoft Sans Serif"/>
              </a:rPr>
              <a:t>с</a:t>
            </a:r>
            <a:r>
              <a:rPr sz="1800" spc="-204" dirty="0">
                <a:latin typeface="Microsoft Sans Serif"/>
                <a:cs typeface="Microsoft Sans Serif"/>
              </a:rPr>
              <a:t>ы</a:t>
            </a:r>
            <a:r>
              <a:rPr sz="1800" spc="-200" dirty="0">
                <a:latin typeface="Microsoft Sans Serif"/>
                <a:cs typeface="Microsoft Sans Serif"/>
              </a:rPr>
              <a:t>пи</a:t>
            </a:r>
            <a:endParaRPr sz="1800">
              <a:latin typeface="Microsoft Sans Serif"/>
              <a:cs typeface="Microsoft Sans Serif"/>
            </a:endParaRPr>
          </a:p>
          <a:p>
            <a:pPr marL="300355" marR="5080" indent="-287020">
              <a:lnSpc>
                <a:spcPct val="100000"/>
              </a:lnSpc>
              <a:spcBef>
                <a:spcPts val="300"/>
              </a:spcBef>
              <a:buClr>
                <a:srgbClr val="A3001F"/>
              </a:buClr>
              <a:buFont typeface="Wingdings"/>
              <a:buChar char=""/>
              <a:tabLst>
                <a:tab pos="300990" algn="l"/>
              </a:tabLst>
            </a:pPr>
            <a:r>
              <a:rPr sz="1800" spc="-245" dirty="0">
                <a:latin typeface="Microsoft Sans Serif"/>
                <a:cs typeface="Microsoft Sans Serif"/>
              </a:rPr>
              <a:t>С</a:t>
            </a:r>
            <a:r>
              <a:rPr sz="1800" spc="-204" dirty="0">
                <a:latin typeface="Microsoft Sans Serif"/>
                <a:cs typeface="Microsoft Sans Serif"/>
              </a:rPr>
              <a:t>н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305" dirty="0">
                <a:latin typeface="Microsoft Sans Serif"/>
                <a:cs typeface="Microsoft Sans Serif"/>
              </a:rPr>
              <a:t>ж</a:t>
            </a:r>
            <a:r>
              <a:rPr sz="1800" spc="-204" dirty="0">
                <a:latin typeface="Microsoft Sans Serif"/>
                <a:cs typeface="Microsoft Sans Serif"/>
              </a:rPr>
              <a:t>ен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185" dirty="0">
                <a:latin typeface="Microsoft Sans Serif"/>
                <a:cs typeface="Microsoft Sans Serif"/>
              </a:rPr>
              <a:t>е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175" dirty="0">
                <a:latin typeface="Microsoft Sans Serif"/>
                <a:cs typeface="Microsoft Sans Serif"/>
              </a:rPr>
              <a:t>с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280" dirty="0">
                <a:latin typeface="Microsoft Sans Serif"/>
                <a:cs typeface="Microsoft Sans Serif"/>
              </a:rPr>
              <a:t>м</a:t>
            </a:r>
            <a:r>
              <a:rPr sz="1800" spc="-215" dirty="0">
                <a:latin typeface="Microsoft Sans Serif"/>
                <a:cs typeface="Microsoft Sans Serif"/>
              </a:rPr>
              <a:t>п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204" dirty="0">
                <a:latin typeface="Microsoft Sans Serif"/>
                <a:cs typeface="Microsoft Sans Serif"/>
              </a:rPr>
              <a:t>о</a:t>
            </a:r>
            <a:r>
              <a:rPr sz="1800" spc="-280" dirty="0">
                <a:latin typeface="Microsoft Sans Serif"/>
                <a:cs typeface="Microsoft Sans Serif"/>
              </a:rPr>
              <a:t>м</a:t>
            </a:r>
            <a:r>
              <a:rPr sz="1800" spc="-204" dirty="0">
                <a:latin typeface="Microsoft Sans Serif"/>
                <a:cs typeface="Microsoft Sans Serif"/>
              </a:rPr>
              <a:t>о</a:t>
            </a:r>
            <a:r>
              <a:rPr sz="1800" spc="-175" dirty="0">
                <a:latin typeface="Microsoft Sans Serif"/>
                <a:cs typeface="Microsoft Sans Serif"/>
              </a:rPr>
              <a:t>в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204" dirty="0">
                <a:latin typeface="Microsoft Sans Serif"/>
                <a:cs typeface="Microsoft Sans Serif"/>
              </a:rPr>
              <a:t>н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204" dirty="0">
                <a:latin typeface="Microsoft Sans Serif"/>
                <a:cs typeface="Microsoft Sans Serif"/>
              </a:rPr>
              <a:t>о</a:t>
            </a:r>
            <a:r>
              <a:rPr sz="1800" spc="-265" dirty="0">
                <a:latin typeface="Microsoft Sans Serif"/>
                <a:cs typeface="Microsoft Sans Serif"/>
              </a:rPr>
              <a:t>к</a:t>
            </a:r>
            <a:r>
              <a:rPr sz="1800" spc="-175" dirty="0">
                <a:latin typeface="Microsoft Sans Serif"/>
                <a:cs typeface="Microsoft Sans Serif"/>
              </a:rPr>
              <a:t>с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265" dirty="0">
                <a:latin typeface="Microsoft Sans Serif"/>
                <a:cs typeface="Microsoft Sans Serif"/>
              </a:rPr>
              <a:t>к</a:t>
            </a:r>
            <a:r>
              <a:rPr sz="1800" spc="-204" dirty="0">
                <a:latin typeface="Microsoft Sans Serif"/>
                <a:cs typeface="Microsoft Sans Serif"/>
              </a:rPr>
              <a:t>а</a:t>
            </a:r>
            <a:r>
              <a:rPr sz="1800" spc="-210" dirty="0">
                <a:latin typeface="Microsoft Sans Serif"/>
                <a:cs typeface="Microsoft Sans Serif"/>
              </a:rPr>
              <a:t>ц</a:t>
            </a:r>
            <a:r>
              <a:rPr sz="1800" spc="-195" dirty="0">
                <a:latin typeface="Microsoft Sans Serif"/>
                <a:cs typeface="Microsoft Sans Serif"/>
              </a:rPr>
              <a:t>и</a:t>
            </a:r>
            <a:r>
              <a:rPr sz="1800" spc="-185" dirty="0">
                <a:latin typeface="Microsoft Sans Serif"/>
                <a:cs typeface="Microsoft Sans Serif"/>
              </a:rPr>
              <a:t>и</a:t>
            </a:r>
            <a:r>
              <a:rPr sz="1800" spc="60" dirty="0">
                <a:latin typeface="Microsoft Sans Serif"/>
                <a:cs typeface="Microsoft Sans Serif"/>
              </a:rPr>
              <a:t> </a:t>
            </a:r>
            <a:r>
              <a:rPr sz="1800" spc="-120" dirty="0">
                <a:latin typeface="Microsoft Sans Serif"/>
                <a:cs typeface="Microsoft Sans Serif"/>
              </a:rPr>
              <a:t>и  </a:t>
            </a:r>
            <a:r>
              <a:rPr sz="1800" spc="-265" dirty="0">
                <a:latin typeface="Microsoft Sans Serif"/>
                <a:cs typeface="Microsoft Sans Serif"/>
              </a:rPr>
              <a:t>к</a:t>
            </a:r>
            <a:r>
              <a:rPr sz="1800" spc="-204" dirty="0">
                <a:latin typeface="Microsoft Sans Serif"/>
                <a:cs typeface="Microsoft Sans Serif"/>
              </a:rPr>
              <a:t>а</a:t>
            </a:r>
            <a:r>
              <a:rPr sz="1800" spc="-170" dirty="0">
                <a:latin typeface="Microsoft Sans Serif"/>
                <a:cs typeface="Microsoft Sans Serif"/>
              </a:rPr>
              <a:t>т</a:t>
            </a:r>
            <a:r>
              <a:rPr sz="1800" spc="-204" dirty="0">
                <a:latin typeface="Microsoft Sans Serif"/>
                <a:cs typeface="Microsoft Sans Serif"/>
              </a:rPr>
              <a:t>ара</a:t>
            </a:r>
            <a:r>
              <a:rPr sz="1800" spc="-180" dirty="0">
                <a:latin typeface="Microsoft Sans Serif"/>
                <a:cs typeface="Microsoft Sans Serif"/>
              </a:rPr>
              <a:t>л</a:t>
            </a:r>
            <a:r>
              <a:rPr sz="1800" spc="-190" dirty="0">
                <a:latin typeface="Microsoft Sans Serif"/>
                <a:cs typeface="Microsoft Sans Serif"/>
              </a:rPr>
              <a:t>ь</a:t>
            </a:r>
            <a:r>
              <a:rPr sz="1800" spc="-170" dirty="0">
                <a:latin typeface="Microsoft Sans Serif"/>
                <a:cs typeface="Microsoft Sans Serif"/>
              </a:rPr>
              <a:t>н</a:t>
            </a:r>
            <a:r>
              <a:rPr sz="1800" spc="-235" dirty="0">
                <a:latin typeface="Microsoft Sans Serif"/>
                <a:cs typeface="Microsoft Sans Serif"/>
              </a:rPr>
              <a:t>ы</a:t>
            </a:r>
            <a:r>
              <a:rPr sz="1800" spc="-165" dirty="0">
                <a:latin typeface="Microsoft Sans Serif"/>
                <a:cs typeface="Microsoft Sans Serif"/>
              </a:rPr>
              <a:t>х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185" dirty="0">
                <a:latin typeface="Microsoft Sans Serif"/>
                <a:cs typeface="Microsoft Sans Serif"/>
              </a:rPr>
              <a:t>явлений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421382" y="131826"/>
            <a:ext cx="4306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8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ЦИКЛИЧНОСТЬ</a:t>
            </a:r>
            <a:r>
              <a:rPr sz="1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18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ЭТАПНОСТЬ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2171700" y="32003"/>
            <a:ext cx="6856730" cy="4841875"/>
            <a:chOff x="2171700" y="32003"/>
            <a:chExt cx="6856730" cy="4841875"/>
          </a:xfrm>
        </p:grpSpPr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10600" y="32003"/>
              <a:ext cx="417575" cy="496824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184653" y="1829561"/>
              <a:ext cx="102235" cy="361315"/>
            </a:xfrm>
            <a:custGeom>
              <a:avLst/>
              <a:gdLst/>
              <a:ahLst/>
              <a:cxnLst/>
              <a:rect l="l" t="t" r="r" b="b"/>
              <a:pathLst>
                <a:path w="102235" h="361314">
                  <a:moveTo>
                    <a:pt x="76581" y="0"/>
                  </a:moveTo>
                  <a:lnTo>
                    <a:pt x="25526" y="0"/>
                  </a:lnTo>
                  <a:lnTo>
                    <a:pt x="25526" y="310134"/>
                  </a:lnTo>
                  <a:lnTo>
                    <a:pt x="0" y="310134"/>
                  </a:lnTo>
                  <a:lnTo>
                    <a:pt x="51053" y="361188"/>
                  </a:lnTo>
                  <a:lnTo>
                    <a:pt x="102107" y="310134"/>
                  </a:lnTo>
                  <a:lnTo>
                    <a:pt x="76581" y="310134"/>
                  </a:lnTo>
                  <a:lnTo>
                    <a:pt x="76581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184653" y="1829561"/>
              <a:ext cx="102235" cy="361315"/>
            </a:xfrm>
            <a:custGeom>
              <a:avLst/>
              <a:gdLst/>
              <a:ahLst/>
              <a:cxnLst/>
              <a:rect l="l" t="t" r="r" b="b"/>
              <a:pathLst>
                <a:path w="102235" h="361314">
                  <a:moveTo>
                    <a:pt x="0" y="310134"/>
                  </a:moveTo>
                  <a:lnTo>
                    <a:pt x="25526" y="310134"/>
                  </a:lnTo>
                  <a:lnTo>
                    <a:pt x="25526" y="0"/>
                  </a:lnTo>
                  <a:lnTo>
                    <a:pt x="76581" y="0"/>
                  </a:lnTo>
                  <a:lnTo>
                    <a:pt x="76581" y="310134"/>
                  </a:lnTo>
                  <a:lnTo>
                    <a:pt x="102107" y="310134"/>
                  </a:lnTo>
                  <a:lnTo>
                    <a:pt x="51053" y="361188"/>
                  </a:lnTo>
                  <a:lnTo>
                    <a:pt x="0" y="310134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84653" y="3248405"/>
              <a:ext cx="102235" cy="363220"/>
            </a:xfrm>
            <a:custGeom>
              <a:avLst/>
              <a:gdLst/>
              <a:ahLst/>
              <a:cxnLst/>
              <a:rect l="l" t="t" r="r" b="b"/>
              <a:pathLst>
                <a:path w="102235" h="363220">
                  <a:moveTo>
                    <a:pt x="76581" y="0"/>
                  </a:moveTo>
                  <a:lnTo>
                    <a:pt x="25526" y="0"/>
                  </a:lnTo>
                  <a:lnTo>
                    <a:pt x="25526" y="311658"/>
                  </a:lnTo>
                  <a:lnTo>
                    <a:pt x="0" y="311658"/>
                  </a:lnTo>
                  <a:lnTo>
                    <a:pt x="51053" y="362712"/>
                  </a:lnTo>
                  <a:lnTo>
                    <a:pt x="102107" y="311658"/>
                  </a:lnTo>
                  <a:lnTo>
                    <a:pt x="76581" y="311658"/>
                  </a:lnTo>
                  <a:lnTo>
                    <a:pt x="76581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184653" y="3248405"/>
              <a:ext cx="102235" cy="363220"/>
            </a:xfrm>
            <a:custGeom>
              <a:avLst/>
              <a:gdLst/>
              <a:ahLst/>
              <a:cxnLst/>
              <a:rect l="l" t="t" r="r" b="b"/>
              <a:pathLst>
                <a:path w="102235" h="363220">
                  <a:moveTo>
                    <a:pt x="0" y="311658"/>
                  </a:moveTo>
                  <a:lnTo>
                    <a:pt x="25526" y="311658"/>
                  </a:lnTo>
                  <a:lnTo>
                    <a:pt x="25526" y="0"/>
                  </a:lnTo>
                  <a:lnTo>
                    <a:pt x="76581" y="0"/>
                  </a:lnTo>
                  <a:lnTo>
                    <a:pt x="76581" y="311658"/>
                  </a:lnTo>
                  <a:lnTo>
                    <a:pt x="102107" y="311658"/>
                  </a:lnTo>
                  <a:lnTo>
                    <a:pt x="51053" y="362712"/>
                  </a:lnTo>
                  <a:lnTo>
                    <a:pt x="0" y="311658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184653" y="4498086"/>
              <a:ext cx="102235" cy="363220"/>
            </a:xfrm>
            <a:custGeom>
              <a:avLst/>
              <a:gdLst/>
              <a:ahLst/>
              <a:cxnLst/>
              <a:rect l="l" t="t" r="r" b="b"/>
              <a:pathLst>
                <a:path w="102235" h="363220">
                  <a:moveTo>
                    <a:pt x="76581" y="0"/>
                  </a:moveTo>
                  <a:lnTo>
                    <a:pt x="25526" y="0"/>
                  </a:lnTo>
                  <a:lnTo>
                    <a:pt x="25526" y="311657"/>
                  </a:lnTo>
                  <a:lnTo>
                    <a:pt x="0" y="311657"/>
                  </a:lnTo>
                  <a:lnTo>
                    <a:pt x="51053" y="362712"/>
                  </a:lnTo>
                  <a:lnTo>
                    <a:pt x="102107" y="311657"/>
                  </a:lnTo>
                  <a:lnTo>
                    <a:pt x="76581" y="311657"/>
                  </a:lnTo>
                  <a:lnTo>
                    <a:pt x="76581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184653" y="4498086"/>
              <a:ext cx="102235" cy="363220"/>
            </a:xfrm>
            <a:custGeom>
              <a:avLst/>
              <a:gdLst/>
              <a:ahLst/>
              <a:cxnLst/>
              <a:rect l="l" t="t" r="r" b="b"/>
              <a:pathLst>
                <a:path w="102235" h="363220">
                  <a:moveTo>
                    <a:pt x="0" y="311657"/>
                  </a:moveTo>
                  <a:lnTo>
                    <a:pt x="25526" y="311657"/>
                  </a:lnTo>
                  <a:lnTo>
                    <a:pt x="25526" y="0"/>
                  </a:lnTo>
                  <a:lnTo>
                    <a:pt x="76581" y="0"/>
                  </a:lnTo>
                  <a:lnTo>
                    <a:pt x="76581" y="311657"/>
                  </a:lnTo>
                  <a:lnTo>
                    <a:pt x="102107" y="311657"/>
                  </a:lnTo>
                  <a:lnTo>
                    <a:pt x="51053" y="362712"/>
                  </a:lnTo>
                  <a:lnTo>
                    <a:pt x="0" y="311657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1059637"/>
            <a:ext cx="7158355" cy="4636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95" dirty="0">
                <a:solidFill>
                  <a:srgbClr val="001F5F"/>
                </a:solidFill>
                <a:latin typeface="Arial"/>
                <a:cs typeface="Arial"/>
              </a:rPr>
              <a:t>КОР</a:t>
            </a:r>
            <a:r>
              <a:rPr sz="2400" b="1" spc="-320" dirty="0">
                <a:solidFill>
                  <a:srgbClr val="001F5F"/>
                </a:solidFill>
                <a:latin typeface="Arial"/>
                <a:cs typeface="Arial"/>
              </a:rPr>
              <a:t>Ь</a:t>
            </a:r>
            <a:r>
              <a:rPr sz="2400" b="1" spc="-145" dirty="0">
                <a:solidFill>
                  <a:srgbClr val="001F5F"/>
                </a:solidFill>
                <a:latin typeface="Arial"/>
                <a:cs typeface="Arial"/>
              </a:rPr>
              <a:t>:</a:t>
            </a:r>
            <a:r>
              <a:rPr sz="2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sz="2400" b="1" spc="-330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2400" b="1" spc="-265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sz="2400" b="1" spc="-325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2400" b="1" spc="-290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2400" b="1" spc="-330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sz="2400" b="1" spc="-310" dirty="0">
                <a:solidFill>
                  <a:srgbClr val="001F5F"/>
                </a:solidFill>
                <a:latin typeface="Arial"/>
                <a:cs typeface="Arial"/>
              </a:rPr>
              <a:t>ЛЬ</a:t>
            </a:r>
            <a:r>
              <a:rPr sz="2400" b="1" spc="-32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sz="2400" b="1" spc="-350" dirty="0">
                <a:solidFill>
                  <a:srgbClr val="001F5F"/>
                </a:solidFill>
                <a:latin typeface="Arial"/>
                <a:cs typeface="Arial"/>
              </a:rPr>
              <a:t>ЫЙ</a:t>
            </a:r>
            <a:r>
              <a:rPr sz="24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310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2400" b="1" spc="-30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290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2400" b="1" spc="-320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400" b="1" spc="-330" dirty="0">
                <a:solidFill>
                  <a:srgbClr val="001F5F"/>
                </a:solidFill>
                <a:latin typeface="Arial"/>
                <a:cs typeface="Arial"/>
              </a:rPr>
              <a:t>ОД</a:t>
            </a:r>
            <a:endParaRPr sz="2400">
              <a:latin typeface="Arial"/>
              <a:cs typeface="Arial"/>
            </a:endParaRPr>
          </a:p>
          <a:p>
            <a:pPr marL="3427095">
              <a:lnSpc>
                <a:spcPts val="2875"/>
              </a:lnSpc>
              <a:spcBef>
                <a:spcPts val="1764"/>
              </a:spcBef>
            </a:pPr>
            <a:r>
              <a:rPr sz="2400" b="1" spc="-280" dirty="0">
                <a:latin typeface="Arial"/>
                <a:cs typeface="Arial"/>
              </a:rPr>
              <a:t>Тр</a:t>
            </a:r>
            <a:r>
              <a:rPr sz="2400" b="1" spc="-254" dirty="0">
                <a:latin typeface="Arial"/>
                <a:cs typeface="Arial"/>
              </a:rPr>
              <a:t>е</a:t>
            </a:r>
            <a:r>
              <a:rPr sz="2400" b="1" spc="-285" dirty="0">
                <a:latin typeface="Arial"/>
                <a:cs typeface="Arial"/>
              </a:rPr>
              <a:t>б</a:t>
            </a:r>
            <a:r>
              <a:rPr sz="2400" b="1" spc="-254" dirty="0">
                <a:latin typeface="Arial"/>
                <a:cs typeface="Arial"/>
              </a:rPr>
              <a:t>у</a:t>
            </a:r>
            <a:r>
              <a:rPr sz="2400" b="1" spc="-385" dirty="0">
                <a:latin typeface="Arial"/>
                <a:cs typeface="Arial"/>
              </a:rPr>
              <a:t>ю</a:t>
            </a:r>
            <a:r>
              <a:rPr sz="2400" b="1" spc="-210" dirty="0">
                <a:latin typeface="Arial"/>
                <a:cs typeface="Arial"/>
              </a:rPr>
              <a:t>т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275" dirty="0">
                <a:latin typeface="Arial"/>
                <a:cs typeface="Arial"/>
              </a:rPr>
              <a:t>в</a:t>
            </a:r>
            <a:r>
              <a:rPr sz="2400" b="1" spc="-280" dirty="0">
                <a:latin typeface="Arial"/>
                <a:cs typeface="Arial"/>
              </a:rPr>
              <a:t>н</a:t>
            </a:r>
            <a:r>
              <a:rPr sz="2400" b="1" spc="-275" dirty="0">
                <a:latin typeface="Arial"/>
                <a:cs typeface="Arial"/>
              </a:rPr>
              <a:t>и</a:t>
            </a:r>
            <a:r>
              <a:rPr sz="2400" b="1" spc="-340" dirty="0">
                <a:latin typeface="Arial"/>
                <a:cs typeface="Arial"/>
              </a:rPr>
              <a:t>м</a:t>
            </a:r>
            <a:r>
              <a:rPr sz="2400" b="1" spc="-254" dirty="0">
                <a:latin typeface="Arial"/>
                <a:cs typeface="Arial"/>
              </a:rPr>
              <a:t>а</a:t>
            </a:r>
            <a:r>
              <a:rPr sz="2400" b="1" spc="-280" dirty="0">
                <a:latin typeface="Arial"/>
                <a:cs typeface="Arial"/>
              </a:rPr>
              <a:t>н</a:t>
            </a:r>
            <a:r>
              <a:rPr sz="2400" b="1" spc="-275" dirty="0">
                <a:latin typeface="Arial"/>
                <a:cs typeface="Arial"/>
              </a:rPr>
              <a:t>и</a:t>
            </a:r>
            <a:r>
              <a:rPr sz="2400" b="1" spc="-265" dirty="0">
                <a:latin typeface="Arial"/>
                <a:cs typeface="Arial"/>
              </a:rPr>
              <a:t>я</a:t>
            </a:r>
            <a:r>
              <a:rPr sz="2400" b="1" spc="-145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3729354" indent="-302895">
              <a:lnSpc>
                <a:spcPts val="2875"/>
              </a:lnSpc>
              <a:buClr>
                <a:srgbClr val="006EC0"/>
              </a:buClr>
              <a:buSzPct val="95833"/>
              <a:buFont typeface="Times New Roman"/>
              <a:buChar char="►"/>
              <a:tabLst>
                <a:tab pos="3729990" algn="l"/>
              </a:tabLst>
            </a:pPr>
            <a:r>
              <a:rPr sz="2400" spc="-365" dirty="0">
                <a:latin typeface="Microsoft Sans Serif"/>
                <a:cs typeface="Microsoft Sans Serif"/>
              </a:rPr>
              <a:t>Л</a:t>
            </a:r>
            <a:r>
              <a:rPr sz="2400" spc="-280" dirty="0">
                <a:latin typeface="Microsoft Sans Serif"/>
                <a:cs typeface="Microsoft Sans Serif"/>
              </a:rPr>
              <a:t>и</a:t>
            </a:r>
            <a:r>
              <a:rPr sz="2400" spc="-260" dirty="0">
                <a:latin typeface="Microsoft Sans Serif"/>
                <a:cs typeface="Microsoft Sans Serif"/>
              </a:rPr>
              <a:t>хорадка</a:t>
            </a:r>
            <a:r>
              <a:rPr sz="2400" spc="-130" dirty="0">
                <a:latin typeface="Microsoft Sans Serif"/>
                <a:cs typeface="Microsoft Sans Serif"/>
              </a:rPr>
              <a:t> </a:t>
            </a:r>
            <a:r>
              <a:rPr sz="2400" spc="-120" dirty="0">
                <a:latin typeface="Microsoft Sans Serif"/>
                <a:cs typeface="Microsoft Sans Serif"/>
              </a:rPr>
              <a:t>/</a:t>
            </a:r>
            <a:r>
              <a:rPr sz="2400" spc="-105" dirty="0">
                <a:latin typeface="Microsoft Sans Serif"/>
                <a:cs typeface="Microsoft Sans Serif"/>
              </a:rPr>
              <a:t> </a:t>
            </a:r>
            <a:r>
              <a:rPr sz="2400" spc="-254" dirty="0">
                <a:latin typeface="Microsoft Sans Serif"/>
                <a:cs typeface="Microsoft Sans Serif"/>
              </a:rPr>
              <a:t>и</a:t>
            </a:r>
            <a:r>
              <a:rPr sz="2400" spc="-240" dirty="0">
                <a:latin typeface="Microsoft Sans Serif"/>
                <a:cs typeface="Microsoft Sans Serif"/>
              </a:rPr>
              <a:t>н</a:t>
            </a:r>
            <a:r>
              <a:rPr sz="2400" spc="-250" dirty="0">
                <a:latin typeface="Microsoft Sans Serif"/>
                <a:cs typeface="Microsoft Sans Serif"/>
              </a:rPr>
              <a:t>токс</a:t>
            </a:r>
            <a:r>
              <a:rPr sz="2400" spc="-270" dirty="0">
                <a:latin typeface="Microsoft Sans Serif"/>
                <a:cs typeface="Microsoft Sans Serif"/>
              </a:rPr>
              <a:t>и</a:t>
            </a:r>
            <a:r>
              <a:rPr sz="2400" spc="-350" dirty="0">
                <a:latin typeface="Microsoft Sans Serif"/>
                <a:cs typeface="Microsoft Sans Serif"/>
              </a:rPr>
              <a:t>к</a:t>
            </a:r>
            <a:r>
              <a:rPr sz="2400" spc="-250" dirty="0">
                <a:latin typeface="Microsoft Sans Serif"/>
                <a:cs typeface="Microsoft Sans Serif"/>
              </a:rPr>
              <a:t>ац</a:t>
            </a:r>
            <a:r>
              <a:rPr sz="2400" spc="-254" dirty="0">
                <a:latin typeface="Microsoft Sans Serif"/>
                <a:cs typeface="Microsoft Sans Serif"/>
              </a:rPr>
              <a:t>и</a:t>
            </a:r>
            <a:r>
              <a:rPr sz="2400" spc="-235" dirty="0">
                <a:latin typeface="Microsoft Sans Serif"/>
                <a:cs typeface="Microsoft Sans Serif"/>
              </a:rPr>
              <a:t>я</a:t>
            </a:r>
            <a:endParaRPr sz="2400">
              <a:latin typeface="Microsoft Sans Serif"/>
              <a:cs typeface="Microsoft Sans Serif"/>
            </a:endParaRPr>
          </a:p>
          <a:p>
            <a:pPr marL="3729354" indent="-302895">
              <a:lnSpc>
                <a:spcPct val="100000"/>
              </a:lnSpc>
              <a:buClr>
                <a:srgbClr val="006EC0"/>
              </a:buClr>
              <a:buSzPct val="95833"/>
              <a:buFont typeface="Times New Roman"/>
              <a:buChar char="►"/>
              <a:tabLst>
                <a:tab pos="3729990" algn="l"/>
              </a:tabLst>
            </a:pPr>
            <a:r>
              <a:rPr sz="2400" spc="-290" dirty="0">
                <a:latin typeface="Microsoft Sans Serif"/>
                <a:cs typeface="Microsoft Sans Serif"/>
              </a:rPr>
              <a:t>Кат</a:t>
            </a:r>
            <a:r>
              <a:rPr sz="2400" spc="-295" dirty="0">
                <a:latin typeface="Microsoft Sans Serif"/>
                <a:cs typeface="Microsoft Sans Serif"/>
              </a:rPr>
              <a:t>а</a:t>
            </a:r>
            <a:r>
              <a:rPr sz="2400" spc="-250" dirty="0">
                <a:latin typeface="Microsoft Sans Serif"/>
                <a:cs typeface="Microsoft Sans Serif"/>
              </a:rPr>
              <a:t>ральны</a:t>
            </a:r>
            <a:r>
              <a:rPr sz="2400" spc="-235" dirty="0">
                <a:latin typeface="Microsoft Sans Serif"/>
                <a:cs typeface="Microsoft Sans Serif"/>
              </a:rPr>
              <a:t>е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spc="-240" dirty="0">
                <a:latin typeface="Microsoft Sans Serif"/>
                <a:cs typeface="Microsoft Sans Serif"/>
              </a:rPr>
              <a:t>явлен</a:t>
            </a:r>
            <a:r>
              <a:rPr sz="2400" spc="-245" dirty="0">
                <a:latin typeface="Microsoft Sans Serif"/>
                <a:cs typeface="Microsoft Sans Serif"/>
              </a:rPr>
              <a:t>ия</a:t>
            </a:r>
            <a:endParaRPr sz="2400">
              <a:latin typeface="Microsoft Sans Serif"/>
              <a:cs typeface="Microsoft Sans Serif"/>
            </a:endParaRPr>
          </a:p>
          <a:p>
            <a:pPr marL="3729354" indent="-302895">
              <a:lnSpc>
                <a:spcPct val="100000"/>
              </a:lnSpc>
              <a:buClr>
                <a:srgbClr val="006EC0"/>
              </a:buClr>
              <a:buSzPct val="95833"/>
              <a:buFont typeface="Times New Roman"/>
              <a:buChar char="►"/>
              <a:tabLst>
                <a:tab pos="3729990" algn="l"/>
              </a:tabLst>
            </a:pPr>
            <a:r>
              <a:rPr sz="2400" spc="-275" dirty="0">
                <a:latin typeface="Microsoft Sans Serif"/>
                <a:cs typeface="Microsoft Sans Serif"/>
              </a:rPr>
              <a:t>Двусто</a:t>
            </a:r>
            <a:r>
              <a:rPr sz="2400" spc="-280" dirty="0">
                <a:latin typeface="Microsoft Sans Serif"/>
                <a:cs typeface="Microsoft Sans Serif"/>
              </a:rPr>
              <a:t>р</a:t>
            </a:r>
            <a:r>
              <a:rPr sz="2400" spc="-254" dirty="0">
                <a:latin typeface="Microsoft Sans Serif"/>
                <a:cs typeface="Microsoft Sans Serif"/>
              </a:rPr>
              <a:t>он</a:t>
            </a:r>
            <a:r>
              <a:rPr sz="2400" spc="-250" dirty="0">
                <a:latin typeface="Microsoft Sans Serif"/>
                <a:cs typeface="Microsoft Sans Serif"/>
              </a:rPr>
              <a:t>ни</a:t>
            </a:r>
            <a:r>
              <a:rPr sz="2400" spc="-245" dirty="0">
                <a:latin typeface="Microsoft Sans Serif"/>
                <a:cs typeface="Microsoft Sans Serif"/>
              </a:rPr>
              <a:t>й</a:t>
            </a:r>
            <a:r>
              <a:rPr sz="2400" spc="-125" dirty="0">
                <a:latin typeface="Microsoft Sans Serif"/>
                <a:cs typeface="Microsoft Sans Serif"/>
              </a:rPr>
              <a:t> </a:t>
            </a:r>
            <a:r>
              <a:rPr sz="2400" spc="-280" dirty="0">
                <a:latin typeface="Microsoft Sans Serif"/>
                <a:cs typeface="Microsoft Sans Serif"/>
              </a:rPr>
              <a:t>ко</a:t>
            </a:r>
            <a:r>
              <a:rPr sz="2400" spc="-290" dirty="0">
                <a:latin typeface="Microsoft Sans Serif"/>
                <a:cs typeface="Microsoft Sans Serif"/>
              </a:rPr>
              <a:t>н</a:t>
            </a:r>
            <a:r>
              <a:rPr sz="2400" spc="-275" dirty="0">
                <a:latin typeface="Microsoft Sans Serif"/>
                <a:cs typeface="Microsoft Sans Serif"/>
              </a:rPr>
              <a:t>ъюнкт</a:t>
            </a:r>
            <a:r>
              <a:rPr sz="2400" spc="-254" dirty="0">
                <a:latin typeface="Microsoft Sans Serif"/>
                <a:cs typeface="Microsoft Sans Serif"/>
              </a:rPr>
              <a:t>и</a:t>
            </a:r>
            <a:r>
              <a:rPr sz="2400" spc="-225" dirty="0">
                <a:latin typeface="Microsoft Sans Serif"/>
                <a:cs typeface="Microsoft Sans Serif"/>
              </a:rPr>
              <a:t>вит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6EC0"/>
              </a:buClr>
              <a:buFont typeface="Times New Roman"/>
              <a:buChar char="►"/>
            </a:pPr>
            <a:endParaRPr sz="3700">
              <a:latin typeface="Microsoft Sans Serif"/>
              <a:cs typeface="Microsoft Sans Serif"/>
            </a:endParaRPr>
          </a:p>
          <a:p>
            <a:pPr marL="88900">
              <a:lnSpc>
                <a:spcPct val="100000"/>
              </a:lnSpc>
            </a:pPr>
            <a:r>
              <a:rPr sz="2400" b="1" spc="-270" dirty="0">
                <a:solidFill>
                  <a:srgbClr val="001F5F"/>
                </a:solidFill>
                <a:latin typeface="Arial"/>
                <a:cs typeface="Arial"/>
              </a:rPr>
              <a:t>КОРЬ:</a:t>
            </a:r>
            <a:r>
              <a:rPr sz="24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315" dirty="0">
                <a:solidFill>
                  <a:srgbClr val="001F5F"/>
                </a:solidFill>
                <a:latin typeface="Arial"/>
                <a:cs typeface="Arial"/>
              </a:rPr>
              <a:t>П</a:t>
            </a:r>
            <a:r>
              <a:rPr sz="2400" b="1" spc="-29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sz="2400" b="1" spc="-300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sz="2400" b="1" spc="-320" dirty="0">
                <a:solidFill>
                  <a:srgbClr val="001F5F"/>
                </a:solidFill>
                <a:latin typeface="Arial"/>
                <a:cs typeface="Arial"/>
              </a:rPr>
              <a:t>ИОД</a:t>
            </a:r>
            <a:r>
              <a:rPr sz="24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345" dirty="0">
                <a:solidFill>
                  <a:srgbClr val="001F5F"/>
                </a:solidFill>
                <a:latin typeface="Arial"/>
                <a:cs typeface="Arial"/>
              </a:rPr>
              <a:t>ВЫСЫП</a:t>
            </a:r>
            <a:r>
              <a:rPr sz="2400" b="1" spc="-315" dirty="0">
                <a:solidFill>
                  <a:srgbClr val="001F5F"/>
                </a:solidFill>
                <a:latin typeface="Arial"/>
                <a:cs typeface="Arial"/>
              </a:rPr>
              <a:t>АНИЙ</a:t>
            </a:r>
            <a:endParaRPr sz="2400">
              <a:latin typeface="Arial"/>
              <a:cs typeface="Arial"/>
            </a:endParaRPr>
          </a:p>
          <a:p>
            <a:pPr marL="3518535">
              <a:lnSpc>
                <a:spcPts val="2875"/>
              </a:lnSpc>
              <a:spcBef>
                <a:spcPts val="1550"/>
              </a:spcBef>
            </a:pPr>
            <a:r>
              <a:rPr sz="2400" b="1" spc="-280" dirty="0">
                <a:latin typeface="Arial"/>
                <a:cs typeface="Arial"/>
              </a:rPr>
              <a:t>Тр</a:t>
            </a:r>
            <a:r>
              <a:rPr sz="2400" b="1" spc="-260" dirty="0">
                <a:latin typeface="Arial"/>
                <a:cs typeface="Arial"/>
              </a:rPr>
              <a:t>е</a:t>
            </a:r>
            <a:r>
              <a:rPr sz="2400" b="1" spc="-290" dirty="0">
                <a:latin typeface="Arial"/>
                <a:cs typeface="Arial"/>
              </a:rPr>
              <a:t>б</a:t>
            </a:r>
            <a:r>
              <a:rPr sz="2400" b="1" spc="-260" dirty="0">
                <a:latin typeface="Arial"/>
                <a:cs typeface="Arial"/>
              </a:rPr>
              <a:t>у</a:t>
            </a:r>
            <a:r>
              <a:rPr sz="2400" b="1" spc="-385" dirty="0">
                <a:latin typeface="Arial"/>
                <a:cs typeface="Arial"/>
              </a:rPr>
              <a:t>ю</a:t>
            </a:r>
            <a:r>
              <a:rPr sz="2400" b="1" spc="-215" dirty="0">
                <a:latin typeface="Arial"/>
                <a:cs typeface="Arial"/>
              </a:rPr>
              <a:t>т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-280" dirty="0">
                <a:latin typeface="Arial"/>
                <a:cs typeface="Arial"/>
              </a:rPr>
              <a:t>вни</a:t>
            </a:r>
            <a:r>
              <a:rPr sz="2400" b="1" spc="-340" dirty="0">
                <a:latin typeface="Arial"/>
                <a:cs typeface="Arial"/>
              </a:rPr>
              <a:t>м</a:t>
            </a:r>
            <a:r>
              <a:rPr sz="2400" b="1" spc="-260" dirty="0">
                <a:latin typeface="Arial"/>
                <a:cs typeface="Arial"/>
              </a:rPr>
              <a:t>а</a:t>
            </a:r>
            <a:r>
              <a:rPr sz="2400" b="1" spc="-280" dirty="0">
                <a:latin typeface="Arial"/>
                <a:cs typeface="Arial"/>
              </a:rPr>
              <a:t>ни</a:t>
            </a:r>
            <a:r>
              <a:rPr sz="2400" b="1" spc="-204" dirty="0">
                <a:latin typeface="Arial"/>
                <a:cs typeface="Arial"/>
              </a:rPr>
              <a:t>я:</a:t>
            </a:r>
            <a:endParaRPr sz="2400">
              <a:latin typeface="Arial"/>
              <a:cs typeface="Arial"/>
            </a:endParaRPr>
          </a:p>
          <a:p>
            <a:pPr marL="3820795" lvl="1" indent="-302895">
              <a:lnSpc>
                <a:spcPts val="2875"/>
              </a:lnSpc>
              <a:buClr>
                <a:srgbClr val="006EC0"/>
              </a:buClr>
              <a:buSzPct val="95833"/>
              <a:buFont typeface="Times New Roman"/>
              <a:buChar char="►"/>
              <a:tabLst>
                <a:tab pos="3821429" algn="l"/>
              </a:tabLst>
            </a:pPr>
            <a:r>
              <a:rPr sz="2400" spc="-365" dirty="0">
                <a:latin typeface="Microsoft Sans Serif"/>
                <a:cs typeface="Microsoft Sans Serif"/>
              </a:rPr>
              <a:t>Л</a:t>
            </a:r>
            <a:r>
              <a:rPr sz="2400" spc="-285" dirty="0">
                <a:latin typeface="Microsoft Sans Serif"/>
                <a:cs typeface="Microsoft Sans Serif"/>
              </a:rPr>
              <a:t>и</a:t>
            </a:r>
            <a:r>
              <a:rPr sz="2400" spc="-235" dirty="0">
                <a:latin typeface="Microsoft Sans Serif"/>
                <a:cs typeface="Microsoft Sans Serif"/>
              </a:rPr>
              <a:t>хо</a:t>
            </a:r>
            <a:r>
              <a:rPr sz="2400" spc="-250" dirty="0">
                <a:latin typeface="Microsoft Sans Serif"/>
                <a:cs typeface="Microsoft Sans Serif"/>
              </a:rPr>
              <a:t>р</a:t>
            </a:r>
            <a:r>
              <a:rPr sz="2400" spc="-275" dirty="0">
                <a:latin typeface="Microsoft Sans Serif"/>
                <a:cs typeface="Microsoft Sans Serif"/>
              </a:rPr>
              <a:t>адка</a:t>
            </a:r>
            <a:r>
              <a:rPr sz="2400" spc="-135" dirty="0">
                <a:latin typeface="Microsoft Sans Serif"/>
                <a:cs typeface="Microsoft Sans Serif"/>
              </a:rPr>
              <a:t> </a:t>
            </a:r>
            <a:r>
              <a:rPr sz="2400" spc="-120" dirty="0">
                <a:latin typeface="Microsoft Sans Serif"/>
                <a:cs typeface="Microsoft Sans Serif"/>
              </a:rPr>
              <a:t>/</a:t>
            </a:r>
            <a:r>
              <a:rPr sz="2400" spc="-95" dirty="0">
                <a:latin typeface="Microsoft Sans Serif"/>
                <a:cs typeface="Microsoft Sans Serif"/>
              </a:rPr>
              <a:t> </a:t>
            </a:r>
            <a:r>
              <a:rPr sz="2400" spc="-250" dirty="0">
                <a:latin typeface="Microsoft Sans Serif"/>
                <a:cs typeface="Microsoft Sans Serif"/>
              </a:rPr>
              <a:t>и</a:t>
            </a:r>
            <a:r>
              <a:rPr sz="2400" spc="-245" dirty="0">
                <a:latin typeface="Microsoft Sans Serif"/>
                <a:cs typeface="Microsoft Sans Serif"/>
              </a:rPr>
              <a:t>н</a:t>
            </a:r>
            <a:r>
              <a:rPr sz="2400" spc="-260" dirty="0">
                <a:latin typeface="Microsoft Sans Serif"/>
                <a:cs typeface="Microsoft Sans Serif"/>
              </a:rPr>
              <a:t>токсика</a:t>
            </a:r>
            <a:r>
              <a:rPr sz="2400" spc="-300" dirty="0">
                <a:latin typeface="Microsoft Sans Serif"/>
                <a:cs typeface="Microsoft Sans Serif"/>
              </a:rPr>
              <a:t>ц</a:t>
            </a:r>
            <a:r>
              <a:rPr sz="2400" spc="-254" dirty="0">
                <a:latin typeface="Microsoft Sans Serif"/>
                <a:cs typeface="Microsoft Sans Serif"/>
              </a:rPr>
              <a:t>и</a:t>
            </a:r>
            <a:r>
              <a:rPr sz="2400" spc="-235" dirty="0">
                <a:latin typeface="Microsoft Sans Serif"/>
                <a:cs typeface="Microsoft Sans Serif"/>
              </a:rPr>
              <a:t>я</a:t>
            </a:r>
            <a:endParaRPr sz="2400">
              <a:latin typeface="Microsoft Sans Serif"/>
              <a:cs typeface="Microsoft Sans Serif"/>
            </a:endParaRPr>
          </a:p>
          <a:p>
            <a:pPr marL="3820795" lvl="1" indent="-302895">
              <a:lnSpc>
                <a:spcPts val="2875"/>
              </a:lnSpc>
              <a:buClr>
                <a:srgbClr val="006EC0"/>
              </a:buClr>
              <a:buSzPct val="95833"/>
              <a:buFont typeface="Times New Roman"/>
              <a:buChar char="►"/>
              <a:tabLst>
                <a:tab pos="3821429" algn="l"/>
              </a:tabLst>
            </a:pPr>
            <a:r>
              <a:rPr sz="2400" spc="-260" dirty="0">
                <a:latin typeface="Microsoft Sans Serif"/>
                <a:cs typeface="Microsoft Sans Serif"/>
              </a:rPr>
              <a:t>Этап</a:t>
            </a:r>
            <a:r>
              <a:rPr sz="2400" spc="-250" dirty="0">
                <a:latin typeface="Microsoft Sans Serif"/>
                <a:cs typeface="Microsoft Sans Serif"/>
              </a:rPr>
              <a:t>н</a:t>
            </a:r>
            <a:r>
              <a:rPr sz="2400" spc="-225" dirty="0">
                <a:latin typeface="Microsoft Sans Serif"/>
                <a:cs typeface="Microsoft Sans Serif"/>
              </a:rPr>
              <a:t>ост</a:t>
            </a:r>
            <a:r>
              <a:rPr sz="2400" spc="-229" dirty="0">
                <a:latin typeface="Microsoft Sans Serif"/>
                <a:cs typeface="Microsoft Sans Serif"/>
              </a:rPr>
              <a:t>ь</a:t>
            </a:r>
            <a:r>
              <a:rPr sz="2400" spc="-125" dirty="0">
                <a:latin typeface="Microsoft Sans Serif"/>
                <a:cs typeface="Microsoft Sans Serif"/>
              </a:rPr>
              <a:t> </a:t>
            </a:r>
            <a:r>
              <a:rPr sz="2400" spc="-245" dirty="0">
                <a:latin typeface="Microsoft Sans Serif"/>
                <a:cs typeface="Microsoft Sans Serif"/>
              </a:rPr>
              <a:t>высыпаний</a:t>
            </a:r>
            <a:endParaRPr sz="2400">
              <a:latin typeface="Microsoft Sans Serif"/>
              <a:cs typeface="Microsoft Sans Serif"/>
            </a:endParaRPr>
          </a:p>
          <a:p>
            <a:pPr marL="3820795" lvl="1" indent="-302895">
              <a:lnSpc>
                <a:spcPts val="2875"/>
              </a:lnSpc>
              <a:buClr>
                <a:srgbClr val="006EC0"/>
              </a:buClr>
              <a:buSzPct val="95833"/>
              <a:buFont typeface="Times New Roman"/>
              <a:buChar char="►"/>
              <a:tabLst>
                <a:tab pos="3821429" algn="l"/>
              </a:tabLst>
            </a:pPr>
            <a:r>
              <a:rPr sz="2400" spc="-275" dirty="0">
                <a:latin typeface="Microsoft Sans Serif"/>
                <a:cs typeface="Microsoft Sans Serif"/>
              </a:rPr>
              <a:t>Двусто</a:t>
            </a:r>
            <a:r>
              <a:rPr sz="2400" spc="-280" dirty="0">
                <a:latin typeface="Microsoft Sans Serif"/>
                <a:cs typeface="Microsoft Sans Serif"/>
              </a:rPr>
              <a:t>р</a:t>
            </a:r>
            <a:r>
              <a:rPr sz="2400" spc="-254" dirty="0">
                <a:latin typeface="Microsoft Sans Serif"/>
                <a:cs typeface="Microsoft Sans Serif"/>
              </a:rPr>
              <a:t>он</a:t>
            </a:r>
            <a:r>
              <a:rPr sz="2400" spc="-250" dirty="0">
                <a:latin typeface="Microsoft Sans Serif"/>
                <a:cs typeface="Microsoft Sans Serif"/>
              </a:rPr>
              <a:t>ни</a:t>
            </a:r>
            <a:r>
              <a:rPr sz="2400" spc="-245" dirty="0">
                <a:latin typeface="Microsoft Sans Serif"/>
                <a:cs typeface="Microsoft Sans Serif"/>
              </a:rPr>
              <a:t>й</a:t>
            </a:r>
            <a:r>
              <a:rPr sz="2400" spc="-100" dirty="0">
                <a:latin typeface="Microsoft Sans Serif"/>
                <a:cs typeface="Microsoft Sans Serif"/>
              </a:rPr>
              <a:t> </a:t>
            </a:r>
            <a:r>
              <a:rPr sz="2400" spc="-280" dirty="0">
                <a:latin typeface="Microsoft Sans Serif"/>
                <a:cs typeface="Microsoft Sans Serif"/>
              </a:rPr>
              <a:t>ко</a:t>
            </a:r>
            <a:r>
              <a:rPr sz="2400" spc="-290" dirty="0">
                <a:latin typeface="Microsoft Sans Serif"/>
                <a:cs typeface="Microsoft Sans Serif"/>
              </a:rPr>
              <a:t>н</a:t>
            </a:r>
            <a:r>
              <a:rPr sz="2400" spc="-275" dirty="0">
                <a:latin typeface="Microsoft Sans Serif"/>
                <a:cs typeface="Microsoft Sans Serif"/>
              </a:rPr>
              <a:t>ъюнкт</a:t>
            </a:r>
            <a:r>
              <a:rPr sz="2400" spc="-254" dirty="0">
                <a:latin typeface="Microsoft Sans Serif"/>
                <a:cs typeface="Microsoft Sans Serif"/>
              </a:rPr>
              <a:t>и</a:t>
            </a:r>
            <a:r>
              <a:rPr sz="2400" spc="-225" dirty="0">
                <a:latin typeface="Microsoft Sans Serif"/>
                <a:cs typeface="Microsoft Sans Serif"/>
              </a:rPr>
              <a:t>вит</a:t>
            </a:r>
            <a:endParaRPr sz="2400">
              <a:latin typeface="Microsoft Sans Serif"/>
              <a:cs typeface="Microsoft Sans Serif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9144000" cy="609600"/>
            <a:chOff x="0" y="0"/>
            <a:chExt cx="9144000" cy="6096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9144000" cy="609600"/>
            </a:xfrm>
            <a:custGeom>
              <a:avLst/>
              <a:gdLst/>
              <a:ahLst/>
              <a:cxnLst/>
              <a:rect l="l" t="t" r="r" b="b"/>
              <a:pathLst>
                <a:path w="9144000" h="609600">
                  <a:moveTo>
                    <a:pt x="0" y="609600"/>
                  </a:moveTo>
                  <a:lnTo>
                    <a:pt x="9144000" y="6096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10600" y="32003"/>
              <a:ext cx="417575" cy="496824"/>
            </a:xfrm>
            <a:prstGeom prst="rect">
              <a:avLst/>
            </a:prstGeom>
          </p:spPr>
        </p:pic>
      </p:grpSp>
      <p:sp>
        <p:nvSpPr>
          <p:cNvPr id="6" name="object 6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94284" y="1697283"/>
            <a:ext cx="1316831" cy="131683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17279" y="4352091"/>
            <a:ext cx="1318085" cy="131683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42900"/>
            <a:ext cx="9144000" cy="61722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147316" y="5727191"/>
            <a:ext cx="4851400" cy="330835"/>
          </a:xfrm>
          <a:prstGeom prst="rect">
            <a:avLst/>
          </a:prstGeom>
          <a:solidFill>
            <a:srgbClr val="DCE6F1"/>
          </a:solidFill>
        </p:spPr>
        <p:txBody>
          <a:bodyPr vert="horz" wrap="square" lIns="0" tIns="762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60"/>
              </a:spcBef>
            </a:pPr>
            <a:r>
              <a:rPr sz="2000" spc="-390" dirty="0">
                <a:latin typeface="Microsoft Sans Serif"/>
                <a:cs typeface="Microsoft Sans Serif"/>
              </a:rPr>
              <a:t>К</a:t>
            </a:r>
            <a:r>
              <a:rPr sz="2000" spc="-215" dirty="0">
                <a:latin typeface="Microsoft Sans Serif"/>
                <a:cs typeface="Microsoft Sans Serif"/>
              </a:rPr>
              <a:t>ор</a:t>
            </a:r>
            <a:r>
              <a:rPr sz="2000" spc="-210" dirty="0">
                <a:latin typeface="Microsoft Sans Serif"/>
                <a:cs typeface="Microsoft Sans Serif"/>
              </a:rPr>
              <a:t>ь</a:t>
            </a:r>
            <a:r>
              <a:rPr sz="2000" spc="-100" dirty="0">
                <a:latin typeface="Microsoft Sans Serif"/>
                <a:cs typeface="Microsoft Sans Serif"/>
              </a:rPr>
              <a:t>:</a:t>
            </a:r>
            <a:r>
              <a:rPr sz="2000" spc="-150" dirty="0">
                <a:latin typeface="Microsoft Sans Serif"/>
                <a:cs typeface="Microsoft Sans Serif"/>
              </a:rPr>
              <a:t> </a:t>
            </a:r>
            <a:r>
              <a:rPr sz="2000" spc="-200" dirty="0">
                <a:latin typeface="Microsoft Sans Serif"/>
                <a:cs typeface="Microsoft Sans Serif"/>
              </a:rPr>
              <a:t>с</a:t>
            </a:r>
            <a:r>
              <a:rPr sz="2000" spc="-225" dirty="0">
                <a:latin typeface="Microsoft Sans Serif"/>
                <a:cs typeface="Microsoft Sans Serif"/>
              </a:rPr>
              <a:t>и</a:t>
            </a:r>
            <a:r>
              <a:rPr sz="2000" spc="-305" dirty="0">
                <a:latin typeface="Microsoft Sans Serif"/>
                <a:cs typeface="Microsoft Sans Serif"/>
              </a:rPr>
              <a:t>м</a:t>
            </a:r>
            <a:r>
              <a:rPr sz="2000" spc="-240" dirty="0">
                <a:latin typeface="Microsoft Sans Serif"/>
                <a:cs typeface="Microsoft Sans Serif"/>
              </a:rPr>
              <a:t>п</a:t>
            </a:r>
            <a:r>
              <a:rPr sz="2000" spc="-175" dirty="0">
                <a:latin typeface="Microsoft Sans Serif"/>
                <a:cs typeface="Microsoft Sans Serif"/>
              </a:rPr>
              <a:t>т</a:t>
            </a:r>
            <a:r>
              <a:rPr sz="2000" spc="-215" dirty="0">
                <a:latin typeface="Microsoft Sans Serif"/>
                <a:cs typeface="Microsoft Sans Serif"/>
              </a:rPr>
              <a:t>о</a:t>
            </a:r>
            <a:r>
              <a:rPr sz="2000" spc="-300" dirty="0">
                <a:latin typeface="Microsoft Sans Serif"/>
                <a:cs typeface="Microsoft Sans Serif"/>
              </a:rPr>
              <a:t>м</a:t>
            </a:r>
            <a:r>
              <a:rPr sz="2000" spc="-114" dirty="0">
                <a:latin typeface="Microsoft Sans Serif"/>
                <a:cs typeface="Microsoft Sans Serif"/>
              </a:rPr>
              <a:t> </a:t>
            </a:r>
            <a:r>
              <a:rPr sz="2000" spc="-250" dirty="0">
                <a:latin typeface="Microsoft Sans Serif"/>
                <a:cs typeface="Microsoft Sans Serif"/>
              </a:rPr>
              <a:t>Б</a:t>
            </a:r>
            <a:r>
              <a:rPr sz="2000" spc="-215" dirty="0">
                <a:latin typeface="Microsoft Sans Serif"/>
                <a:cs typeface="Microsoft Sans Serif"/>
              </a:rPr>
              <a:t>е</a:t>
            </a:r>
            <a:r>
              <a:rPr sz="2000" spc="-200" dirty="0">
                <a:latin typeface="Microsoft Sans Serif"/>
                <a:cs typeface="Microsoft Sans Serif"/>
              </a:rPr>
              <a:t>л</a:t>
            </a:r>
            <a:r>
              <a:rPr sz="2000" spc="-210" dirty="0">
                <a:latin typeface="Microsoft Sans Serif"/>
                <a:cs typeface="Microsoft Sans Serif"/>
              </a:rPr>
              <a:t>ь</a:t>
            </a:r>
            <a:r>
              <a:rPr sz="2000" spc="-200" dirty="0">
                <a:latin typeface="Microsoft Sans Serif"/>
                <a:cs typeface="Microsoft Sans Serif"/>
              </a:rPr>
              <a:t>с</a:t>
            </a:r>
            <a:r>
              <a:rPr sz="2000" spc="-300" dirty="0">
                <a:latin typeface="Microsoft Sans Serif"/>
                <a:cs typeface="Microsoft Sans Serif"/>
              </a:rPr>
              <a:t>к</a:t>
            </a:r>
            <a:r>
              <a:rPr sz="2000" spc="-215" dirty="0">
                <a:latin typeface="Microsoft Sans Serif"/>
                <a:cs typeface="Microsoft Sans Serif"/>
              </a:rPr>
              <a:t>о</a:t>
            </a:r>
            <a:r>
              <a:rPr sz="2000" spc="-185" dirty="0">
                <a:latin typeface="Microsoft Sans Serif"/>
                <a:cs typeface="Microsoft Sans Serif"/>
              </a:rPr>
              <a:t>г</a:t>
            </a:r>
            <a:r>
              <a:rPr sz="2000" spc="-210" dirty="0">
                <a:latin typeface="Microsoft Sans Serif"/>
                <a:cs typeface="Microsoft Sans Serif"/>
              </a:rPr>
              <a:t>о</a:t>
            </a:r>
            <a:r>
              <a:rPr sz="2000" spc="-130" dirty="0">
                <a:latin typeface="Microsoft Sans Serif"/>
                <a:cs typeface="Microsoft Sans Serif"/>
              </a:rPr>
              <a:t>-</a:t>
            </a:r>
            <a:r>
              <a:rPr sz="2000" spc="-465" dirty="0">
                <a:latin typeface="Microsoft Sans Serif"/>
                <a:cs typeface="Microsoft Sans Serif"/>
              </a:rPr>
              <a:t>Ф</a:t>
            </a:r>
            <a:r>
              <a:rPr sz="2000" spc="-195" dirty="0">
                <a:latin typeface="Microsoft Sans Serif"/>
                <a:cs typeface="Microsoft Sans Serif"/>
              </a:rPr>
              <a:t>и</a:t>
            </a:r>
            <a:r>
              <a:rPr sz="2000" spc="-215" dirty="0">
                <a:latin typeface="Microsoft Sans Serif"/>
                <a:cs typeface="Microsoft Sans Serif"/>
              </a:rPr>
              <a:t>ла</a:t>
            </a:r>
            <a:r>
              <a:rPr sz="2000" spc="-175" dirty="0">
                <a:latin typeface="Microsoft Sans Serif"/>
                <a:cs typeface="Microsoft Sans Serif"/>
              </a:rPr>
              <a:t>т</a:t>
            </a:r>
            <a:r>
              <a:rPr sz="2000" spc="-215" dirty="0">
                <a:latin typeface="Microsoft Sans Serif"/>
                <a:cs typeface="Microsoft Sans Serif"/>
              </a:rPr>
              <a:t>о</a:t>
            </a:r>
            <a:r>
              <a:rPr sz="2000" spc="-200" dirty="0">
                <a:latin typeface="Microsoft Sans Serif"/>
                <a:cs typeface="Microsoft Sans Serif"/>
              </a:rPr>
              <a:t>в</a:t>
            </a:r>
            <a:r>
              <a:rPr sz="2000" spc="-215" dirty="0">
                <a:latin typeface="Microsoft Sans Serif"/>
                <a:cs typeface="Microsoft Sans Serif"/>
              </a:rPr>
              <a:t>а</a:t>
            </a:r>
            <a:r>
              <a:rPr sz="2000" spc="-130" dirty="0">
                <a:latin typeface="Microsoft Sans Serif"/>
                <a:cs typeface="Microsoft Sans Serif"/>
              </a:rPr>
              <a:t>-</a:t>
            </a:r>
            <a:r>
              <a:rPr sz="2000" spc="-390" dirty="0">
                <a:latin typeface="Microsoft Sans Serif"/>
                <a:cs typeface="Microsoft Sans Serif"/>
              </a:rPr>
              <a:t>К</a:t>
            </a:r>
            <a:r>
              <a:rPr sz="2000" spc="-215" dirty="0">
                <a:latin typeface="Microsoft Sans Serif"/>
                <a:cs typeface="Microsoft Sans Serif"/>
              </a:rPr>
              <a:t>о</a:t>
            </a:r>
            <a:r>
              <a:rPr sz="2000" spc="-240" dirty="0">
                <a:latin typeface="Microsoft Sans Serif"/>
                <a:cs typeface="Microsoft Sans Serif"/>
              </a:rPr>
              <a:t>п</a:t>
            </a:r>
            <a:r>
              <a:rPr sz="2000" spc="-200" dirty="0">
                <a:latin typeface="Microsoft Sans Serif"/>
                <a:cs typeface="Microsoft Sans Serif"/>
              </a:rPr>
              <a:t>л</a:t>
            </a:r>
            <a:r>
              <a:rPr sz="2000" spc="-260" dirty="0">
                <a:latin typeface="Microsoft Sans Serif"/>
                <a:cs typeface="Microsoft Sans Serif"/>
              </a:rPr>
              <a:t>и</a:t>
            </a:r>
            <a:r>
              <a:rPr sz="2000" spc="-250" dirty="0">
                <a:latin typeface="Microsoft Sans Serif"/>
                <a:cs typeface="Microsoft Sans Serif"/>
              </a:rPr>
              <a:t>к</a:t>
            </a:r>
            <a:r>
              <a:rPr sz="2000" spc="-200" dirty="0">
                <a:latin typeface="Microsoft Sans Serif"/>
                <a:cs typeface="Microsoft Sans Serif"/>
              </a:rPr>
              <a:t>а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49423" y="131826"/>
            <a:ext cx="3642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8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КАТАРАЛЬНЫЙ</a:t>
            </a:r>
            <a:r>
              <a:rPr sz="18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0" y="32003"/>
            <a:ext cx="9144000" cy="6826250"/>
            <a:chOff x="0" y="32003"/>
            <a:chExt cx="9144000" cy="6826250"/>
          </a:xfrm>
        </p:grpSpPr>
        <p:sp>
          <p:nvSpPr>
            <p:cNvPr id="7" name="object 7"/>
            <p:cNvSpPr/>
            <p:nvPr/>
          </p:nvSpPr>
          <p:spPr>
            <a:xfrm>
              <a:off x="0" y="6353556"/>
              <a:ext cx="9144000" cy="504825"/>
            </a:xfrm>
            <a:custGeom>
              <a:avLst/>
              <a:gdLst/>
              <a:ahLst/>
              <a:cxnLst/>
              <a:rect l="l" t="t" r="r" b="b"/>
              <a:pathLst>
                <a:path w="9144000" h="504825">
                  <a:moveTo>
                    <a:pt x="9144000" y="0"/>
                  </a:moveTo>
                  <a:lnTo>
                    <a:pt x="0" y="0"/>
                  </a:lnTo>
                  <a:lnTo>
                    <a:pt x="0" y="504442"/>
                  </a:lnTo>
                  <a:lnTo>
                    <a:pt x="9144000" y="50444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10600" y="32003"/>
              <a:ext cx="417575" cy="4968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63880"/>
            <a:ext cx="4114800" cy="591312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03191" y="609600"/>
            <a:ext cx="4940807" cy="234848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91000" y="3073907"/>
            <a:ext cx="4952999" cy="340309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147316" y="5727191"/>
            <a:ext cx="4851400" cy="330835"/>
          </a:xfrm>
          <a:prstGeom prst="rect">
            <a:avLst/>
          </a:prstGeom>
          <a:solidFill>
            <a:srgbClr val="DCE6F1"/>
          </a:solidFill>
        </p:spPr>
        <p:txBody>
          <a:bodyPr vert="horz" wrap="square" lIns="0" tIns="762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60"/>
              </a:spcBef>
            </a:pPr>
            <a:r>
              <a:rPr sz="2000" spc="-390" dirty="0">
                <a:latin typeface="Microsoft Sans Serif"/>
                <a:cs typeface="Microsoft Sans Serif"/>
              </a:rPr>
              <a:t>К</a:t>
            </a:r>
            <a:r>
              <a:rPr sz="2000" spc="-215" dirty="0">
                <a:latin typeface="Microsoft Sans Serif"/>
                <a:cs typeface="Microsoft Sans Serif"/>
              </a:rPr>
              <a:t>ор</a:t>
            </a:r>
            <a:r>
              <a:rPr sz="2000" spc="-210" dirty="0">
                <a:latin typeface="Microsoft Sans Serif"/>
                <a:cs typeface="Microsoft Sans Serif"/>
              </a:rPr>
              <a:t>ь</a:t>
            </a:r>
            <a:r>
              <a:rPr sz="2000" spc="-100" dirty="0">
                <a:latin typeface="Microsoft Sans Serif"/>
                <a:cs typeface="Microsoft Sans Serif"/>
              </a:rPr>
              <a:t>:</a:t>
            </a:r>
            <a:r>
              <a:rPr sz="2000" spc="-150" dirty="0">
                <a:latin typeface="Microsoft Sans Serif"/>
                <a:cs typeface="Microsoft Sans Serif"/>
              </a:rPr>
              <a:t> </a:t>
            </a:r>
            <a:r>
              <a:rPr sz="2000" spc="-200" dirty="0">
                <a:latin typeface="Microsoft Sans Serif"/>
                <a:cs typeface="Microsoft Sans Serif"/>
              </a:rPr>
              <a:t>с</a:t>
            </a:r>
            <a:r>
              <a:rPr sz="2000" spc="-225" dirty="0">
                <a:latin typeface="Microsoft Sans Serif"/>
                <a:cs typeface="Microsoft Sans Serif"/>
              </a:rPr>
              <a:t>и</a:t>
            </a:r>
            <a:r>
              <a:rPr sz="2000" spc="-305" dirty="0">
                <a:latin typeface="Microsoft Sans Serif"/>
                <a:cs typeface="Microsoft Sans Serif"/>
              </a:rPr>
              <a:t>м</a:t>
            </a:r>
            <a:r>
              <a:rPr sz="2000" spc="-240" dirty="0">
                <a:latin typeface="Microsoft Sans Serif"/>
                <a:cs typeface="Microsoft Sans Serif"/>
              </a:rPr>
              <a:t>п</a:t>
            </a:r>
            <a:r>
              <a:rPr sz="2000" spc="-175" dirty="0">
                <a:latin typeface="Microsoft Sans Serif"/>
                <a:cs typeface="Microsoft Sans Serif"/>
              </a:rPr>
              <a:t>т</a:t>
            </a:r>
            <a:r>
              <a:rPr sz="2000" spc="-215" dirty="0">
                <a:latin typeface="Microsoft Sans Serif"/>
                <a:cs typeface="Microsoft Sans Serif"/>
              </a:rPr>
              <a:t>о</a:t>
            </a:r>
            <a:r>
              <a:rPr sz="2000" spc="-300" dirty="0">
                <a:latin typeface="Microsoft Sans Serif"/>
                <a:cs typeface="Microsoft Sans Serif"/>
              </a:rPr>
              <a:t>м</a:t>
            </a:r>
            <a:r>
              <a:rPr sz="2000" spc="-114" dirty="0">
                <a:latin typeface="Microsoft Sans Serif"/>
                <a:cs typeface="Microsoft Sans Serif"/>
              </a:rPr>
              <a:t> </a:t>
            </a:r>
            <a:r>
              <a:rPr sz="2000" spc="-250" dirty="0">
                <a:latin typeface="Microsoft Sans Serif"/>
                <a:cs typeface="Microsoft Sans Serif"/>
              </a:rPr>
              <a:t>Б</a:t>
            </a:r>
            <a:r>
              <a:rPr sz="2000" spc="-215" dirty="0">
                <a:latin typeface="Microsoft Sans Serif"/>
                <a:cs typeface="Microsoft Sans Serif"/>
              </a:rPr>
              <a:t>е</a:t>
            </a:r>
            <a:r>
              <a:rPr sz="2000" spc="-200" dirty="0">
                <a:latin typeface="Microsoft Sans Serif"/>
                <a:cs typeface="Microsoft Sans Serif"/>
              </a:rPr>
              <a:t>л</a:t>
            </a:r>
            <a:r>
              <a:rPr sz="2000" spc="-210" dirty="0">
                <a:latin typeface="Microsoft Sans Serif"/>
                <a:cs typeface="Microsoft Sans Serif"/>
              </a:rPr>
              <a:t>ь</a:t>
            </a:r>
            <a:r>
              <a:rPr sz="2000" spc="-200" dirty="0">
                <a:latin typeface="Microsoft Sans Serif"/>
                <a:cs typeface="Microsoft Sans Serif"/>
              </a:rPr>
              <a:t>с</a:t>
            </a:r>
            <a:r>
              <a:rPr sz="2000" spc="-300" dirty="0">
                <a:latin typeface="Microsoft Sans Serif"/>
                <a:cs typeface="Microsoft Sans Serif"/>
              </a:rPr>
              <a:t>к</a:t>
            </a:r>
            <a:r>
              <a:rPr sz="2000" spc="-215" dirty="0">
                <a:latin typeface="Microsoft Sans Serif"/>
                <a:cs typeface="Microsoft Sans Serif"/>
              </a:rPr>
              <a:t>о</a:t>
            </a:r>
            <a:r>
              <a:rPr sz="2000" spc="-185" dirty="0">
                <a:latin typeface="Microsoft Sans Serif"/>
                <a:cs typeface="Microsoft Sans Serif"/>
              </a:rPr>
              <a:t>г</a:t>
            </a:r>
            <a:r>
              <a:rPr sz="2000" spc="-210" dirty="0">
                <a:latin typeface="Microsoft Sans Serif"/>
                <a:cs typeface="Microsoft Sans Serif"/>
              </a:rPr>
              <a:t>о</a:t>
            </a:r>
            <a:r>
              <a:rPr sz="2000" spc="-130" dirty="0">
                <a:latin typeface="Microsoft Sans Serif"/>
                <a:cs typeface="Microsoft Sans Serif"/>
              </a:rPr>
              <a:t>-</a:t>
            </a:r>
            <a:r>
              <a:rPr sz="2000" spc="-465" dirty="0">
                <a:latin typeface="Microsoft Sans Serif"/>
                <a:cs typeface="Microsoft Sans Serif"/>
              </a:rPr>
              <a:t>Ф</a:t>
            </a:r>
            <a:r>
              <a:rPr sz="2000" spc="-195" dirty="0">
                <a:latin typeface="Microsoft Sans Serif"/>
                <a:cs typeface="Microsoft Sans Serif"/>
              </a:rPr>
              <a:t>и</a:t>
            </a:r>
            <a:r>
              <a:rPr sz="2000" spc="-215" dirty="0">
                <a:latin typeface="Microsoft Sans Serif"/>
                <a:cs typeface="Microsoft Sans Serif"/>
              </a:rPr>
              <a:t>ла</a:t>
            </a:r>
            <a:r>
              <a:rPr sz="2000" spc="-175" dirty="0">
                <a:latin typeface="Microsoft Sans Serif"/>
                <a:cs typeface="Microsoft Sans Serif"/>
              </a:rPr>
              <a:t>т</a:t>
            </a:r>
            <a:r>
              <a:rPr sz="2000" spc="-215" dirty="0">
                <a:latin typeface="Microsoft Sans Serif"/>
                <a:cs typeface="Microsoft Sans Serif"/>
              </a:rPr>
              <a:t>о</a:t>
            </a:r>
            <a:r>
              <a:rPr sz="2000" spc="-200" dirty="0">
                <a:latin typeface="Microsoft Sans Serif"/>
                <a:cs typeface="Microsoft Sans Serif"/>
              </a:rPr>
              <a:t>в</a:t>
            </a:r>
            <a:r>
              <a:rPr sz="2000" spc="-215" dirty="0">
                <a:latin typeface="Microsoft Sans Serif"/>
                <a:cs typeface="Microsoft Sans Serif"/>
              </a:rPr>
              <a:t>а</a:t>
            </a:r>
            <a:r>
              <a:rPr sz="2000" spc="-130" dirty="0">
                <a:latin typeface="Microsoft Sans Serif"/>
                <a:cs typeface="Microsoft Sans Serif"/>
              </a:rPr>
              <a:t>-</a:t>
            </a:r>
            <a:r>
              <a:rPr sz="2000" spc="-390" dirty="0">
                <a:latin typeface="Microsoft Sans Serif"/>
                <a:cs typeface="Microsoft Sans Serif"/>
              </a:rPr>
              <a:t>К</a:t>
            </a:r>
            <a:r>
              <a:rPr sz="2000" spc="-215" dirty="0">
                <a:latin typeface="Microsoft Sans Serif"/>
                <a:cs typeface="Microsoft Sans Serif"/>
              </a:rPr>
              <a:t>о</a:t>
            </a:r>
            <a:r>
              <a:rPr sz="2000" spc="-240" dirty="0">
                <a:latin typeface="Microsoft Sans Serif"/>
                <a:cs typeface="Microsoft Sans Serif"/>
              </a:rPr>
              <a:t>п</a:t>
            </a:r>
            <a:r>
              <a:rPr sz="2000" spc="-200" dirty="0">
                <a:latin typeface="Microsoft Sans Serif"/>
                <a:cs typeface="Microsoft Sans Serif"/>
              </a:rPr>
              <a:t>л</a:t>
            </a:r>
            <a:r>
              <a:rPr sz="2000" spc="-260" dirty="0">
                <a:latin typeface="Microsoft Sans Serif"/>
                <a:cs typeface="Microsoft Sans Serif"/>
              </a:rPr>
              <a:t>и</a:t>
            </a:r>
            <a:r>
              <a:rPr sz="2000" spc="-250" dirty="0">
                <a:latin typeface="Microsoft Sans Serif"/>
                <a:cs typeface="Microsoft Sans Serif"/>
              </a:rPr>
              <a:t>к</a:t>
            </a:r>
            <a:r>
              <a:rPr sz="2000" spc="-200" dirty="0">
                <a:latin typeface="Microsoft Sans Serif"/>
                <a:cs typeface="Microsoft Sans Serif"/>
              </a:rPr>
              <a:t>а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9144000" cy="609600"/>
          </a:xfrm>
          <a:custGeom>
            <a:avLst/>
            <a:gdLst/>
            <a:ahLst/>
            <a:cxnLst/>
            <a:rect l="l" t="t" r="r" b="b"/>
            <a:pathLst>
              <a:path w="9144000" h="609600">
                <a:moveTo>
                  <a:pt x="0" y="609600"/>
                </a:moveTo>
                <a:lnTo>
                  <a:pt x="9144000" y="609600"/>
                </a:lnTo>
                <a:lnTo>
                  <a:pt x="91440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749423" y="131826"/>
            <a:ext cx="3642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КОРЬ:</a:t>
            </a:r>
            <a:r>
              <a:rPr sz="18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КАТАРАЛЬНЫЙ</a:t>
            </a:r>
            <a:r>
              <a:rPr sz="18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6353555"/>
            <a:ext cx="9144000" cy="504825"/>
          </a:xfrm>
          <a:custGeom>
            <a:avLst/>
            <a:gdLst/>
            <a:ahLst/>
            <a:cxnLst/>
            <a:rect l="l" t="t" r="r" b="b"/>
            <a:pathLst>
              <a:path w="9144000" h="504825">
                <a:moveTo>
                  <a:pt x="9144000" y="0"/>
                </a:moveTo>
                <a:lnTo>
                  <a:pt x="0" y="0"/>
                </a:lnTo>
                <a:lnTo>
                  <a:pt x="0" y="504442"/>
                </a:lnTo>
                <a:lnTo>
                  <a:pt x="9144000" y="504442"/>
                </a:lnTo>
                <a:lnTo>
                  <a:pt x="9144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10600" y="32003"/>
            <a:ext cx="417575" cy="4968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1133</Words>
  <Application>Microsoft Office PowerPoint</Application>
  <PresentationFormat>Экран (4:3)</PresentationFormat>
  <Paragraphs>146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Courier New</vt:lpstr>
      <vt:lpstr>Lucida Sans Unicode</vt:lpstr>
      <vt:lpstr>Microsoft Sans Serif</vt:lpstr>
      <vt:lpstr>Times New Roman</vt:lpstr>
      <vt:lpstr>Wingdings</vt:lpstr>
      <vt:lpstr>Office Theme</vt:lpstr>
      <vt:lpstr>КОРЬ: КЛИНИКА, ДИАГНОСТИКА, ЛЕЧЕНИЕ,  ВАКЦИНОПРОФИЛАКТИКА</vt:lpstr>
      <vt:lpstr>Корь представляет собой острое инфекционное заболевание  вирусной этиологии, преимущественно с воздушно-капельным  путем передачи, проявляющееся в типичной манифестной форме</vt:lpstr>
      <vt:lpstr>Презентация PowerPoint</vt:lpstr>
      <vt:lpstr>Презентация PowerPoint</vt:lpstr>
      <vt:lpstr>КОРЬ: ПРОБЛЕМА ВЫСОКОЙ КОНТАГИОЗНОСТИ</vt:lpstr>
      <vt:lpstr>Инкубационный период 10 – 14 дней  (диапазон – 7–23 дня)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NB</vt:lpstr>
      <vt:lpstr>Основной (обязательный)</vt:lpstr>
      <vt:lpstr>Презентация PowerPoint</vt:lpstr>
      <vt:lpstr>12 месяцев *</vt:lpstr>
      <vt:lpstr>Презентация PowerPoint</vt:lpstr>
      <vt:lpstr>Контактные лица из очагов без ограничения возраста: – не болевшие,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КОРЬ: КЛИНИКА, ДИАГНОСТИКА, ЛЕЧЕНИЕ,  ВАКЦИНОПРОФИЛАКТИКА</dc:title>
  <dc:creator>hp</dc:creator>
  <cp:lastModifiedBy>Dmitriy Lopushov</cp:lastModifiedBy>
  <cp:revision>2</cp:revision>
  <dcterms:created xsi:type="dcterms:W3CDTF">2023-05-01T05:36:25Z</dcterms:created>
  <dcterms:modified xsi:type="dcterms:W3CDTF">2023-05-01T05:55:19Z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2023-04-28T00:00:00Z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2023-05-01T00:00:00Z</vt:filetime>
  </property>
</Properties>
</file>