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59" r:id="rId3"/>
    <p:sldId id="260" r:id="rId4"/>
    <p:sldId id="258" r:id="rId5"/>
    <p:sldId id="262" r:id="rId6"/>
    <p:sldId id="263" r:id="rId7"/>
    <p:sldId id="257" r:id="rId8"/>
    <p:sldId id="282" r:id="rId9"/>
    <p:sldId id="267" r:id="rId10"/>
    <p:sldId id="272" r:id="rId11"/>
    <p:sldId id="268" r:id="rId12"/>
    <p:sldId id="270" r:id="rId13"/>
    <p:sldId id="274" r:id="rId14"/>
    <p:sldId id="275" r:id="rId15"/>
    <p:sldId id="278" r:id="rId16"/>
    <p:sldId id="279" r:id="rId17"/>
    <p:sldId id="264" r:id="rId18"/>
    <p:sldId id="280" r:id="rId19"/>
    <p:sldId id="281" r:id="rId20"/>
    <p:sldId id="285" r:id="rId21"/>
    <p:sldId id="283" r:id="rId22"/>
    <p:sldId id="266" r:id="rId23"/>
    <p:sldId id="273" r:id="rId24"/>
    <p:sldId id="271" r:id="rId25"/>
    <p:sldId id="286" r:id="rId26"/>
    <p:sldId id="287" r:id="rId27"/>
    <p:sldId id="288" r:id="rId28"/>
    <p:sldId id="289" r:id="rId29"/>
    <p:sldId id="291" r:id="rId30"/>
    <p:sldId id="284" r:id="rId31"/>
    <p:sldId id="276" r:id="rId32"/>
    <p:sldId id="277" r:id="rId33"/>
    <p:sldId id="265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645" autoAdjust="0"/>
  </p:normalViewPr>
  <p:slideViewPr>
    <p:cSldViewPr>
      <p:cViewPr varScale="1">
        <p:scale>
          <a:sx n="96" d="100"/>
          <a:sy n="96" d="100"/>
        </p:scale>
        <p:origin x="-41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FB9C90-55E1-4B6F-8199-111678E778FD}" type="datetimeFigureOut">
              <a:rPr lang="ru-RU" smtClean="0"/>
              <a:t>16.08.2022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81C0AE-A5AF-447F-AD35-C83700D272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208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81C0AE-A5AF-447F-AD35-C83700D272DB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5803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2D482B6-4239-4A30-829A-7C2EB7615FB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333" y="6360464"/>
            <a:ext cx="4473575" cy="4302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100" i="1" dirty="0"/>
              <a:t>ФГБУ Национальный медицинский исследовательский центр профилактической медицины Минздрава РФ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3"/>
          </p:nvPr>
        </p:nvSpPr>
        <p:spPr>
          <a:xfrm>
            <a:off x="2" y="1"/>
            <a:ext cx="7899441" cy="1200150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 algn="ctr">
              <a:buNone/>
              <a:defRPr sz="2800" b="1"/>
            </a:lvl4pPr>
          </a:lstStyle>
          <a:p>
            <a:pPr lvl="3"/>
            <a:endParaRPr lang="ru-RU" dirty="0"/>
          </a:p>
        </p:txBody>
      </p:sp>
      <p:sp>
        <p:nvSpPr>
          <p:cNvPr id="6" name="Date Placeholder 3">
            <a:extLst>
              <a:ext uri="{FF2B5EF4-FFF2-40B4-BE49-F238E27FC236}">
                <a16:creationId xmlns="" xmlns:a16="http://schemas.microsoft.com/office/drawing/2014/main" id="{19F202E6-69B9-43E8-A163-54D68FE6E62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57200" y="6343657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F31487B5-9408-45A9-A447-E68EAB18C80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>
            <a:extLst>
              <a:ext uri="{FF2B5EF4-FFF2-40B4-BE49-F238E27FC236}">
                <a16:creationId xmlns="" xmlns:a16="http://schemas.microsoft.com/office/drawing/2014/main" id="{1105F6FA-58C5-4B2C-B76E-017E64173D9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3A1E5-F6F7-446F-AFEE-0DB7CCC2A68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FB8E75F5-E1EA-418D-B84C-8C2CF4ECF3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5" y="136525"/>
            <a:ext cx="1014350" cy="10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878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e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908720"/>
            <a:ext cx="8136904" cy="288032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Порядок проведения диспансеризации и ПМО в ОМП (КМП) определенных групп взрослого населения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4005064"/>
            <a:ext cx="8280920" cy="2736304"/>
          </a:xfrm>
        </p:spPr>
        <p:txBody>
          <a:bodyPr>
            <a:no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Методические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рекомендации 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«ОРГАНИЗАЦИЯ ПРОВЕДЕНИЯ ПРОФИЛАКТИЧЕСКОГО МЕДИЦИНСКОГО  ОСМОТРА И ДИСПАНСЕРИЗАЦИИ ОПРЕДЕЛЕННЫХ ГРУПП ВЗ ОСЛОГО НАСЕЛЕНИЯ»  (МЗ РФ «НМИЦ ТПМ» Москва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- 2019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г.) 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Методическое пособие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 проведению профилактического медицинского осмотра и диспансеризации определенных групп взрослого населения, углубленной диспансеризации для граждан</a:t>
            </a:r>
            <a:r>
              <a:rPr lang="ru-RU" sz="1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перенесших новую </a:t>
            </a:r>
            <a:r>
              <a:rPr lang="ru-RU" sz="1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коронавирусную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инфекцию (COVID-19»)</a:t>
            </a:r>
            <a:r>
              <a:rPr lang="ru-RU" sz="1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МЗ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РФ  «НМИЦ ТПМ»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МОСКВА- 2021г. 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Приказ МЗ РФ №404н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 27.04.2021г.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«Об утверждении Порядка проведения профилактических мед осмотра и диспансеризации определённых групп взрослого населения».</a:t>
            </a:r>
          </a:p>
          <a:p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7236296" y="144463"/>
            <a:ext cx="1460113" cy="6233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5724128" y="188640"/>
            <a:ext cx="1346812" cy="579206"/>
          </a:xfrm>
          <a:prstGeom prst="rect">
            <a:avLst/>
          </a:prstGeom>
          <a:noFill/>
          <a:ln w="9525">
            <a:noFill/>
            <a:miter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4463"/>
            <a:ext cx="1748036" cy="1196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92675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="" xmlns:a16="http://schemas.microsoft.com/office/drawing/2014/main" id="{0B4BB23D-3907-403A-B632-168E209EE2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3789040"/>
            <a:ext cx="8568952" cy="233712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>
              <a:solidFill>
                <a:srgbClr val="586D2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ru-RU" sz="24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этап </a:t>
            </a:r>
          </a:p>
          <a:p>
            <a:pPr marL="0" indent="0">
              <a:buNone/>
            </a:pPr>
            <a:endParaRPr lang="ru-RU" sz="2400" dirty="0">
              <a:solidFill>
                <a:srgbClr val="586D2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ru-RU" sz="2400" dirty="0">
              <a:solidFill>
                <a:srgbClr val="586D2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</a:pPr>
            <a:r>
              <a:rPr lang="ru-RU" sz="24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этап </a:t>
            </a:r>
          </a:p>
          <a:p>
            <a:pPr marL="0" indent="0">
              <a:buNone/>
            </a:pPr>
            <a:endParaRPr lang="ru-RU" sz="2400" dirty="0">
              <a:solidFill>
                <a:srgbClr val="586D2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ru-RU" sz="24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CEA37D2-94CF-4001-BF4A-7BB854A9BE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7545" y="1"/>
            <a:ext cx="6408712" cy="1200150"/>
          </a:xfr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eaLnBrk="1" fontAlgn="auto" hangingPunct="1"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Диспансеризация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" y="6309320"/>
            <a:ext cx="4301969" cy="548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357" y="950943"/>
            <a:ext cx="8630107" cy="2766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8330" y="3933057"/>
            <a:ext cx="6042103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275856" y="4797152"/>
            <a:ext cx="1566174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320480" y="4293096"/>
            <a:ext cx="403194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592288" y="4653136"/>
            <a:ext cx="5760132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538282" y="5013176"/>
            <a:ext cx="629562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3063" y="5301208"/>
            <a:ext cx="5553364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3329862" y="5589240"/>
            <a:ext cx="491454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627784" y="5949280"/>
            <a:ext cx="383442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5364088" y="404909"/>
            <a:ext cx="1229371" cy="546034"/>
          </a:xfrm>
          <a:prstGeom prst="rect">
            <a:avLst/>
          </a:prstGeom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6674920" y="476671"/>
            <a:ext cx="1346812" cy="467079"/>
          </a:xfrm>
          <a:prstGeom prst="rect">
            <a:avLst/>
          </a:prstGeom>
          <a:noFill/>
          <a:ln w="9525">
            <a:noFill/>
            <a:miter/>
          </a:ln>
        </p:spPr>
      </p:pic>
    </p:spTree>
    <p:extLst>
      <p:ext uri="{BB962C8B-B14F-4D97-AF65-F5344CB8AC3E}">
        <p14:creationId xmlns:p14="http://schemas.microsoft.com/office/powerpoint/2010/main" val="17996900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="" xmlns:a16="http://schemas.microsoft.com/office/drawing/2014/main" id="{0B4BB23D-3907-403A-B632-168E209EE2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64704"/>
            <a:ext cx="8686800" cy="4926012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I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Этап</a:t>
            </a:r>
          </a:p>
          <a:p>
            <a:pPr marL="0" indent="0">
              <a:buNone/>
            </a:pPr>
            <a:endParaRPr lang="ru-RU" sz="2400" i="1" dirty="0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CEA37D2-94CF-4001-BF4A-7BB854A9BE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3"/>
            <a:ext cx="9144000" cy="548678"/>
          </a:xfrm>
          <a:solidFill>
            <a:schemeClr val="tx2">
              <a:lumMod val="20000"/>
              <a:lumOff val="8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Диспансеризация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этап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="" xmlns:a16="http://schemas.microsoft.com/office/drawing/2014/main" id="{6E0001F6-6E58-4F0E-B5F8-8AC5150F6A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1301172"/>
              </p:ext>
            </p:extLst>
          </p:nvPr>
        </p:nvGraphicFramePr>
        <p:xfrm>
          <a:off x="1" y="548680"/>
          <a:ext cx="9144000" cy="63517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38400">
                  <a:extLst>
                    <a:ext uri="{9D8B030D-6E8A-4147-A177-3AD203B41FA5}">
                      <a16:colId xmlns="" xmlns:a16="http://schemas.microsoft.com/office/drawing/2014/main" val="1523904200"/>
                    </a:ext>
                  </a:extLst>
                </a:gridCol>
                <a:gridCol w="3962400">
                  <a:extLst>
                    <a:ext uri="{9D8B030D-6E8A-4147-A177-3AD203B41FA5}">
                      <a16:colId xmlns="" xmlns:a16="http://schemas.microsoft.com/office/drawing/2014/main" val="1319724049"/>
                    </a:ext>
                  </a:extLst>
                </a:gridCol>
                <a:gridCol w="2743200">
                  <a:extLst>
                    <a:ext uri="{9D8B030D-6E8A-4147-A177-3AD203B41FA5}">
                      <a16:colId xmlns="" xmlns:a16="http://schemas.microsoft.com/office/drawing/2014/main" val="2164379044"/>
                    </a:ext>
                  </a:extLst>
                </a:gridCol>
              </a:tblGrid>
              <a:tr h="55493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 до 39 лет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раз</a:t>
                      </a:r>
                      <a:r>
                        <a:rPr lang="ru-RU" sz="1800" b="1" baseline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 3 года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2523" marR="42523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 до 64 лет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 раз в год</a:t>
                      </a:r>
                    </a:p>
                  </a:txBody>
                  <a:tcPr marL="42523" marR="42523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65 лет и старше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раз в год</a:t>
                      </a:r>
                    </a:p>
                  </a:txBody>
                  <a:tcPr marL="42523" marR="42523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20081683"/>
                  </a:ext>
                </a:extLst>
              </a:tr>
              <a:tr h="357567">
                <a:tc gridSpan="3"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Профилактический медицинский осмотр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2523" marR="42523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23" marR="42523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74940865"/>
                  </a:ext>
                </a:extLst>
              </a:tr>
              <a:tr h="336731">
                <a:tc gridSpan="3"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Скрининг на выявление онкологических заболеваний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2523" marR="42523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23" marR="42523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4575295"/>
                  </a:ext>
                </a:extLst>
              </a:tr>
              <a:tr h="4192332">
                <a:tc rowSpan="2"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02060"/>
                          </a:solidFill>
                          <a:effectLst/>
                        </a:rPr>
                        <a:t>взятие мазка </a:t>
                      </a:r>
                      <a:r>
                        <a:rPr lang="ru-RU" sz="1400" b="0" i="1" dirty="0">
                          <a:solidFill>
                            <a:srgbClr val="002060"/>
                          </a:solidFill>
                          <a:effectLst/>
                        </a:rPr>
                        <a:t>с шейки матки, цитологическое исследование мазка с шейки матки 1 раз в 3 года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b="0" i="1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marL="0"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02060"/>
                          </a:solidFill>
                          <a:effectLst/>
                        </a:rPr>
                        <a:t>осмотр </a:t>
                      </a:r>
                      <a:r>
                        <a:rPr lang="ru-RU" sz="1400" b="0" i="1" dirty="0">
                          <a:solidFill>
                            <a:srgbClr val="002060"/>
                          </a:solidFill>
                          <a:effectLst/>
                        </a:rPr>
                        <a:t>кожных покровов, слизистых губ и ротовой полости, </a:t>
                      </a:r>
                      <a:r>
                        <a:rPr lang="ru-RU" sz="1400" b="1" i="1" dirty="0">
                          <a:solidFill>
                            <a:srgbClr val="002060"/>
                          </a:solidFill>
                          <a:effectLst/>
                        </a:rPr>
                        <a:t>пальпация </a:t>
                      </a:r>
                      <a:r>
                        <a:rPr lang="ru-RU" sz="1400" b="0" i="1" dirty="0">
                          <a:solidFill>
                            <a:srgbClr val="002060"/>
                          </a:solidFill>
                          <a:effectLst/>
                        </a:rPr>
                        <a:t>щитовидной железы, лимфатических узлов</a:t>
                      </a:r>
                    </a:p>
                    <a:p>
                      <a:pPr marL="2286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1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400" b="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23" marR="42523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300" b="1" i="1" dirty="0">
                          <a:solidFill>
                            <a:srgbClr val="002060"/>
                          </a:solidFill>
                          <a:effectLst/>
                        </a:rPr>
                        <a:t>осмотр фельдшером (акушеркой) или врачом акушером-гинекологом  </a:t>
                      </a:r>
                      <a:r>
                        <a:rPr lang="ru-RU" sz="1300" b="0" i="1" dirty="0">
                          <a:solidFill>
                            <a:srgbClr val="002060"/>
                          </a:solidFill>
                          <a:effectLst/>
                        </a:rPr>
                        <a:t>(1 раз в год),</a:t>
                      </a:r>
                    </a:p>
                    <a:p>
                      <a:pPr marL="17145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300" b="1" i="1" dirty="0">
                          <a:solidFill>
                            <a:srgbClr val="002060"/>
                          </a:solidFill>
                          <a:effectLst/>
                        </a:rPr>
                        <a:t>взятие мазка </a:t>
                      </a:r>
                      <a:r>
                        <a:rPr lang="ru-RU" sz="1300" b="0" i="1" dirty="0">
                          <a:solidFill>
                            <a:srgbClr val="002060"/>
                          </a:solidFill>
                          <a:effectLst/>
                        </a:rPr>
                        <a:t>с шейки матки, цитологическое исследование мазка с шейки матки </a:t>
                      </a:r>
                    </a:p>
                    <a:p>
                      <a:pPr marL="17145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300" b="0" i="1" dirty="0">
                          <a:solidFill>
                            <a:srgbClr val="002060"/>
                          </a:solidFill>
                          <a:effectLst/>
                        </a:rPr>
                        <a:t>(1 раз</a:t>
                      </a:r>
                      <a:r>
                        <a:rPr lang="ru-RU" sz="1300" b="0" i="1" baseline="0" dirty="0">
                          <a:solidFill>
                            <a:srgbClr val="002060"/>
                          </a:solidFill>
                          <a:effectLst/>
                        </a:rPr>
                        <a:t> в 3 года)</a:t>
                      </a:r>
                      <a:endParaRPr lang="ru-RU" sz="1300" b="0" i="1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marL="17145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300" b="1" i="1" dirty="0">
                          <a:solidFill>
                            <a:srgbClr val="002060"/>
                          </a:solidFill>
                          <a:effectLst/>
                        </a:rPr>
                        <a:t>маммография </a:t>
                      </a:r>
                      <a:r>
                        <a:rPr lang="ru-RU" sz="1300" b="0" i="1" dirty="0">
                          <a:solidFill>
                            <a:srgbClr val="002060"/>
                          </a:solidFill>
                          <a:effectLst/>
                        </a:rPr>
                        <a:t>обеих молочных желез в двух проекциях с двойным прочтением рентгенограмм (1 раз в 2 года)</a:t>
                      </a:r>
                    </a:p>
                    <a:p>
                      <a:pPr marL="17145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300" b="1" i="1" dirty="0" err="1">
                          <a:solidFill>
                            <a:srgbClr val="002060"/>
                          </a:solidFill>
                          <a:effectLst/>
                        </a:rPr>
                        <a:t>эзофагогастродуоденоскопия</a:t>
                      </a:r>
                      <a:r>
                        <a:rPr lang="ru-RU" sz="1300" b="1" i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ru-RU" sz="1300" b="0" i="1" dirty="0">
                          <a:solidFill>
                            <a:srgbClr val="002060"/>
                          </a:solidFill>
                          <a:effectLst/>
                        </a:rPr>
                        <a:t>в возрасте</a:t>
                      </a:r>
                      <a:r>
                        <a:rPr lang="ru-RU" sz="1300" b="0" i="1" baseline="0" dirty="0">
                          <a:solidFill>
                            <a:srgbClr val="002060"/>
                          </a:solidFill>
                          <a:effectLst/>
                        </a:rPr>
                        <a:t> 45 лет</a:t>
                      </a:r>
                      <a:endParaRPr lang="ru-RU" sz="1300" b="0" i="1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marL="17145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300" b="1" i="1" dirty="0">
                          <a:solidFill>
                            <a:srgbClr val="002060"/>
                          </a:solidFill>
                          <a:effectLst/>
                        </a:rPr>
                        <a:t>определение простат-специфического антигена </a:t>
                      </a:r>
                      <a:r>
                        <a:rPr lang="ru-RU" sz="1300" b="0" i="1" dirty="0">
                          <a:solidFill>
                            <a:srgbClr val="002060"/>
                          </a:solidFill>
                          <a:effectLst/>
                        </a:rPr>
                        <a:t>в крови</a:t>
                      </a:r>
                      <a:r>
                        <a:rPr lang="ru-RU" sz="1300" b="0" i="1" baseline="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ru-RU" sz="1300" b="0" i="1" dirty="0">
                          <a:solidFill>
                            <a:srgbClr val="002060"/>
                          </a:solidFill>
                          <a:effectLst/>
                        </a:rPr>
                        <a:t>( в возрасте 45,</a:t>
                      </a:r>
                      <a:r>
                        <a:rPr lang="ru-RU" sz="1300" b="0" i="1" baseline="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ru-RU" sz="1300" b="0" i="1" dirty="0">
                          <a:solidFill>
                            <a:srgbClr val="002060"/>
                          </a:solidFill>
                          <a:effectLst/>
                        </a:rPr>
                        <a:t>50, 55, 60 и 64 лет)</a:t>
                      </a:r>
                    </a:p>
                    <a:p>
                      <a:pPr marL="17145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300" b="1" i="1" dirty="0">
                          <a:solidFill>
                            <a:srgbClr val="002060"/>
                          </a:solidFill>
                          <a:effectLst/>
                        </a:rPr>
                        <a:t>исследование кала на скрытую кровь </a:t>
                      </a:r>
                      <a:r>
                        <a:rPr lang="ru-RU" sz="1300" b="0" i="1" dirty="0">
                          <a:solidFill>
                            <a:srgbClr val="002060"/>
                          </a:solidFill>
                          <a:effectLst/>
                        </a:rPr>
                        <a:t>иммунохимическим качественным или количественным методом (1 раз в 2 года)</a:t>
                      </a:r>
                    </a:p>
                    <a:p>
                      <a:pPr marL="1714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dirty="0">
                          <a:solidFill>
                            <a:srgbClr val="002060"/>
                          </a:solidFill>
                          <a:effectLst/>
                        </a:rPr>
                        <a:t>осмотр </a:t>
                      </a:r>
                      <a:r>
                        <a:rPr lang="ru-RU" sz="1200" b="0" i="1" dirty="0">
                          <a:solidFill>
                            <a:srgbClr val="002060"/>
                          </a:solidFill>
                          <a:effectLst/>
                        </a:rPr>
                        <a:t>кожных покровов, слизистых губ и ротовой полости, </a:t>
                      </a:r>
                      <a:r>
                        <a:rPr lang="ru-RU" sz="1200" b="1" i="1" dirty="0">
                          <a:solidFill>
                            <a:srgbClr val="002060"/>
                          </a:solidFill>
                          <a:effectLst/>
                        </a:rPr>
                        <a:t>пальпация</a:t>
                      </a:r>
                      <a:r>
                        <a:rPr lang="ru-RU" sz="1200" b="0" i="1" dirty="0">
                          <a:solidFill>
                            <a:srgbClr val="002060"/>
                          </a:solidFill>
                          <a:effectLst/>
                        </a:rPr>
                        <a:t> щитовидной железы, лимфатических узлов</a:t>
                      </a:r>
                    </a:p>
                  </a:txBody>
                  <a:tcPr marL="42523" marR="42523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02060"/>
                          </a:solidFill>
                          <a:effectLst/>
                        </a:rPr>
                        <a:t>осмотр фельдшером (акушеркой) или врачом акушером-гинекологом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1" dirty="0">
                          <a:solidFill>
                            <a:srgbClr val="002060"/>
                          </a:solidFill>
                          <a:effectLst/>
                        </a:rPr>
                        <a:t>(1 раз в год)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02060"/>
                          </a:solidFill>
                          <a:effectLst/>
                        </a:rPr>
                        <a:t>маммография</a:t>
                      </a:r>
                      <a:r>
                        <a:rPr lang="ru-RU" sz="1400" b="0" i="1" dirty="0">
                          <a:solidFill>
                            <a:srgbClr val="002060"/>
                          </a:solidFill>
                          <a:effectLst/>
                        </a:rPr>
                        <a:t> обеих молочных желез в двух проекциях с двойным прочтением рентгенограмм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1" dirty="0">
                          <a:solidFill>
                            <a:srgbClr val="002060"/>
                          </a:solidFill>
                          <a:effectLst/>
                        </a:rPr>
                        <a:t>до 75 (1 раз в 2 года)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02060"/>
                          </a:solidFill>
                          <a:effectLst/>
                        </a:rPr>
                        <a:t>исследование кала на скрытую кровь</a:t>
                      </a:r>
                      <a:r>
                        <a:rPr lang="ru-RU" sz="1400" b="0" i="1" dirty="0">
                          <a:solidFill>
                            <a:srgbClr val="002060"/>
                          </a:solidFill>
                          <a:effectLst/>
                        </a:rPr>
                        <a:t> иммунохимическим качественным или количественным методом 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1" dirty="0">
                          <a:solidFill>
                            <a:srgbClr val="002060"/>
                          </a:solidFill>
                          <a:effectLst/>
                        </a:rPr>
                        <a:t>до 75 лет (1 раз в год)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>
                          <a:solidFill>
                            <a:srgbClr val="002060"/>
                          </a:solidFill>
                          <a:effectLst/>
                        </a:rPr>
                        <a:t>осмотр</a:t>
                      </a:r>
                      <a:r>
                        <a:rPr lang="ru-RU" sz="1400" b="0" i="1" dirty="0">
                          <a:solidFill>
                            <a:srgbClr val="002060"/>
                          </a:solidFill>
                          <a:effectLst/>
                        </a:rPr>
                        <a:t> кожных покровов, слизистых губ и ротовой полости, </a:t>
                      </a:r>
                      <a:r>
                        <a:rPr lang="ru-RU" sz="1400" b="1" i="1" dirty="0">
                          <a:solidFill>
                            <a:srgbClr val="002060"/>
                          </a:solidFill>
                          <a:effectLst/>
                        </a:rPr>
                        <a:t>пальпация</a:t>
                      </a:r>
                      <a:r>
                        <a:rPr lang="ru-RU" sz="1400" b="0" i="1" dirty="0">
                          <a:solidFill>
                            <a:srgbClr val="002060"/>
                          </a:solidFill>
                          <a:effectLst/>
                        </a:rPr>
                        <a:t> щитовидной железы, лимфатических узлов</a:t>
                      </a:r>
                    </a:p>
                  </a:txBody>
                  <a:tcPr marL="42523" marR="42523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39071166"/>
                  </a:ext>
                </a:extLst>
              </a:tr>
              <a:tr h="300651">
                <a:tc vMerge="1"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23" marR="42523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b="1" i="1" dirty="0">
                          <a:solidFill>
                            <a:srgbClr val="002060"/>
                          </a:solidFill>
                          <a:effectLst/>
                        </a:rPr>
                        <a:t>общий анализ крови (гемоглобин, лейкоциты, СОЭ)</a:t>
                      </a:r>
                      <a:endParaRPr lang="ru-RU" sz="1600" b="1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23" marR="42523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23" marR="42523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26079759"/>
                  </a:ext>
                </a:extLst>
              </a:tr>
              <a:tr h="335795">
                <a:tc gridSpan="3"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Краткое профилактическое консультирование</a:t>
                      </a:r>
                    </a:p>
                  </a:txBody>
                  <a:tcPr marL="42523" marR="42523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2523" marR="42523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9968251"/>
                  </a:ext>
                </a:extLst>
              </a:tr>
              <a:tr h="273778"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r>
                        <a:rPr lang="ru-RU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Прием (осмотр) врачом-терапевтом</a:t>
                      </a:r>
                    </a:p>
                  </a:txBody>
                  <a:tcPr marL="42523" marR="42523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2523" marR="42523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011419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78772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="" xmlns:a16="http://schemas.microsoft.com/office/drawing/2014/main" id="{0B4BB23D-3907-403A-B632-168E209EE2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124744"/>
            <a:ext cx="8928992" cy="504482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целью дополнительного обследования и уточнения диагноза</a:t>
            </a: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1) осмотр (консультация) врачом-неврологом;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2) дуплексное сканирование брахицефальных артерий;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3) осмотр (консультация) врачом-хирургом или врачом-урологом;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4) осмотр (консультация) врачом-хирургом или врачом-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колопроктологом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включая проведение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ректороманоскопии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5)  колоноскопия;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6)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эзофагогастродуоденоскопия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7) рентгенография легких, компьютерная томография легких;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8)  спирометрия;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9) осмотр (консультация) врачом-акушером-гинекологом;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10) осмотр (консультация) врачом-оториноларингологом (для граждан в возрасте 65 лет и старше);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11) осмотр (консультация) врачом-офтальмологом;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12) Осмотр (консультация)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врачом-дерматовенерологом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включая проведение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дерматоскопии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13)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Проведение исследования уровня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гликированного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гемоглобина в крови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14)  проведение индивидуального или группового (школы для пациентов) углубленного профилактического консультирования;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15) прием (осмотр) врачом-терапевтом по завершению исследований второго этапа диспансеризации.</a:t>
            </a:r>
          </a:p>
          <a:p>
            <a:pPr marL="0" indent="0">
              <a:buNone/>
            </a:pPr>
            <a:endParaRPr lang="ru-RU" sz="24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sz="2400" i="1" dirty="0">
              <a:solidFill>
                <a:srgbClr val="002060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CEA37D2-94CF-4001-BF4A-7BB854A9BE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529" y="1"/>
            <a:ext cx="5472607" cy="1200150"/>
          </a:xfr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eaLnBrk="1" fontAlgn="auto" hangingPunct="1"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Диспансеризация 2 этап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6326660"/>
            <a:ext cx="9144000" cy="5313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6704810" y="476671"/>
            <a:ext cx="1346812" cy="474271"/>
          </a:xfrm>
          <a:prstGeom prst="rect">
            <a:avLst/>
          </a:prstGeom>
          <a:noFill/>
          <a:ln w="9525">
            <a:noFill/>
            <a:miter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5220072" y="404909"/>
            <a:ext cx="1373387" cy="54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2240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954073" cy="6623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010669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585" y="-1"/>
            <a:ext cx="8873103" cy="663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800166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628800"/>
            <a:ext cx="8640960" cy="4497363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  <a:p>
            <a:r>
              <a:rPr lang="ru-RU" sz="5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Привлечение населения, прикрепленного к участку, к прохождению ПМО и диспансеризации; </a:t>
            </a:r>
          </a:p>
          <a:p>
            <a:r>
              <a:rPr lang="ru-RU" sz="5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Разъяснение пациентам с факторами риска ХНИЗ мер по их снижению, а также основных симптомов острых состояний; </a:t>
            </a:r>
          </a:p>
          <a:p>
            <a:r>
              <a:rPr lang="ru-RU" sz="5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Информирование граждан о возможности медицинского освидетельствования для выявления ВИЧ-инфекции; </a:t>
            </a:r>
          </a:p>
          <a:p>
            <a:r>
              <a:rPr lang="ru-RU" sz="5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Составление плана проведения ПМО и диспансеризации в текущем календарном году; </a:t>
            </a:r>
          </a:p>
          <a:p>
            <a:r>
              <a:rPr lang="ru-RU" sz="5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Участие в информировании населения, находящегося на медицинском обслуживании в медицинской организации, о проведении ПМО и диспансеризации; </a:t>
            </a:r>
          </a:p>
          <a:p>
            <a:r>
              <a:rPr lang="ru-RU" sz="5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6. Инструктаж граждан, прибывших на ПМО, диспансеризацию, о порядке их прохождения и последовательности проведения обследования; </a:t>
            </a:r>
          </a:p>
          <a:p>
            <a:r>
              <a:rPr lang="ru-RU" sz="5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7. Выполнение приемов (осмотров), медицинских исследований и иных медицинских вмешательств, входящих в объем ПМО и </a:t>
            </a: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диспансеризации.</a:t>
            </a:r>
            <a:endParaRPr lang="ru-RU" sz="5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5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>
            <a:off x="395536" y="188640"/>
            <a:ext cx="5040560" cy="120015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Роли и обязанности врача (фельдшера) и медицинской сестры кабинета/ отделения медицинской профилактики, центра здоровья 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6732240" y="404909"/>
            <a:ext cx="1296144" cy="546034"/>
          </a:xfrm>
          <a:prstGeom prst="rect">
            <a:avLst/>
          </a:prstGeom>
          <a:noFill/>
          <a:ln w="9525">
            <a:noFill/>
            <a:miter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5488740" y="404909"/>
            <a:ext cx="1224136" cy="54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7389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412776"/>
            <a:ext cx="8363272" cy="4525963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Медицинская сестра: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анкетирование, антропометрия с вычислением ИМТ и измерение окружности талии, измерение АД, определение уровня общего холестерина и глюкозы крови натощак, </a:t>
            </a:r>
            <a:r>
              <a:rPr lang="ru-RU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определения насыщения крови кислородом (сатурация) в покое, тест с 6-минутной ходьбой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забор материала для проведения общего клинического анализа крови развернутого с определением лейкоцитарной формулы, биохимического анализа крови (включая холестерин, липопротеины низкой плотности, С-реактивный белок, АСТ, АЛТ,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креатинин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ЛДГ). 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Врач: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определение факторов риска и других патологических состояний, определение относительного и абсолютного сердечно-сосудистого рисков, проведение осмотра пациента, </a:t>
            </a:r>
            <a:r>
              <a:rPr lang="ru-RU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проведение краткого индивидуального профилактического консультирования. 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8. Направление по результатам ПМО на прием (осмотр) к врачу-терапевту граждан, у которых по результатам анкетирования, приема (осмотра) и исследований выявляются жалобы на здоровье и (или) патологические изменения исследуемых показателей, которых ранее не было или их степень выраженности (отклонение от нормы)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увеличилась.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Текст 2"/>
          <p:cNvSpPr>
            <a:spLocks noGrp="1"/>
          </p:cNvSpPr>
          <p:nvPr>
            <p:ph type="body" sz="quarter" idx="13"/>
          </p:nvPr>
        </p:nvSpPr>
        <p:spPr>
          <a:xfrm>
            <a:off x="179512" y="44624"/>
            <a:ext cx="5184576" cy="115212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Роли и обязанности врача (фельдшера) и медицинской сестры кабинета/ отделения медицинской профилактики, центра здоровья </a:t>
            </a:r>
            <a:endParaRPr lang="ru-RU" sz="1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5400321" y="412231"/>
            <a:ext cx="1152128" cy="546034"/>
          </a:xfrm>
          <a:prstGeom prst="rect">
            <a:avLst/>
          </a:prstGeom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6588224" y="412231"/>
            <a:ext cx="1346812" cy="513166"/>
          </a:xfrm>
          <a:prstGeom prst="rect">
            <a:avLst/>
          </a:prstGeom>
          <a:noFill/>
          <a:ln w="9525">
            <a:noFill/>
            <a:miter/>
          </a:ln>
        </p:spPr>
      </p:pic>
    </p:spTree>
    <p:extLst>
      <p:ext uri="{BB962C8B-B14F-4D97-AF65-F5344CB8AC3E}">
        <p14:creationId xmlns:p14="http://schemas.microsoft.com/office/powerpoint/2010/main" val="23920407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CEA37D2-94CF-4001-BF4A-7BB854A9BE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527" y="332655"/>
            <a:ext cx="5400601" cy="867495"/>
          </a:xfr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2500" lnSpcReduction="20000"/>
          </a:bodyPr>
          <a:lstStyle/>
          <a:p>
            <a:pPr algn="ctr" eaLnBrk="1" fontAlgn="auto" hangingPunct="1"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Анкеты для ПМО и диспансеризации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1580" y="1268760"/>
            <a:ext cx="7830870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3598" y="2581276"/>
            <a:ext cx="7776865" cy="1097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3718545"/>
            <a:ext cx="7668852" cy="1006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7604" y="4797152"/>
            <a:ext cx="7506834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7823952" y="6488668"/>
            <a:ext cx="17492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</a:rPr>
              <a:t>www.gnicpm.ru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6326660"/>
            <a:ext cx="9144000" cy="5313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6675533" y="332656"/>
            <a:ext cx="1346812" cy="576064"/>
          </a:xfrm>
          <a:prstGeom prst="rect">
            <a:avLst/>
          </a:prstGeom>
          <a:noFill/>
          <a:ln w="9525">
            <a:noFill/>
            <a:miter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5270932" y="423068"/>
            <a:ext cx="1373387" cy="54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2120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268760"/>
            <a:ext cx="8712968" cy="4857403"/>
          </a:xfrm>
        </p:spPr>
        <p:txBody>
          <a:bodyPr>
            <a:noAutofit/>
          </a:bodyPr>
          <a:lstStyle/>
          <a:p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рамках ПМО, I этапа диспансеризации, в том числе углубленной </a:t>
            </a:r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Пациент записывается на прохождение диспансеризации через ЕПГУ или регистратуру. 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Пациент подписывает добровольное информированное согласие и учетную форму диспансеризации. 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Медицинская сестра кабинета/отделения медицинской профилактики проводит анкетирование пациента (1 раз в год с 18 лет) или регистрирует его раннее заполненную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анкету. 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Медицинская сестра вносит информацию в ЭМК. После этого определяется объем исследований. 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Медицинская сестра проводит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антропометрию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вычислением ИМТ и измерением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окружности талии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(1 раз в год с 18 лет); 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6. Измеряется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периферических артериях (1 раз в год с 18 лет); 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7. Выполняются исследования уровня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общего холестерина в крови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а также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глюкозы крови натощак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(допускается использование экспресс-метода) (1 раз в год с 18 лет); 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8. Определяется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относительный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(1 раз в год для граждан с 18 до 39 лет) и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абсолютный сердечно-сосудистый риски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(1 раз в год для граждан с 40 до 64 лет); 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9. Измеряется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внутриглазное давление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(при первом посещении, далее в 40 лет и старше); 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пациентов, перенесших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новую </a:t>
            </a:r>
            <a:r>
              <a:rPr lang="ru-RU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коронавирусную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инфекцию: 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10.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Измерение насыщения крови кислородом (сатурация) в покое; 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11.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Тест с 6-минутной ходьбой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(при исходной сатурации кислорода крови более 94% в сочетании с наличием у пациента жалоб на одышку, отеки, которые появились впервые или повысилась их интенсивность);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>
            <a:off x="179512" y="188641"/>
            <a:ext cx="5256584" cy="1011510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endParaRPr lang="ru-RU" sz="1900" b="1" dirty="0" smtClean="0"/>
          </a:p>
          <a:p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МЕРОПРИЯТИЯ</a:t>
            </a:r>
            <a:r>
              <a:rPr lang="ru-RU" sz="1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ПРОВОДИМЫЕ В КАБИНЕТЕ/ОТДЕЛЕНИИ МЕДИЦИНСКОЙ ПРОФИЛАКТИКИ (ПРОВОДИТ ВРАЧ (ФЕЛЬДШЕР) СОВМЕСТНО С МЕДИЦИНСКОЙ СЕСТРОЙ): </a:t>
            </a:r>
            <a:endParaRPr lang="ru-RU" sz="1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6732240" y="404909"/>
            <a:ext cx="1296144" cy="546034"/>
          </a:xfrm>
          <a:prstGeom prst="rect">
            <a:avLst/>
          </a:prstGeom>
          <a:noFill/>
          <a:ln w="9525">
            <a:noFill/>
            <a:miter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5580112" y="412231"/>
            <a:ext cx="1152128" cy="54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773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124744"/>
            <a:ext cx="8291264" cy="5001419"/>
          </a:xfrm>
        </p:spPr>
        <p:txBody>
          <a:bodyPr>
            <a:normAutofit fontScale="40000" lnSpcReduction="20000"/>
          </a:bodyPr>
          <a:lstStyle/>
          <a:p>
            <a:r>
              <a:rPr lang="ru-RU" dirty="0"/>
              <a:t>12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Определяются факторы риска и другие патологические состояния и заболевания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повышающих вероятность развития хронических неинфекционных заболеваний на основании диагностических критериев; 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13.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Прием (осмотр) по результатам первого этапа диспансеризации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в том числе осмотр на выявление визуальных и иных локализаций онкологических заболеваний, включающего осмотр кожных покровов, слизистых губ и ротовой полости, пальпацию щитовидной железы, лимфатических узлов. 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14.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Установление групп здоровья, взятие на диспансерное наблюдение и реабилитацию.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15.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Направление по результатам первого этапа диспансеризации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прием (осмотр) к врачу-терапевту граждан, у которых по результатам анкетирования, приема (осмотра) и исследований выявляются жалобы на здоровье и (или) патологические изменения исследуемых показателей, которых ранее не было или их степень выраженности (отклонение от нормы)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увеличилась.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16. Разъяснение пациентам: 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с факторами риска хронических неинфекционных заболеваний мер по их снижению; 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пациентам с высоким и очень высоким абсолютным сердечно-сосудистым риском, больным ишемической болезнью сердца, цереброваскулярными заболеваниями, хронической ишемией нижних конечностей атеросклеротического генеза, болезнями, характеризующимися повышенным кровяным давлением, основных симптомов инфаркта миокарда и инсульта; 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правил первой помощи при их развитии, жизненной важности своевременного (не позднее 5 мин от начала появления симптомов) вызова бригады скорой медицинской помощи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17</a:t>
            </a:r>
            <a:r>
              <a:rPr lang="ru-RU" sz="3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рамках I этапа диспансеризации. </a:t>
            </a:r>
          </a:p>
          <a:p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Проведение </a:t>
            </a:r>
            <a:r>
              <a:rPr lang="ru-RU" sz="3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краткого индивидуального профилактического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консультирования</a:t>
            </a:r>
          </a:p>
          <a:p>
            <a:pPr marL="0" indent="0">
              <a:buNone/>
            </a:pPr>
            <a:endParaRPr lang="ru-RU" sz="3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18. </a:t>
            </a:r>
            <a:r>
              <a:rPr lang="ru-RU" sz="3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рамках II </a:t>
            </a:r>
            <a:r>
              <a:rPr lang="ru-RU" sz="3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этапа </a:t>
            </a:r>
            <a:r>
              <a:rPr lang="ru-RU" sz="3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диспансеризации, в том числе углубленной  </a:t>
            </a:r>
          </a:p>
          <a:p>
            <a:r>
              <a:rPr lang="ru-RU" sz="3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Проведение </a:t>
            </a:r>
            <a:r>
              <a:rPr lang="ru-RU" sz="3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углубленного группового или индивидуального профилактического консультирования </a:t>
            </a:r>
            <a:r>
              <a:rPr lang="ru-RU" sz="35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врачом (фельдшером) кабинета/отделения медицинской профилактики или центра здоровья. </a:t>
            </a:r>
          </a:p>
          <a:p>
            <a:endParaRPr lang="ru-RU" sz="35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>
            <a:off x="251521" y="116632"/>
            <a:ext cx="5256583" cy="1008112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МЕРОПРИЯТИЯ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ПРОВОДИМЫЕ В КАБИНЕТЕ/ОТДЕЛЕНИИ МЕДИЦИНСКОЙ ПРОФИЛАКТИКИ (ПРОВОДИТ ВРАЧ (ФЕЛЬДШЕР) СОВМЕСТНО С МЕДИЦИНСКОЙ СЕСТРОЙ): 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5508104" y="384392"/>
            <a:ext cx="1152128" cy="5460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6732240" y="404909"/>
            <a:ext cx="1296144" cy="546034"/>
          </a:xfrm>
          <a:prstGeom prst="rect">
            <a:avLst/>
          </a:prstGeom>
          <a:noFill/>
          <a:ln w="9525">
            <a:noFill/>
            <a:miter/>
          </a:ln>
        </p:spPr>
      </p:pic>
    </p:spTree>
    <p:extLst>
      <p:ext uri="{BB962C8B-B14F-4D97-AF65-F5344CB8AC3E}">
        <p14:creationId xmlns:p14="http://schemas.microsoft.com/office/powerpoint/2010/main" val="1290640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116632"/>
            <a:ext cx="4824537" cy="1152129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Национальный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проект «Здравоохранение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Федеральные проекты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5536" y="1398496"/>
            <a:ext cx="2394266" cy="1200329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системы оказания первичной </a:t>
            </a:r>
          </a:p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медико-санитарной помощи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35796" y="1398496"/>
            <a:ext cx="1890210" cy="147732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Борьба с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сердечно-сосудистыми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заболеваниями</a:t>
            </a:r>
          </a:p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61021" y="1398496"/>
            <a:ext cx="1755195" cy="147732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Борьба с онкологическими заболеваниями</a:t>
            </a:r>
          </a:p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32395" y="1419893"/>
            <a:ext cx="2052228" cy="1200329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детского здравоохранения, включая развитие инфраструктуры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5536" y="2691379"/>
            <a:ext cx="2340260" cy="1477328"/>
          </a:xfrm>
          <a:prstGeom prst="rect">
            <a:avLst/>
          </a:prstGeom>
          <a:solidFill>
            <a:schemeClr val="accent1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Обеспечение системы здравоохранения квалифицированными кадрами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35795" y="2691379"/>
            <a:ext cx="2025225" cy="1477328"/>
          </a:xfrm>
          <a:prstGeom prst="rect">
            <a:avLst/>
          </a:prstGeom>
          <a:solidFill>
            <a:schemeClr val="accent1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Методическое руководство НМИЦ</a:t>
            </a:r>
          </a:p>
          <a:p>
            <a:pPr algn="ctr"/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26006" y="2691379"/>
            <a:ext cx="1998221" cy="1477328"/>
          </a:xfrm>
          <a:prstGeom prst="rect">
            <a:avLst/>
          </a:prstGeom>
          <a:solidFill>
            <a:schemeClr val="accent1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Создание цифрового контура в здравоохранении</a:t>
            </a:r>
          </a:p>
          <a:p>
            <a:pPr algn="ctr"/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24228" y="2691379"/>
            <a:ext cx="2052227" cy="1477328"/>
          </a:xfrm>
          <a:prstGeom prst="rect">
            <a:avLst/>
          </a:prstGeom>
          <a:solidFill>
            <a:schemeClr val="accent1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экспорта медицинских услуг</a:t>
            </a:r>
          </a:p>
          <a:p>
            <a:pPr algn="ctr"/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1520" y="4490510"/>
            <a:ext cx="853294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Снижение смертности населения трудоспособного возраста с 473,4 в 2017 году до 350 случаев на 100 тыс. населения в 2024 году (на 26%);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Снижение смертности от болезней системы кровообращения с 587,6 в 2017 году до 450 случаев на 100 тыс. населения в 2024 году (на 23,4%);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Снижение смертности от новообразований, в том числе от злокачественных с 200,6 случаев в 2017 году до 185 случаев на 100 тыс. населения (на 7,8%); 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97814" y="4168707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Основные результаты </a:t>
            </a:r>
          </a:p>
        </p:txBody>
      </p:sp>
      <p:sp>
        <p:nvSpPr>
          <p:cNvPr id="15" name="Овал 14"/>
          <p:cNvSpPr/>
          <p:nvPr/>
        </p:nvSpPr>
        <p:spPr>
          <a:xfrm>
            <a:off x="251520" y="1340768"/>
            <a:ext cx="2538282" cy="135858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6365953" y="332656"/>
            <a:ext cx="1346812" cy="462746"/>
          </a:xfrm>
          <a:prstGeom prst="rect">
            <a:avLst/>
          </a:prstGeom>
          <a:noFill/>
          <a:ln w="9525">
            <a:noFill/>
            <a:miter/>
          </a:ln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7812360" y="249368"/>
            <a:ext cx="1154078" cy="546034"/>
          </a:xfrm>
          <a:prstGeom prst="rect">
            <a:avLst/>
          </a:prstGeom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7707"/>
            <a:ext cx="1440160" cy="1152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82478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556792"/>
            <a:ext cx="8363272" cy="4569371"/>
          </a:xfrm>
        </p:spPr>
        <p:txBody>
          <a:bodyPr>
            <a:normAutofit fontScale="62500" lnSpcReduction="20000"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1.Повышенный </a:t>
            </a:r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уровень артериального давления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систолическое артериальное давление равно или выше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140 мм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рт.ст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., диастолическое артериальное давление равно или выше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90 мм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рт.ст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2.Гиперхолестеринемия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уровень общего холестерина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ммоль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/л и более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3.Гипергликемия </a:t>
            </a:r>
            <a:r>
              <a:rPr lang="ru-RU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уровень глюкозы натощак в венозной плазме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6,1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ммоль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/л и более,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цельной капиллярной крови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5,6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ммоль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/л и более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Курение табака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ежедневное выкуривание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одной сигареты и более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Нерациональное питание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избыточное потребление пищи, жиров, углеводов, потребление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поваренной соли более 5 граммов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сутки, недостаточное потребление фруктов, овощей, рыбы.</a:t>
            </a:r>
          </a:p>
          <a:p>
            <a:r>
              <a:rPr lang="ru-RU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Избыточная масса тела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индекс массы тела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25-29,9 кг/м2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7. Ожирение -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индекс массы тела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30 кг/м2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более.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Риск пагубного потребления алкоголя и риск потребления наркотических средств и психотропных веществ без назначения врач.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>
            <a:off x="251520" y="332657"/>
            <a:ext cx="5148802" cy="86749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endParaRPr lang="ru-RU" b="1" dirty="0" smtClean="0"/>
          </a:p>
          <a:p>
            <a:r>
              <a:rPr lang="ru-RU" sz="4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Диагностические </a:t>
            </a:r>
            <a:r>
              <a:rPr lang="ru-RU" sz="4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критерии факторов риска</a:t>
            </a:r>
            <a:endParaRPr lang="ru-RU" sz="4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6660232" y="446856"/>
            <a:ext cx="1346812" cy="513166"/>
          </a:xfrm>
          <a:prstGeom prst="rect">
            <a:avLst/>
          </a:prstGeom>
          <a:noFill/>
          <a:ln w="9525">
            <a:noFill/>
            <a:miter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5400321" y="413988"/>
            <a:ext cx="1152128" cy="54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7685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47440"/>
            <a:ext cx="5328592" cy="58870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Группы здоровья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80728"/>
            <a:ext cx="8964488" cy="5145435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группа здоровья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граждане, у которых не установлены хронические неинфекционные заболевания, отсутствуют факторы риска развития таких заболеваний или имеются указанные факторы риска при низком или среднем абсолютном сердечно-сосудистом риске и которые не нуждаются в диспансерном наблюдении по поводу других заболеваний (состояний);</a:t>
            </a:r>
          </a:p>
          <a:p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 группа здоровья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граждане, у которых не установлены хронические неинфекционные заболевания, но имеются факторы риска развития таких заболеваний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высоком или очень высоком абсолютном сердечно-сосудистом риске,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также граждане, у которых выявлено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ожирение и (или) </a:t>
            </a:r>
            <a:r>
              <a:rPr lang="ru-RU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гиперхолестеринемия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 уровнем общего холестерина 8 </a:t>
            </a:r>
            <a:r>
              <a:rPr lang="ru-RU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ммоль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/л и более, и (или) лица, курящие более 20 сигарет в день,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(или) лица с выявленным риском пагубного потребления алкоголя и (или) риском потреблением наркотических средств и психотропных веществ без назначения врача, и которые не нуждаются в диспансерном наблюдении по поводу других заболеваний (состояний).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Граждане со II группой здоровья с высоким или очень высоким абсолютным сердечно-сосудистым риском подлежат диспансерному наблюдению врачом (фельдшером) отделения (кабинета) медицинской профилактики или центра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здоровья,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за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исключением пациентов с уровнем общего холестерина 8 </a:t>
            </a:r>
            <a:r>
              <a:rPr lang="ru-RU" sz="1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ммоль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/л и более, которые подлежат диспансерному наблюдению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врачом-терапевтом; 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IIIа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группа здоровья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граждане, имеющие хронические неинфекционные заболевания, требующие установления диспансерного наблюдения или оказания специализированной, в том числе высокотехнологичной, медицинской помощи, а также граждане с подозрением на наличие этих заболеваний (состояний), нуждающиеся в дополнительном обследовании;</a:t>
            </a:r>
          </a:p>
          <a:p>
            <a:r>
              <a:rPr lang="ru-RU" sz="1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IIIб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группа здоровья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граждане, не имеющие хронические неинфекционные заболевания, но требующие установления диспансерного наблюдения или оказания специализированной, в том числе высокотехнологичной, медицинской помощи по поводу иных заболеваний, а также граждане с подозрением на наличие этих заболеваний, нуждающиеся в дополнительном обследовании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7308304" y="390108"/>
            <a:ext cx="1296144" cy="546034"/>
          </a:xfrm>
          <a:prstGeom prst="rect">
            <a:avLst/>
          </a:prstGeom>
          <a:noFill/>
          <a:ln w="9525">
            <a:noFill/>
            <a:miter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5868144" y="347440"/>
            <a:ext cx="1152128" cy="54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2684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038317" y="413792"/>
            <a:ext cx="612597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0" kern="1200">
                <a:solidFill>
                  <a:srgbClr val="0F4C8B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Выявление факторов риска (анкета) 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=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учёт факторов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риска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16709" y="1736812"/>
            <a:ext cx="2311074" cy="115212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Анкетирование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16709" y="3068960"/>
            <a:ext cx="2311075" cy="115212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Антропометрия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16709" y="4401108"/>
            <a:ext cx="2311075" cy="115212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Исследования согласно возрасту и полу</a:t>
            </a:r>
          </a:p>
        </p:txBody>
      </p:sp>
      <p:sp>
        <p:nvSpPr>
          <p:cNvPr id="7" name="Выноска со стрелкой вправо 6"/>
          <p:cNvSpPr/>
          <p:nvPr/>
        </p:nvSpPr>
        <p:spPr>
          <a:xfrm>
            <a:off x="2555776" y="2348880"/>
            <a:ext cx="1152128" cy="2520280"/>
          </a:xfrm>
          <a:prstGeom prst="rightArrow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707904" y="1736812"/>
            <a:ext cx="2520280" cy="38164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Внесение полученных данных в карту учета диспансеризации / профилактического медицинского осмотра</a:t>
            </a:r>
          </a:p>
        </p:txBody>
      </p:sp>
      <p:sp>
        <p:nvSpPr>
          <p:cNvPr id="9" name="Стрелка вправо 8"/>
          <p:cNvSpPr/>
          <p:nvPr/>
        </p:nvSpPr>
        <p:spPr>
          <a:xfrm>
            <a:off x="6219761" y="2564904"/>
            <a:ext cx="1088543" cy="648072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308305" y="1700808"/>
            <a:ext cx="1656184" cy="187220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Заключение врача</a:t>
            </a:r>
          </a:p>
        </p:txBody>
      </p:sp>
      <p:sp>
        <p:nvSpPr>
          <p:cNvPr id="11" name="Стрелка вправо 10"/>
          <p:cNvSpPr/>
          <p:nvPr/>
        </p:nvSpPr>
        <p:spPr>
          <a:xfrm rot="5400000">
            <a:off x="7596336" y="3789040"/>
            <a:ext cx="1080120" cy="648072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308305" y="4653136"/>
            <a:ext cx="1656184" cy="1368152"/>
          </a:xfrm>
          <a:prstGeom prst="roundRect">
            <a:avLst/>
          </a:prstGeom>
          <a:solidFill>
            <a:srgbClr val="FFCC99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Коррекция ФР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853994" y="5681780"/>
            <a:ext cx="1518206" cy="90380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Отчетная форма 131</a:t>
            </a:r>
          </a:p>
        </p:txBody>
      </p:sp>
      <p:sp>
        <p:nvSpPr>
          <p:cNvPr id="14" name="Стрелка вправо 13"/>
          <p:cNvSpPr/>
          <p:nvPr/>
        </p:nvSpPr>
        <p:spPr>
          <a:xfrm rot="8444085">
            <a:off x="6177398" y="5249732"/>
            <a:ext cx="1358184" cy="864096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5397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19856"/>
            <a:ext cx="8496944" cy="4311082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</a:p>
          <a:p>
            <a:pPr marL="514350" indent="-514350"/>
            <a:endParaRPr lang="ru-RU" sz="24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514350" indent="-514350">
              <a:buNone/>
            </a:pPr>
            <a:endParaRPr lang="ru-RU" sz="2400" dirty="0">
              <a:solidFill>
                <a:schemeClr val="accent3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514350" indent="-514350">
              <a:buNone/>
            </a:pP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>
              <a:buNone/>
            </a:pP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404664"/>
            <a:ext cx="540060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В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отделении (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кабинете) медицинской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профилактики и центре здоровья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: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514350" indent="-514350" algn="ctr">
              <a:buNone/>
            </a:pPr>
            <a:endParaRPr lang="ru-RU" sz="2400" b="1" dirty="0">
              <a:solidFill>
                <a:srgbClr val="00206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2013" y="2204864"/>
            <a:ext cx="6944363" cy="2433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12013" y="4727714"/>
            <a:ext cx="4856132" cy="29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5868145" y="393843"/>
            <a:ext cx="1152128" cy="546034"/>
          </a:xfrm>
          <a:prstGeom prst="rect">
            <a:avLst/>
          </a:prstGeom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7308304" y="347014"/>
            <a:ext cx="1296144" cy="546034"/>
          </a:xfrm>
          <a:prstGeom prst="rect">
            <a:avLst/>
          </a:prstGeom>
          <a:noFill/>
          <a:ln w="9525">
            <a:noFill/>
            <a:miter/>
          </a:ln>
        </p:spPr>
      </p:pic>
    </p:spTree>
    <p:extLst>
      <p:ext uri="{BB962C8B-B14F-4D97-AF65-F5344CB8AC3E}">
        <p14:creationId xmlns:p14="http://schemas.microsoft.com/office/powerpoint/2010/main" val="25425791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A577EC0-1E8C-439B-8423-C814EABC9A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1520" y="0"/>
            <a:ext cx="5400600" cy="1200150"/>
          </a:xfrm>
          <a:solidFill>
            <a:schemeClr val="bg1"/>
          </a:solidFill>
        </p:spPr>
        <p:txBody>
          <a:bodyPr rtlCol="0">
            <a:normAutofit fontScale="77500" lnSpcReduction="2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Проведение индивидуального или группового углубленного профилактического консультирования в КМП/ОМП на 2 этапе </a:t>
            </a:r>
            <a:r>
              <a:rPr lang="ru-RU" alt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Диспансеризации</a:t>
            </a:r>
            <a:endParaRPr lang="ru-RU" alt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412776"/>
            <a:ext cx="8899302" cy="4871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1043608" y="1628800"/>
            <a:ext cx="777686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0" y="1988840"/>
            <a:ext cx="8972872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5496" y="2348880"/>
            <a:ext cx="8928992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0" y="2636912"/>
            <a:ext cx="241176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588224" y="2924944"/>
            <a:ext cx="241176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0" y="3284984"/>
            <a:ext cx="291581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3275857" y="3933056"/>
            <a:ext cx="3312368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2843808" y="4581128"/>
            <a:ext cx="6048672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107504" y="4941168"/>
            <a:ext cx="4968552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6372201" y="4869160"/>
            <a:ext cx="144016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3707904" y="5229200"/>
            <a:ext cx="432048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4823520" y="5589240"/>
            <a:ext cx="432048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0" y="6244282"/>
            <a:ext cx="9144000" cy="613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5580112" y="391844"/>
            <a:ext cx="1152128" cy="546034"/>
          </a:xfrm>
          <a:prstGeom prst="rect">
            <a:avLst/>
          </a:prstGeom>
        </p:spPr>
      </p:pic>
      <p:pic>
        <p:nvPicPr>
          <p:cNvPr id="21" name="Picture 4"/>
          <p:cNvPicPr>
            <a:picLocks noChangeAspect="1" noChangeArrowheads="1"/>
          </p:cNvPicPr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6804248" y="359900"/>
            <a:ext cx="1224136" cy="576064"/>
          </a:xfrm>
          <a:prstGeom prst="rect">
            <a:avLst/>
          </a:prstGeom>
          <a:noFill/>
          <a:ln w="9525">
            <a:noFill/>
            <a:miter/>
          </a:ln>
        </p:spPr>
      </p:pic>
    </p:spTree>
    <p:extLst>
      <p:ext uri="{BB962C8B-B14F-4D97-AF65-F5344CB8AC3E}">
        <p14:creationId xmlns:p14="http://schemas.microsoft.com/office/powerpoint/2010/main" val="11911527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6336704" cy="648072"/>
          </a:xfrm>
        </p:spPr>
        <p:txBody>
          <a:bodyPr>
            <a:normAutofit fontScale="90000"/>
          </a:bodyPr>
          <a:lstStyle/>
          <a:p>
            <a:pPr algn="l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Формы</a:t>
            </a:r>
            <a:r>
              <a:rPr lang="ru-RU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показания и способы проведения профилактического консультирования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8048967"/>
              </p:ext>
            </p:extLst>
          </p:nvPr>
        </p:nvGraphicFramePr>
        <p:xfrm>
          <a:off x="0" y="908720"/>
          <a:ext cx="9144000" cy="72450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23728"/>
                <a:gridCol w="3168352"/>
                <a:gridCol w="1800200"/>
                <a:gridCol w="2051720"/>
              </a:tblGrid>
              <a:tr h="5693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 консультирования</a:t>
                      </a:r>
                      <a:endParaRPr lang="ru-RU" sz="14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23" marR="374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Целевая группа</a:t>
                      </a:r>
                      <a:endParaRPr lang="ru-RU" sz="14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23" marR="374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Где проводится</a:t>
                      </a:r>
                      <a:endParaRPr lang="ru-RU" sz="14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23" marR="374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Когда проводится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dirty="0" smtClean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</a:t>
                      </a:r>
                      <a:r>
                        <a:rPr lang="ru-RU" sz="14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рамках:</a:t>
                      </a:r>
                      <a:endParaRPr lang="ru-RU" sz="14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23" marR="37423" marT="0" marB="0"/>
                </a:tc>
              </a:tr>
              <a:tr h="8831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Разъяснение пациентам с факторами риска ХНИЗ мер по их снижению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9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23" marR="374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 граждане с выявленными факторами риска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развития ХНИЗ, вне зависимости от их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выраженности.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23" marR="374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ОМП/КМП (центре здоровья)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23" marR="374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ПМО и 1 этапе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диспансеризации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23" marR="37423" marT="0" marB="0"/>
                </a:tc>
              </a:tr>
              <a:tr h="628354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Краткое индивидуальное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профилактическое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консультирование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(продолжительность 5-7 минут)</a:t>
                      </a:r>
                      <a:endParaRPr lang="ru-RU" sz="12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23" marR="374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для граждан в возрасте от 18 до 39 лет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включительно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23" marR="374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ОМП/КМП (центре здоровья)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врачом-терапевтом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23" marR="374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1 этапе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диспансеризации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раз в 3 года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23" marR="37423" marT="0" marB="0"/>
                </a:tc>
              </a:tr>
              <a:tr h="6536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для граждан в возрасте от 40 до 64 лет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включительно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23" marR="374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ОМП/КМП (центре здоровья)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23" marR="374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1 этапе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диспансеризации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раз в год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23" marR="37423" marT="0" marB="0"/>
                </a:tc>
              </a:tr>
              <a:tr h="6118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для граждан в возрасте 65 лет и старше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23" marR="374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ОМП/КМП (центре здоровья)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23" marR="374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1 этапе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диспансеризации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раз в год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23" marR="37423" marT="0" marB="0"/>
                </a:tc>
              </a:tr>
              <a:tr h="848365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Индивидуальное или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групповое углубленное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профилактическое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консультирование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(продолжительность 25-30 минут)</a:t>
                      </a:r>
                      <a:endParaRPr lang="ru-RU" sz="12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23" marR="374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а) с выявленной ИБС, ЦВЗ, хронической ишемией нижних конечностей атеросклеротического генеза или болезнями,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характеризующимися повышенным кровяным давлением;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23" marR="374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ОМП/КМП (центре здоровья)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23" marR="374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этап диспансеризации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23" marR="37423" marT="0" marB="0"/>
                </a:tc>
              </a:tr>
              <a:tr h="16004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б) с выявленным по результатам анкетирования риском пагубного потребления алкоголя и (или) потребления наркотических средств и психотропных веществ без назначения врача</a:t>
                      </a:r>
                      <a:r>
                        <a:rPr lang="ru-RU" sz="11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в) для всех граждан в возрасте 65 лет и старше в целях коррекции выявленных факторов риска и (или) профилактики старческой астении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23" marR="374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endParaRPr lang="ru-RU" sz="11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1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</a:t>
                      </a:r>
                      <a:r>
                        <a:rPr lang="ru-RU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ОМП/КМП (центре здоровья</a:t>
                      </a:r>
                      <a:r>
                        <a:rPr lang="ru-RU" sz="11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75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75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ОМП/КМП (центре здоровья)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endParaRPr lang="ru-RU" sz="11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endParaRPr lang="ru-RU" sz="1100" b="1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endParaRPr lang="ru-RU" sz="1100" b="1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endParaRPr lang="ru-RU" sz="11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23" marR="374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</a:t>
                      </a:r>
                      <a:r>
                        <a:rPr lang="ru-RU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этап </a:t>
                      </a:r>
                      <a:r>
                        <a:rPr lang="ru-RU" sz="11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диспансеризации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этап диспансеризации</a:t>
                      </a:r>
                      <a:endParaRPr lang="ru-RU" sz="1100" b="1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23" marR="37423" marT="0" marB="0"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5868144" y="167772"/>
            <a:ext cx="1373387" cy="546034"/>
          </a:xfrm>
          <a:prstGeom prst="rect">
            <a:avLst/>
          </a:prstGeom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7452320" y="167772"/>
            <a:ext cx="1224136" cy="474271"/>
          </a:xfrm>
          <a:prstGeom prst="rect">
            <a:avLst/>
          </a:prstGeom>
          <a:noFill/>
          <a:ln w="9525">
            <a:noFill/>
            <a:miter/>
          </a:ln>
        </p:spPr>
      </p:pic>
    </p:spTree>
    <p:extLst>
      <p:ext uri="{BB962C8B-B14F-4D97-AF65-F5344CB8AC3E}">
        <p14:creationId xmlns:p14="http://schemas.microsoft.com/office/powerpoint/2010/main" val="15536671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340768"/>
            <a:ext cx="8435280" cy="4785395"/>
          </a:xfrm>
        </p:spPr>
        <p:txBody>
          <a:bodyPr>
            <a:normAutofit fontScale="77500" lnSpcReduction="20000"/>
          </a:bodyPr>
          <a:lstStyle/>
          <a:p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Проводится </a:t>
            </a:r>
            <a:r>
              <a:rPr lang="ru-RU" sz="2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рамках профилактического осмотра медицинским работником отделения (кабинета) медицинской профилактики, в </a:t>
            </a:r>
            <a:r>
              <a:rPr lang="ru-RU" sz="29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т.ч</a:t>
            </a:r>
            <a:r>
              <a:rPr lang="ru-RU" sz="2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находящихся в составе центров здоровья или фельдшером фельдшерского здравпункта (фельдшерско-акушерского пункта), в момент выявления фактора риска ХНИЗ (при анкетировании, антропометрии, исследовании крови экспресс системами, измерении АД и др.).</a:t>
            </a:r>
          </a:p>
          <a:p>
            <a:r>
              <a:rPr lang="ru-RU" sz="2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выявлении одного или нескольких факторов риска пациенту разъясняется информация о его/их уровне, влиянии на суммарный сердечно-сосудистый риск, возможных последствиях, эффективных способах профилактики и медицинских подразделения/организациях, где пациент может получить квалифицированную помощь по коррекции выявленных факторов риска. Устные советы и рекомендации специалиста могут быть дополнены письменными, для чего могут быть использованы специально подготовленные брошюры и памятки.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5328592" cy="115212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Разъяснение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пациентам с факторами риска ХНИЗ мер по их снижению 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(продолжительность 3-5 минут)</a:t>
            </a:r>
            <a:r>
              <a:rPr lang="ru-RU" sz="2400" i="1" dirty="0">
                <a:solidFill>
                  <a:srgbClr val="FF0000"/>
                </a:solidFill>
              </a:rPr>
              <a:t/>
            </a:r>
            <a:br>
              <a:rPr lang="ru-RU" sz="2400" i="1" dirty="0">
                <a:solidFill>
                  <a:srgbClr val="FF0000"/>
                </a:solidFill>
              </a:rPr>
            </a:br>
            <a:endParaRPr lang="ru-RU" sz="2400" i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5652121" y="167772"/>
            <a:ext cx="1564544" cy="7409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7380312" y="167772"/>
            <a:ext cx="1490828" cy="576064"/>
          </a:xfrm>
          <a:prstGeom prst="rect">
            <a:avLst/>
          </a:prstGeom>
          <a:noFill/>
          <a:ln w="9525">
            <a:noFill/>
            <a:miter/>
          </a:ln>
        </p:spPr>
      </p:pic>
    </p:spTree>
    <p:extLst>
      <p:ext uri="{BB962C8B-B14F-4D97-AF65-F5344CB8AC3E}">
        <p14:creationId xmlns:p14="http://schemas.microsoft.com/office/powerpoint/2010/main" val="3507666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9208"/>
            <a:ext cx="5688632" cy="137301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Краткое </a:t>
            </a:r>
            <a:r>
              <a:rPr lang="ru-RU" sz="27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индивидуальное профилактическое консультирование </a:t>
            </a:r>
            <a:r>
              <a:rPr lang="ru-RU" sz="27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(продолжительность 5-7 минут)</a:t>
            </a:r>
            <a:r>
              <a:rPr lang="ru-RU" i="1" dirty="0">
                <a:solidFill>
                  <a:srgbClr val="FF0000"/>
                </a:solidFill>
              </a:rPr>
              <a:t/>
            </a:r>
            <a:br>
              <a:rPr lang="ru-RU" i="1" dirty="0">
                <a:solidFill>
                  <a:srgbClr val="FF0000"/>
                </a:solidFill>
              </a:rPr>
            </a:b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556792"/>
            <a:ext cx="8363272" cy="4569371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Проводится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1 этапе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диспансеризации медицинским работником отделения (кабинета) медицинской профилактики, в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т.ч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находящихся в составе центров здоровья или фельдшером фельдшерского здравпункта (фельдшерско-акушерского пункта) или врачом-терапевтом для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граждан 18-39 лет. 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Краткому индивидуальному профилактическому консультированию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подлежат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 граждане в зависимости от возраста: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А) для граждан в возрасте от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18 до 39 лет включительно 1 раз в 3 года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Б) для граждан в возрасте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 40 лет и старше 1 раз в год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6012160" y="260648"/>
            <a:ext cx="1517403" cy="7920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7596336" y="260648"/>
            <a:ext cx="1346812" cy="648072"/>
          </a:xfrm>
          <a:prstGeom prst="rect">
            <a:avLst/>
          </a:prstGeom>
          <a:noFill/>
          <a:ln w="9525">
            <a:noFill/>
            <a:miter/>
          </a:ln>
        </p:spPr>
      </p:pic>
    </p:spTree>
    <p:extLst>
      <p:ext uri="{BB962C8B-B14F-4D97-AF65-F5344CB8AC3E}">
        <p14:creationId xmlns:p14="http://schemas.microsoft.com/office/powerpoint/2010/main" val="25195407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5256584" cy="144016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Индивидуальное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или групповое углубленное профилактическое консультирование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продолжительность 25-30 минут</a:t>
            </a:r>
            <a:r>
              <a:rPr lang="ru-RU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00200"/>
            <a:ext cx="8820472" cy="4853136"/>
          </a:xfrm>
        </p:spPr>
        <p:txBody>
          <a:bodyPr>
            <a:no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Проводится на 2 этапе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диспансеризации медицинским работником отделения (кабинета) медицинской профилактики, в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т.ч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находящихся в составе центров здоровья или фельдшером фельдшерского здравпункта (фельдшерско-акушерского пункта). </a:t>
            </a:r>
          </a:p>
          <a:p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Индивидуальному или групповому углубленному профилактическому консультированию в рамках диспансеризации подлежат (и направляются врачом-терапевтом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следующие группы граждан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зависимости от выявленных заболеваний (состояний) и факторов риска:</a:t>
            </a:r>
          </a:p>
          <a:p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а) с выявленной ишемической болезнью сердца, цереброваскулярными заболеваниями, хронической ишемией нижних конечностей атеросклеротического генеза или болезнями, характеризующимися повышенным кровяным давлением;</a:t>
            </a:r>
          </a:p>
          <a:p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б) с выявленным по результатам анкетирования риском пагубного потребления алкоголя и (или) потребления наркотических средств и психотропных веществ без назначения врача;</a:t>
            </a:r>
          </a:p>
          <a:p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в) для всех граждан в возрасте 65 лет и старше в целях коррекции выявленных факторов риска и (или) профилактики старческой астении;</a:t>
            </a:r>
          </a:p>
          <a:p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г) при выявлении высокого относительного, высокого и очень высокого абсолютного сердечно - сосудистого риска, и (или) ожирения, и (или)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гиперхолестеринемии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 уровнем общего холестерина 8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ммоль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/л и более, а также установленным по результатам анкетирования курению более 20 сигарет в день, риске пагубного потребления алкоголя и (или) риске немедицинского потребления наркотических средств и психотропных веществ; </a:t>
            </a:r>
          </a:p>
          <a:p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5724128" y="359624"/>
            <a:ext cx="1445394" cy="5746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7380312" y="260648"/>
            <a:ext cx="1418820" cy="576064"/>
          </a:xfrm>
          <a:prstGeom prst="rect">
            <a:avLst/>
          </a:prstGeom>
          <a:noFill/>
          <a:ln w="9525">
            <a:noFill/>
            <a:miter/>
          </a:ln>
        </p:spPr>
      </p:pic>
    </p:spTree>
    <p:extLst>
      <p:ext uri="{BB962C8B-B14F-4D97-AF65-F5344CB8AC3E}">
        <p14:creationId xmlns:p14="http://schemas.microsoft.com/office/powerpoint/2010/main" val="14271914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5400600" cy="108012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Групповое профилактическое консультирование («школы пациентов»)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340768"/>
            <a:ext cx="8363272" cy="4785395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3100" b="1" i="1" dirty="0">
                <a:latin typeface="Times New Roman" pitchFamily="18" charset="0"/>
                <a:cs typeface="Times New Roman" pitchFamily="18" charset="0"/>
              </a:rPr>
              <a:t>Основные принципы проведения </a:t>
            </a:r>
            <a:r>
              <a:rPr lang="ru-RU" sz="3100" b="1" i="1" dirty="0" smtClean="0">
                <a:latin typeface="Times New Roman" pitchFamily="18" charset="0"/>
                <a:cs typeface="Times New Roman" pitchFamily="18" charset="0"/>
              </a:rPr>
              <a:t>«школ пациентов»:</a:t>
            </a:r>
          </a:p>
          <a:p>
            <a:pPr marL="0" indent="0" algn="ctr">
              <a:buNone/>
            </a:pPr>
            <a:endParaRPr lang="ru-RU" sz="31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«тематической» целевой группы пациентов с относительно сходными характеристиками: например, больные с неосложненным течением артериальной гипертонии, ишемической болезни сердца : пациенты с ожирением и т.п. </a:t>
            </a:r>
          </a:p>
          <a:p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избранной целевой группы проводится 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цикл занятий 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заранее составленному плану и по согласованному графику; </a:t>
            </a:r>
          </a:p>
          <a:p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одно 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 основных требований – посещение всего цикла занятий;</a:t>
            </a:r>
          </a:p>
          <a:p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численность 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целевой группы пациентов должна быть 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более 10-12 человек;</a:t>
            </a:r>
          </a:p>
          <a:p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необходим 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контроль, чтобы пациенты посетили все (или большинство) из запланированных занятий; </a:t>
            </a:r>
          </a:p>
          <a:p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организация 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группового консультирования должна проводиться в специально оборудованном помещении (стол, стулья, демонстрационный материал, раздаточный материал, блокноты и пр.) </a:t>
            </a:r>
          </a:p>
          <a:p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5652120" y="371808"/>
            <a:ext cx="1373387" cy="5460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7384671" y="404664"/>
            <a:ext cx="1346812" cy="576064"/>
          </a:xfrm>
          <a:prstGeom prst="rect">
            <a:avLst/>
          </a:prstGeom>
          <a:noFill/>
          <a:ln w="9525">
            <a:noFill/>
            <a:miter/>
          </a:ln>
        </p:spPr>
      </p:pic>
    </p:spTree>
    <p:extLst>
      <p:ext uri="{BB962C8B-B14F-4D97-AF65-F5344CB8AC3E}">
        <p14:creationId xmlns:p14="http://schemas.microsoft.com/office/powerpoint/2010/main" val="2104868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00367"/>
            <a:ext cx="6408712" cy="1325563"/>
          </a:xfrm>
        </p:spPr>
        <p:txBody>
          <a:bodyPr>
            <a:noAutofit/>
          </a:bodyPr>
          <a:lstStyle/>
          <a:p>
            <a:pPr algn="l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Федеральный проект</a:t>
            </a:r>
            <a:b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«Развитие системы оказания первичной медико-санитарной помощи»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1550" y="1465620"/>
            <a:ext cx="8046894" cy="52322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Цель проекта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21550" y="1916833"/>
            <a:ext cx="81009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>
              <a:buFont typeface="Arial" pitchFamily="34" charset="0"/>
              <a:buChar char="•"/>
            </a:pPr>
            <a:r>
              <a:rPr lang="ru-RU" dirty="0"/>
              <a:t>       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Обеспечение охвата всех граждан профилактическими медицинскими осмотрами не реже одного раза в год</a:t>
            </a:r>
          </a:p>
          <a:p>
            <a:pPr>
              <a:buFont typeface="Arial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Оптимизация работы медицинских организаций, оказывающих первичную медико-санитарную помощь</a:t>
            </a:r>
          </a:p>
          <a:p>
            <a:pPr>
              <a:buFont typeface="Arial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Сокращение времени ожидания в очереди при обращении граждан в медицинские организации</a:t>
            </a:r>
          </a:p>
          <a:p>
            <a:pPr>
              <a:buFont typeface="Arial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Упрощение процедуры записи на прием к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врачу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95536" y="4653136"/>
            <a:ext cx="8226914" cy="52322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показатели проекта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115616" y="5530007"/>
            <a:ext cx="71827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    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Число граждан, прошедших профилактические осмотры</a:t>
            </a:r>
          </a:p>
          <a:p>
            <a:pPr>
              <a:buFont typeface="Arial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Количество медицинских организаций, участвующих в создании и тиражировании «Новой модели медицинской организации, оказывающей первичную медико-санитарную помощь»</a:t>
            </a:r>
          </a:p>
        </p:txBody>
      </p:sp>
      <p:sp>
        <p:nvSpPr>
          <p:cNvPr id="7" name="Овал 6"/>
          <p:cNvSpPr/>
          <p:nvPr/>
        </p:nvSpPr>
        <p:spPr>
          <a:xfrm>
            <a:off x="737574" y="5517232"/>
            <a:ext cx="6480720" cy="36004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7812360" y="249368"/>
            <a:ext cx="1154078" cy="546034"/>
          </a:xfrm>
          <a:prstGeom prst="rect">
            <a:avLst/>
          </a:prstGeom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6365953" y="249368"/>
            <a:ext cx="1346812" cy="546034"/>
          </a:xfrm>
          <a:prstGeom prst="rect">
            <a:avLst/>
          </a:prstGeom>
          <a:noFill/>
          <a:ln w="9525">
            <a:noFill/>
            <a:miter/>
          </a:ln>
        </p:spPr>
      </p:pic>
    </p:spTree>
    <p:extLst>
      <p:ext uri="{BB962C8B-B14F-4D97-AF65-F5344CB8AC3E}">
        <p14:creationId xmlns:p14="http://schemas.microsoft.com/office/powerpoint/2010/main" val="31066405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8A897134-B851-4CCA-AD2B-459EBF92E4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1520" y="260648"/>
            <a:ext cx="5040560" cy="1224136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3000" b="1" spc="-50" dirty="0">
                <a:solidFill>
                  <a:srgbClr val="C00000"/>
                </a:solidFill>
              </a:rPr>
              <a:t>Профилактический медицинский осмотр и 1 этап диспансеризации считаются завершенными в случае выполнения в течение календарного года не менее 85% от их объема</a:t>
            </a:r>
          </a:p>
        </p:txBody>
      </p:sp>
      <p:sp>
        <p:nvSpPr>
          <p:cNvPr id="10" name="Содержимое 9">
            <a:extLst>
              <a:ext uri="{FF2B5EF4-FFF2-40B4-BE49-F238E27FC236}">
                <a16:creationId xmlns="" xmlns:a16="http://schemas.microsoft.com/office/drawing/2014/main" id="{4F5FE1B9-137F-4048-AA55-1C80ABD5E8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135" y="1628800"/>
            <a:ext cx="8013297" cy="4248472"/>
          </a:xfrm>
        </p:spPr>
        <p:txBody>
          <a:bodyPr rtlCol="0">
            <a:normAutofit fontScale="55000" lnSpcReduction="20000"/>
          </a:bodyPr>
          <a:lstStyle/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600" b="1" i="1" dirty="0">
                <a:latin typeface="Times New Roman" pitchFamily="18" charset="0"/>
                <a:cs typeface="Times New Roman" pitchFamily="18" charset="0"/>
              </a:rPr>
              <a:t>Обязательным является</a:t>
            </a:r>
            <a:r>
              <a:rPr lang="en-US" sz="3600" b="1" i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Анкетирование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Прием (осмотр) врачом 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Маммография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Исследование кала на скрытую кровь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Осмотр фельдшером (акушеркой) или врачом акушером-гинекологом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Взятие мазка с шейки матки, цитологическое исследование мазка с шейки матки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Определение </a:t>
            </a:r>
            <a:r>
              <a:rPr lang="ru-RU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простат-специфического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антигена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крови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Основным </a:t>
            </a: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индикатором эффективности профилактического медицинского осмотра, диспансеризации является охват граждан профилактическим медицинским осмотром, диспансеризацией соответственно в медицинской организации.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6326660"/>
            <a:ext cx="9144000" cy="5313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6732240" y="476671"/>
            <a:ext cx="1224136" cy="474271"/>
          </a:xfrm>
          <a:prstGeom prst="rect">
            <a:avLst/>
          </a:prstGeom>
          <a:noFill/>
          <a:ln w="9525">
            <a:noFill/>
            <a:miter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5358140" y="440789"/>
            <a:ext cx="1373387" cy="54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4576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33972"/>
            <a:ext cx="8165250" cy="5075348"/>
          </a:xfrm>
        </p:spPr>
        <p:txBody>
          <a:bodyPr>
            <a:normAutofit fontScale="47500" lnSpcReduction="20000"/>
          </a:bodyPr>
          <a:lstStyle/>
          <a:p>
            <a:pPr marL="514350" indent="-514350">
              <a:buNone/>
            </a:pPr>
            <a:endParaRPr lang="ru-RU" sz="3800" b="1" dirty="0" smtClean="0">
              <a:solidFill>
                <a:srgbClr val="00206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514350" indent="-514350">
              <a:buNone/>
            </a:pPr>
            <a:r>
              <a:rPr lang="ru-RU" sz="5100" b="1" i="1" dirty="0" smtClean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В </a:t>
            </a:r>
            <a:r>
              <a:rPr lang="ru-RU" sz="5100" b="1" i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отделении (кабинете) медицинской профилактики</a:t>
            </a:r>
            <a:r>
              <a:rPr lang="en-US" sz="5100" b="1" i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:</a:t>
            </a:r>
            <a:endParaRPr lang="ru-RU" sz="5100" b="1" i="1" dirty="0">
              <a:solidFill>
                <a:srgbClr val="FF000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514350" indent="-514350">
              <a:buNone/>
            </a:pPr>
            <a:endParaRPr lang="ru-RU" b="1" dirty="0">
              <a:solidFill>
                <a:srgbClr val="FF000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514350" indent="-514350"/>
            <a:r>
              <a:rPr lang="ru-RU" sz="42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Вовлеченность в процесс ПМО и диспансеризации</a:t>
            </a:r>
          </a:p>
          <a:p>
            <a:pPr marL="514350" indent="-514350">
              <a:buNone/>
            </a:pPr>
            <a:endParaRPr lang="ru-RU" sz="4200" b="1" dirty="0">
              <a:solidFill>
                <a:srgbClr val="00206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514350" indent="-514350"/>
            <a:r>
              <a:rPr lang="ru-RU" sz="42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Ведение карт учета диспансеризации</a:t>
            </a:r>
          </a:p>
          <a:p>
            <a:pPr marL="514350" indent="-514350">
              <a:buNone/>
            </a:pPr>
            <a:endParaRPr lang="ru-RU" sz="4200" b="1" dirty="0">
              <a:solidFill>
                <a:srgbClr val="00206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514350" indent="-514350"/>
            <a:r>
              <a:rPr lang="ru-RU" sz="42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Учет пациентов 2-ой группы здоровья с высоким и очень высоким </a:t>
            </a:r>
            <a:r>
              <a:rPr lang="ru-RU" sz="4200" b="1" dirty="0" err="1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сердечно-сосудистым</a:t>
            </a:r>
            <a:r>
              <a:rPr lang="ru-RU" sz="42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риском, находящихся на диспансерном наблюдении </a:t>
            </a:r>
          </a:p>
          <a:p>
            <a:pPr marL="514350" indent="-514350">
              <a:buNone/>
            </a:pPr>
            <a:endParaRPr lang="ru-RU" sz="4200" b="1" dirty="0">
              <a:solidFill>
                <a:srgbClr val="00206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514350" indent="-514350"/>
            <a:r>
              <a:rPr lang="ru-RU" sz="42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Учет случаев проведения профилактического консультирования</a:t>
            </a:r>
          </a:p>
          <a:p>
            <a:pPr marL="514350" indent="-514350">
              <a:buNone/>
            </a:pPr>
            <a:endParaRPr lang="ru-RU" sz="4200" b="1" dirty="0">
              <a:solidFill>
                <a:srgbClr val="00206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514350" indent="-514350"/>
            <a:r>
              <a:rPr lang="ru-RU" sz="42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Анализ </a:t>
            </a:r>
            <a:r>
              <a:rPr lang="ru-RU" sz="4200" b="1" dirty="0" err="1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выявляемости</a:t>
            </a:r>
            <a:r>
              <a:rPr lang="ru-RU" sz="42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факторов риска ХНИЗ, оценка их распространенности среди лиц, прошедших ПМО и диспансеризацию</a:t>
            </a:r>
          </a:p>
          <a:p>
            <a:pPr marL="514350" indent="-514350"/>
            <a:endParaRPr lang="ru-RU" sz="4200" b="1" dirty="0">
              <a:solidFill>
                <a:srgbClr val="00206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514350" indent="-514350">
              <a:buNone/>
            </a:pPr>
            <a:endParaRPr lang="ru-RU" sz="4200" b="1" dirty="0">
              <a:solidFill>
                <a:srgbClr val="00206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514350" indent="-514350">
              <a:buNone/>
            </a:pPr>
            <a:endParaRPr lang="ru-RU" dirty="0">
              <a:solidFill>
                <a:srgbClr val="00206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404664"/>
            <a:ext cx="98592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Медицинские организации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ПМСП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(ОМП, КМП)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7384671" y="404664"/>
            <a:ext cx="1346812" cy="576064"/>
          </a:xfrm>
          <a:prstGeom prst="rect">
            <a:avLst/>
          </a:prstGeom>
          <a:noFill/>
          <a:ln w="9525">
            <a:noFill/>
            <a:miter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5868144" y="443317"/>
            <a:ext cx="1373387" cy="54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4162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4896544" cy="1080121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Типичные ошибки и замечания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86380"/>
            <a:ext cx="8892480" cy="5184576"/>
          </a:xfrm>
        </p:spPr>
        <p:txBody>
          <a:bodyPr>
            <a:noAutofit/>
          </a:bodyPr>
          <a:lstStyle/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Низкий уровень выявления факторов риска в рамках 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I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этапа диспансеризации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Низкая частота выявления БСК и ЗНО в ходе диспансеризации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Неверное определение группы здоровья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Неполное и некачественное заполнение анкет, отсутствие их анализа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Отсутствие таблицы 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SCORE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для определения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сердечно-сосудистого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риска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Отсутствие двойного прочтения снимков маммографии</a:t>
            </a:r>
            <a:endParaRPr lang="en-US" sz="2000" b="1" dirty="0">
              <a:solidFill>
                <a:srgbClr val="00206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Крайне низкая доля направлений на 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II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этапе диспансеризации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5868144" y="443317"/>
            <a:ext cx="1373387" cy="5460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7384671" y="404664"/>
            <a:ext cx="1346812" cy="576064"/>
          </a:xfrm>
          <a:prstGeom prst="rect">
            <a:avLst/>
          </a:prstGeom>
          <a:noFill/>
          <a:ln w="9525">
            <a:noFill/>
            <a:miter/>
          </a:ln>
        </p:spPr>
      </p:pic>
    </p:spTree>
    <p:extLst>
      <p:ext uri="{BB962C8B-B14F-4D97-AF65-F5344CB8AC3E}">
        <p14:creationId xmlns:p14="http://schemas.microsoft.com/office/powerpoint/2010/main" val="17888013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6381328"/>
            <a:ext cx="4139952" cy="4766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100517" y="0"/>
            <a:ext cx="5043484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7" name="Рисунок 26" descr="IMG_38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07904" y="513016"/>
            <a:ext cx="3350939" cy="3037380"/>
          </a:xfrm>
          <a:prstGeom prst="rect">
            <a:avLst/>
          </a:prstGeom>
        </p:spPr>
      </p:pic>
      <p:sp>
        <p:nvSpPr>
          <p:cNvPr id="29" name="Прямоугольник 28"/>
          <p:cNvSpPr/>
          <p:nvPr/>
        </p:nvSpPr>
        <p:spPr>
          <a:xfrm>
            <a:off x="0" y="0"/>
            <a:ext cx="4102443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586D2D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607245" y="-27384"/>
            <a:ext cx="3015014" cy="646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Привлечение внимания</a:t>
            </a:r>
          </a:p>
        </p:txBody>
      </p:sp>
      <p:pic>
        <p:nvPicPr>
          <p:cNvPr id="31" name="Рисунок 30" descr="IMG_378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1" y="57613"/>
            <a:ext cx="3355724" cy="2651307"/>
          </a:xfrm>
          <a:prstGeom prst="rect">
            <a:avLst/>
          </a:prstGeom>
        </p:spPr>
      </p:pic>
      <p:pic>
        <p:nvPicPr>
          <p:cNvPr id="32" name="Рисунок 31" descr="IMG_379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34214" y="2924944"/>
            <a:ext cx="1944216" cy="3456384"/>
          </a:xfrm>
          <a:prstGeom prst="rect">
            <a:avLst/>
          </a:prstGeom>
        </p:spPr>
      </p:pic>
      <p:pic>
        <p:nvPicPr>
          <p:cNvPr id="33" name="Рисунок 32" descr="IMG_379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3508" y="2878211"/>
            <a:ext cx="1933821" cy="3437904"/>
          </a:xfrm>
          <a:prstGeom prst="rect">
            <a:avLst/>
          </a:prstGeom>
        </p:spPr>
      </p:pic>
      <p:pic>
        <p:nvPicPr>
          <p:cNvPr id="13" name="Рисунок 12" descr="IMG_947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32239" y="19752"/>
            <a:ext cx="3494724" cy="6858000"/>
          </a:xfrm>
          <a:prstGeom prst="rect">
            <a:avLst/>
          </a:prstGeom>
        </p:spPr>
      </p:pic>
      <p:pic>
        <p:nvPicPr>
          <p:cNvPr id="15" name="Рисунок 14" descr="IMG_439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178430" y="2878211"/>
            <a:ext cx="2577785" cy="3999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220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3458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9562" y="0"/>
            <a:ext cx="8514438" cy="216058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403459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2899717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ru-RU" alt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Национальный проект</a:t>
            </a:r>
            <a:br>
              <a:rPr lang="ru-RU" alt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«Здравоохранение»</a:t>
            </a:r>
            <a:br>
              <a:rPr lang="ru-RU" alt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2019 – 2024 годы</a:t>
            </a:r>
            <a:r>
              <a:rPr lang="ru-RU" altLang="ru-RU" sz="3600" b="1" dirty="0">
                <a:solidFill>
                  <a:srgbClr val="C00000"/>
                </a:solidFill>
              </a:rPr>
              <a:t/>
            </a:r>
            <a:br>
              <a:rPr lang="ru-RU" altLang="ru-RU" sz="3600" b="1" dirty="0">
                <a:solidFill>
                  <a:srgbClr val="C00000"/>
                </a:solidFill>
              </a:rPr>
            </a:br>
            <a:endParaRPr lang="ru-RU" altLang="ru-RU" sz="3600" b="1" dirty="0">
              <a:solidFill>
                <a:srgbClr val="C00000"/>
              </a:solidFill>
            </a:endParaRPr>
          </a:p>
        </p:txBody>
      </p:sp>
      <p:pic>
        <p:nvPicPr>
          <p:cNvPr id="403460" name="Рисунок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26456"/>
            <a:ext cx="2531368" cy="1834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3461" name="Прямоугольник 1"/>
          <p:cNvSpPr>
            <a:spLocks noChangeArrowheads="1"/>
          </p:cNvSpPr>
          <p:nvPr/>
        </p:nvSpPr>
        <p:spPr bwMode="auto">
          <a:xfrm>
            <a:off x="611188" y="3443517"/>
            <a:ext cx="80645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2800" b="1" dirty="0">
              <a:solidFill>
                <a:schemeClr val="accent6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2422094"/>
            <a:ext cx="792088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800"/>
              </a:spcBef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Целевой показатель охвата закреплен в Паспорте Национального проекта «Здравоохранение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b="1" dirty="0">
              <a:solidFill>
                <a:srgbClr val="586D2D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1200"/>
              </a:spcBef>
            </a:pPr>
            <a:r>
              <a:rPr lang="ru-RU" sz="2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 2024 г. составит 70% всех граждан </a:t>
            </a:r>
            <a:endParaRPr lang="en-US" sz="2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1200"/>
              </a:spcBef>
            </a:pP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или 102 740 000 человек, ежегодно,</a:t>
            </a:r>
          </a:p>
          <a:p>
            <a:pPr algn="ctr">
              <a:spcBef>
                <a:spcPts val="1200"/>
              </a:spcBef>
            </a:pP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из них взрослого населения </a:t>
            </a:r>
            <a:r>
              <a:rPr lang="ru-RU" sz="2400" b="1" i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76,2 млн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11188" y="5085184"/>
            <a:ext cx="76332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↑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доли впервые выявленных ХНИЗ в рамках диспансеризации и профилактических осмотров из всех выявленных впервые заболеваний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6515264" y="260648"/>
            <a:ext cx="1346812" cy="440230"/>
          </a:xfrm>
          <a:prstGeom prst="rect">
            <a:avLst/>
          </a:prstGeom>
          <a:noFill/>
          <a:ln w="9525">
            <a:noFill/>
            <a:miter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7883393" y="154844"/>
            <a:ext cx="1154078" cy="546034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298" y="700878"/>
            <a:ext cx="1872208" cy="1359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3460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15">
            <a:extLst>
              <a:ext uri="{FF2B5EF4-FFF2-40B4-BE49-F238E27FC236}">
                <a16:creationId xmlns="" xmlns:a16="http://schemas.microsoft.com/office/drawing/2014/main" id="{664E23E2-7440-4E36-A67B-0F88C5F7E1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143000" y="0"/>
            <a:ext cx="6858000" cy="685800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97708"/>
            <a:ext cx="3820045" cy="641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44318" y="230660"/>
            <a:ext cx="3760129" cy="6339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52881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3" y="335403"/>
            <a:ext cx="7344816" cy="310913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3501011"/>
            <a:ext cx="7344816" cy="2872477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3761910" y="1124744"/>
            <a:ext cx="4428492" cy="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899592" y="1412776"/>
            <a:ext cx="4050450" cy="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6570222" y="1916832"/>
            <a:ext cx="1734480" cy="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655676" y="3789040"/>
            <a:ext cx="3192642" cy="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769976" y="4797152"/>
            <a:ext cx="6474432" cy="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884276" y="5589240"/>
            <a:ext cx="5226006" cy="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39247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0956" y="-26504"/>
            <a:ext cx="7735091" cy="6622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62208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059016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1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ПОРЯДОК ПРОВЕДЕНИЯ ПРОФИЛАКТИЧЕСКОГО МЕДИЦИНСКОГО ОСМОТРА И ДИСПАНСЕРИЗАЦИИ ОПРЕДЕЛЕННЫХ ГРУПП ВЗРОСЛОГО НАСЕЛЕНИЯ</a:t>
            </a:r>
            <a:r>
              <a:rPr lang="ru-RU" sz="1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68760"/>
            <a:ext cx="8363272" cy="485740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Настоящий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порядок регулирует вопросы, связанные с проведением в медицинских организациях профилактического медицинского осмотра и диспансеризации следующих групп взрослого населения (в возрасте от 18 лет и старше):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1) работающие граждане;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2) неработающие граждане;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3) обучающиеся в образовательных организациях по очной форме.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Профилактический медицинский осмотр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проводится в целях раннего (своевременного) выявления состояний, заболеваний и факторов риска их развития, немедицинского потребления наркотических средств и психотропных веществ, а также в целях определения групп здоровья и выработки рекомендаций для пациентов.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Диспансеризация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представляет собой комплекс мероприятий, включающий в себя профилактический медицинский осмотр и дополнительные методы обследований, проводимых в целях оценки состояния здоровья (включая определение группы здоровья и группы диспансерного наблюдения) и осуществляемых в отношении определенных групп населения в соответствии с законодательством Российской Федерации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7812360" y="249368"/>
            <a:ext cx="1154078" cy="5460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6372200" y="332656"/>
            <a:ext cx="1346812" cy="462746"/>
          </a:xfrm>
          <a:prstGeom prst="rect">
            <a:avLst/>
          </a:prstGeom>
          <a:noFill/>
          <a:ln w="9525">
            <a:noFill/>
            <a:miter/>
          </a:ln>
        </p:spPr>
      </p:pic>
    </p:spTree>
    <p:extLst>
      <p:ext uri="{BB962C8B-B14F-4D97-AF65-F5344CB8AC3E}">
        <p14:creationId xmlns:p14="http://schemas.microsoft.com/office/powerpoint/2010/main" val="106134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ъект 1">
            <a:extLst>
              <a:ext uri="{FF2B5EF4-FFF2-40B4-BE49-F238E27FC236}">
                <a16:creationId xmlns="" xmlns:a16="http://schemas.microsoft.com/office/drawing/2014/main" id="{930CC215-EF08-4185-B579-029EA5F1D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908720"/>
            <a:ext cx="8424936" cy="5832648"/>
          </a:xfrm>
        </p:spPr>
        <p:txBody>
          <a:bodyPr>
            <a:noAutofit/>
          </a:bodyPr>
          <a:lstStyle/>
          <a:p>
            <a:pPr marL="0" indent="0" eaLnBrk="1" hangingPunct="1">
              <a:spcBef>
                <a:spcPts val="0"/>
              </a:spcBef>
              <a:buNone/>
            </a:pPr>
            <a:r>
              <a:rPr lang="ru-RU" altLang="ru-RU" sz="1600" dirty="0">
                <a:solidFill>
                  <a:srgbClr val="586D2D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Включает в себя:</a:t>
            </a:r>
          </a:p>
          <a:p>
            <a:pPr eaLnBrk="1" hangingPunct="1">
              <a:spcBef>
                <a:spcPts val="0"/>
              </a:spcBef>
              <a:buFont typeface="+mj-lt"/>
              <a:buAutoNum type="arabicPeriod"/>
            </a:pPr>
            <a:r>
              <a:rPr lang="ru-RU" altLang="ru-RU" sz="14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анкетирование</a:t>
            </a:r>
            <a:r>
              <a:rPr lang="ru-RU" altLang="ru-RU" sz="1400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в возрасте 18 лет и старше 1 раз в год</a:t>
            </a:r>
          </a:p>
          <a:p>
            <a:pPr eaLnBrk="1" hangingPunct="1">
              <a:spcBef>
                <a:spcPts val="0"/>
              </a:spcBef>
              <a:buFont typeface="+mj-lt"/>
              <a:buAutoNum type="arabicPeriod"/>
            </a:pPr>
            <a:r>
              <a:rPr lang="ru-RU" altLang="ru-RU" sz="14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расчет на основании антропометрии </a:t>
            </a:r>
            <a:r>
              <a:rPr lang="ru-RU" altLang="ru-RU" sz="1400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- индекса массы тела, окружность талии в возрасте 18 лет и старше 1 раз в год</a:t>
            </a:r>
          </a:p>
          <a:p>
            <a:pPr eaLnBrk="1" hangingPunct="1">
              <a:spcBef>
                <a:spcPts val="0"/>
              </a:spcBef>
              <a:buFont typeface="+mj-lt"/>
              <a:buAutoNum type="arabicPeriod"/>
            </a:pPr>
            <a:r>
              <a:rPr lang="ru-RU" altLang="ru-RU" sz="14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измерение артериального давления </a:t>
            </a:r>
            <a:r>
              <a:rPr lang="ru-RU" altLang="ru-RU" sz="1400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в возрасте 18 лет и старше 1 раз в год</a:t>
            </a:r>
          </a:p>
          <a:p>
            <a:pPr eaLnBrk="1" hangingPunct="1">
              <a:spcBef>
                <a:spcPts val="0"/>
              </a:spcBef>
              <a:buFont typeface="+mj-lt"/>
              <a:buAutoNum type="arabicPeriod"/>
            </a:pPr>
            <a:r>
              <a:rPr lang="ru-RU" altLang="ru-RU" sz="14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определение уровня общего холестерина </a:t>
            </a:r>
            <a:r>
              <a:rPr lang="ru-RU" altLang="ru-RU" sz="1400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в крови в возрасте 18 лет и старше 1 раз в год</a:t>
            </a:r>
          </a:p>
          <a:p>
            <a:pPr eaLnBrk="1" hangingPunct="1">
              <a:spcBef>
                <a:spcPts val="0"/>
              </a:spcBef>
              <a:buFont typeface="+mj-lt"/>
              <a:buAutoNum type="arabicPeriod"/>
            </a:pPr>
            <a:r>
              <a:rPr lang="ru-RU" altLang="ru-RU" sz="14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исследование уровня глюкозы </a:t>
            </a:r>
            <a:r>
              <a:rPr lang="ru-RU" altLang="ru-RU" sz="1400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в крови в возрасте 18 лет и старше 1 раз в год</a:t>
            </a:r>
          </a:p>
          <a:p>
            <a:pPr eaLnBrk="1" hangingPunct="1">
              <a:spcBef>
                <a:spcPts val="0"/>
              </a:spcBef>
              <a:buFont typeface="+mj-lt"/>
              <a:buAutoNum type="arabicPeriod"/>
            </a:pPr>
            <a:r>
              <a:rPr lang="ru-RU" altLang="ru-RU" sz="1400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определение </a:t>
            </a:r>
            <a:r>
              <a:rPr lang="ru-RU" altLang="ru-RU" sz="14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относительного </a:t>
            </a:r>
            <a:r>
              <a:rPr lang="ru-RU" altLang="ru-RU" sz="1400" b="1" dirty="0" err="1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сердечно-сосудистого</a:t>
            </a:r>
            <a:r>
              <a:rPr lang="ru-RU" altLang="ru-RU" sz="14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риска  </a:t>
            </a:r>
            <a:r>
              <a:rPr lang="ru-RU" altLang="ru-RU" sz="1400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в возрасте от 18 до 39 лет 1 раз в год</a:t>
            </a:r>
          </a:p>
          <a:p>
            <a:pPr eaLnBrk="1" hangingPunct="1">
              <a:spcBef>
                <a:spcPts val="0"/>
              </a:spcBef>
              <a:buFont typeface="+mj-lt"/>
              <a:buAutoNum type="arabicPeriod"/>
            </a:pPr>
            <a:r>
              <a:rPr lang="ru-RU" altLang="ru-RU" sz="1400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определение </a:t>
            </a:r>
            <a:r>
              <a:rPr lang="ru-RU" altLang="ru-RU" sz="14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абсолютного </a:t>
            </a:r>
            <a:r>
              <a:rPr lang="ru-RU" altLang="ru-RU" sz="1400" b="1" dirty="0" err="1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сердечно-сосудистого</a:t>
            </a:r>
            <a:r>
              <a:rPr lang="ru-RU" altLang="ru-RU" sz="14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риска  </a:t>
            </a:r>
            <a:r>
              <a:rPr lang="ru-RU" altLang="ru-RU" sz="1400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в возрасте от 40 до 64 лет 1 раз в год</a:t>
            </a:r>
          </a:p>
          <a:p>
            <a:pPr eaLnBrk="1" hangingPunct="1">
              <a:spcBef>
                <a:spcPts val="0"/>
              </a:spcBef>
              <a:buFont typeface="+mj-lt"/>
              <a:buAutoNum type="arabicPeriod"/>
            </a:pPr>
            <a:r>
              <a:rPr lang="ru-RU" altLang="ru-RU" sz="14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флюорографию легких или рентгенографию легких </a:t>
            </a:r>
            <a:r>
              <a:rPr lang="ru-RU" altLang="ru-RU" sz="1400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в возрасте 18 лет и старше 1 раз в 2 года </a:t>
            </a:r>
          </a:p>
          <a:p>
            <a:pPr eaLnBrk="1" hangingPunct="1">
              <a:spcBef>
                <a:spcPts val="0"/>
              </a:spcBef>
              <a:buFont typeface="+mj-lt"/>
              <a:buAutoNum type="arabicPeriod"/>
            </a:pPr>
            <a:r>
              <a:rPr lang="ru-RU" altLang="ru-RU" sz="14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ЭКГ в покое </a:t>
            </a:r>
            <a:r>
              <a:rPr lang="ru-RU" altLang="ru-RU" sz="1400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при первом прохождении профилактического осмотра, далее в возрасте 35 лет и старше 1 раз в год;</a:t>
            </a:r>
          </a:p>
          <a:p>
            <a:pPr eaLnBrk="1" hangingPunct="1">
              <a:spcBef>
                <a:spcPts val="0"/>
              </a:spcBef>
              <a:buFont typeface="+mj-lt"/>
              <a:buAutoNum type="arabicPeriod"/>
            </a:pPr>
            <a:r>
              <a:rPr lang="ru-RU" altLang="ru-RU" sz="14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измерение внутриглазного давления </a:t>
            </a:r>
            <a:r>
              <a:rPr lang="ru-RU" altLang="ru-RU" sz="1400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при первом прохождении профилактического осмотра, далее в возрасте 40 лет и старше 1 раз в год;</a:t>
            </a:r>
          </a:p>
          <a:p>
            <a:pPr eaLnBrk="1" hangingPunct="1">
              <a:spcBef>
                <a:spcPts val="0"/>
              </a:spcBef>
              <a:buFont typeface="+mj-lt"/>
              <a:buAutoNum type="arabicPeriod"/>
            </a:pPr>
            <a:r>
              <a:rPr lang="ru-RU" altLang="ru-RU" sz="14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осмотр фельдшером (акушеркой) </a:t>
            </a:r>
            <a:r>
              <a:rPr lang="ru-RU" altLang="ru-RU" sz="1400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или врачом акушером-гинекологом женщин в возрасте от 18 до 39  1 раз в год</a:t>
            </a:r>
            <a:r>
              <a:rPr lang="en-US" altLang="ru-RU" sz="1400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;</a:t>
            </a:r>
            <a:endParaRPr lang="ru-RU" altLang="ru-RU" sz="1400" dirty="0">
              <a:solidFill>
                <a:srgbClr val="00206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eaLnBrk="1" hangingPunct="1">
              <a:spcBef>
                <a:spcPts val="0"/>
              </a:spcBef>
              <a:buFont typeface="+mj-lt"/>
              <a:buAutoNum type="arabicPeriod"/>
            </a:pPr>
            <a:r>
              <a:rPr lang="ru-RU" altLang="ru-RU" sz="14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прием (осмотр) по результатам профилактического медицинского осмотра</a:t>
            </a:r>
            <a:r>
              <a:rPr lang="ru-RU" altLang="ru-RU" sz="1400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, в том числе осмотр на выявление визуальных и иных локализаций онкологических заболеваний, включающий осмотр кожных покровов, слизистых губ и ротовой полости, пальпацию щитовидной железы, лимфатических узлов, фельдшером фельдшерского здравпункта или ФАП, врачом-терапевтом или врачом по медицинской профилактике отделения (кабинета) медицинской профилактики или центра здоровья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EA06176-5D81-490F-B517-431CD17EF1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7544" y="14108"/>
            <a:ext cx="6120680" cy="1200150"/>
          </a:xfrm>
          <a:solidFill>
            <a:schemeClr val="bg1"/>
          </a:solidFill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Профилактический медицинский осмотр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6326660"/>
            <a:ext cx="9144000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6588224" y="404664"/>
            <a:ext cx="1346812" cy="504056"/>
          </a:xfrm>
          <a:prstGeom prst="rect">
            <a:avLst/>
          </a:prstGeom>
          <a:noFill/>
          <a:ln w="9525">
            <a:noFill/>
            <a:miter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5076056" y="332656"/>
            <a:ext cx="1440160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0594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3519</Words>
  <Application>Microsoft Office PowerPoint</Application>
  <PresentationFormat>Экран (4:3)</PresentationFormat>
  <Paragraphs>317</Paragraphs>
  <Slides>33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Порядок проведения диспансеризации и ПМО в ОМП (КМП) определенных групп взрослого населения</vt:lpstr>
      <vt:lpstr>Национальный проект «Здравоохранение» Федеральные проекты </vt:lpstr>
      <vt:lpstr>Федеральный проект «Развитие системы оказания первичной медико-санитарной помощи»</vt:lpstr>
      <vt:lpstr>Национальный проект «Здравоохранение» на 2019 – 2024 годы </vt:lpstr>
      <vt:lpstr>Презентация PowerPoint</vt:lpstr>
      <vt:lpstr>Презентация PowerPoint</vt:lpstr>
      <vt:lpstr>Презентация PowerPoint</vt:lpstr>
      <vt:lpstr>ПОРЯДОК ПРОВЕДЕНИЯ ПРОФИЛАКТИЧЕСКОГО МЕДИЦИНСКОГО ОСМОТРА И ДИСПАНСЕРИЗАЦИИ ОПРЕДЕЛЕННЫХ ГРУПП ВЗРОСЛОГО НАСЕЛЕНИЯ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Группы здоровья</vt:lpstr>
      <vt:lpstr>Презентация PowerPoint</vt:lpstr>
      <vt:lpstr>Презентация PowerPoint</vt:lpstr>
      <vt:lpstr>Презентация PowerPoint</vt:lpstr>
      <vt:lpstr>  Формы, показания и способы проведения профилактического консультирования </vt:lpstr>
      <vt:lpstr> Разъяснение пациентам с факторами риска ХНИЗ мер по их снижению (продолжительность 3-5 минут) </vt:lpstr>
      <vt:lpstr> Краткое индивидуальное профилактическое консультирование (продолжительность 5-7 минут) </vt:lpstr>
      <vt:lpstr> Индивидуальное или групповое углубленное профилактическое консультирование  (продолжительность 25-30 минут) </vt:lpstr>
      <vt:lpstr>Групповое профилактическое консультирование («школы пациентов»)</vt:lpstr>
      <vt:lpstr>Презентация PowerPoint</vt:lpstr>
      <vt:lpstr>Презентация PowerPoint</vt:lpstr>
      <vt:lpstr>Типичные ошибки и замечания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sr13</dc:creator>
  <cp:lastModifiedBy>sr13</cp:lastModifiedBy>
  <cp:revision>35</cp:revision>
  <dcterms:created xsi:type="dcterms:W3CDTF">2022-08-15T11:43:59Z</dcterms:created>
  <dcterms:modified xsi:type="dcterms:W3CDTF">2022-08-16T12:05:29Z</dcterms:modified>
</cp:coreProperties>
</file>