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64" r:id="rId2"/>
    <p:sldId id="256" r:id="rId3"/>
    <p:sldId id="258" r:id="rId4"/>
    <p:sldId id="259" r:id="rId5"/>
    <p:sldId id="262" r:id="rId6"/>
    <p:sldId id="257" r:id="rId7"/>
    <p:sldId id="260" r:id="rId8"/>
    <p:sldId id="261" r:id="rId9"/>
    <p:sldId id="263" r:id="rId10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12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/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8F3EA-5A6E-4A6D-85EA-277D0F4A6A89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85483-86F4-4D7D-B28F-68AF277ADE3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942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0554A-5755-4D84-A2D5-6D2452647B3E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E5A438-12FA-441B-B222-AC6F09A412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91185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8DEA35-05C7-434E-9C61-D1D41188B34B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44EEA-D8B7-47ED-A13F-CD33F940E1B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5744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BB309-E060-4B04-BDC1-1BD52BA57D34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14A57-89CB-4A0B-856E-6FD2269352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949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9EE44-D76F-4E16-99C3-9018B52C711E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A7229-2E31-4A6D-A271-37025391BA9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311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E8FF7-87FA-497A-AF63-D4C8862FA6D9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32F969-7217-4228-920E-FAD97EEC42C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707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4FE3F-9EE1-4B6E-9136-F01A4F0FDEBB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00BAE5-0107-45C4-A2D1-1CF4A7A7560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658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8464E3-4C78-404B-AA06-439EE81411FF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3BCB9-8CEA-429D-A6A6-A02C2B42825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6431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DDEF25-158F-454B-9F1C-91BDCE1678A0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1AC8F-0EF8-477B-B59E-6B88A97BCE5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21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/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C7B4EE-B76B-42B3-8494-5B59F8A7A9AD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76375-CF84-4A79-A6BE-66282AF14FC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0816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9"/>
          <p:cNvSpPr/>
          <p:nvPr/>
        </p:nvSpPr>
        <p:spPr>
          <a:xfrm>
            <a:off x="0" y="2652713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 rtlCol="0"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/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7B1C2-C87E-46D1-B7C8-0FBC5194CF4A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8F438-4C06-454D-9E97-BC741F9F813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6351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725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875" y="4371975"/>
            <a:ext cx="6511925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3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43000" y="731838"/>
            <a:ext cx="6400800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E950AA4-F825-4F79-B98C-D7C8651F319A}" type="datetimeFigureOut">
              <a:rPr lang="ru-RU"/>
              <a:pPr>
                <a:defRPr/>
              </a:pPr>
              <a:t>24.07.2019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172200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CD005DB-AB08-4DC8-A610-51B70C12FD0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5" r:id="rId2"/>
    <p:sldLayoutId id="2147483804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5" r:id="rId9"/>
    <p:sldLayoutId id="2147483801" r:id="rId10"/>
    <p:sldLayoutId id="2147483802" r:id="rId11"/>
  </p:sldLayoutIdLst>
  <p:timing>
    <p:tnLst>
      <p:par>
        <p:cTn id="1" dur="indefinite" restart="never" nodeType="tmRoot"/>
      </p:par>
    </p:tnLst>
  </p:timing>
  <p:txStyles>
    <p:titleStyle>
      <a:lvl1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2pPr>
      <a:lvl3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3pPr>
      <a:lvl4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4pPr>
      <a:lvl5pPr marL="319088" indent="-319088" algn="r" rtl="0" fontAlgn="base">
        <a:spcBef>
          <a:spcPct val="0"/>
        </a:spcBef>
        <a:spcAft>
          <a:spcPct val="0"/>
        </a:spcAft>
        <a:buClr>
          <a:srgbClr val="C3260C"/>
        </a:buClr>
        <a:buSzPct val="128000"/>
        <a:buFont typeface="Georgia" pitchFamily="18" charset="0"/>
        <a:buChar char="*"/>
        <a:defRPr sz="4600" b="1">
          <a:solidFill>
            <a:schemeClr val="tx1"/>
          </a:solidFill>
          <a:latin typeface="Trebuchet MS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200" kern="1200">
          <a:solidFill>
            <a:srgbClr val="404040"/>
          </a:solidFill>
          <a:latin typeface="+mn-lt"/>
          <a:ea typeface="+mn-ea"/>
          <a:cs typeface="+mn-cs"/>
        </a:defRPr>
      </a:lvl1pPr>
      <a:lvl2pPr marL="547688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2000" kern="1200">
          <a:solidFill>
            <a:srgbClr val="404040"/>
          </a:solidFill>
          <a:latin typeface="+mn-lt"/>
          <a:ea typeface="+mn-ea"/>
          <a:cs typeface="+mn-cs"/>
        </a:defRPr>
      </a:lvl2pPr>
      <a:lvl3pPr marL="822325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kern="1200">
          <a:solidFill>
            <a:srgbClr val="404040"/>
          </a:solidFill>
          <a:latin typeface="+mn-lt"/>
          <a:ea typeface="+mn-ea"/>
          <a:cs typeface="+mn-cs"/>
        </a:defRPr>
      </a:lvl3pPr>
      <a:lvl4pPr marL="10969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600" kern="1200">
          <a:solidFill>
            <a:srgbClr val="404040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ct val="20000"/>
        </a:spcBef>
        <a:spcAft>
          <a:spcPts val="300"/>
        </a:spcAft>
        <a:buClr>
          <a:srgbClr val="C3260C"/>
        </a:buClr>
        <a:buSzPct val="130000"/>
        <a:buFont typeface="Georgia" pitchFamily="18" charset="0"/>
        <a:buChar char="*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07950" y="404813"/>
            <a:ext cx="8928100" cy="5472112"/>
          </a:xfrm>
        </p:spPr>
        <p:txBody>
          <a:bodyPr rtlCol="0"/>
          <a:lstStyle/>
          <a:p>
            <a:pPr algn="ctr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Уважаемые граждане!</a:t>
            </a:r>
          </a:p>
          <a:p>
            <a:pPr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 6 мая 2019 года вступил в силу новый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Порядок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проведения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профилактического медицинского осмотра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диспансеризации групп взрослого населения, утвержденный Приказом Минздрава России от 13.03.2019 </a:t>
            </a:r>
            <a:r>
              <a:rPr lang="en-US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 124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н.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Напоминаем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 важности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своевременного прохождения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медицинских осмотров и диспансеризации, которые направлены на раннее выявление хронических неинфекционных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заболеваний,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являющихся основной причиной инвалидности и преждевременной смертности населения Российской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Федерации, а также факторов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риска их 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развития.                                          </a:t>
            </a:r>
            <a:r>
              <a:rPr lang="ru-RU" sz="2000" i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algn="just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диспансеризацию (профилактический медицинский осмотр) можно обратиться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самостоятельно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поликлинику по месту жительства, также по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приглашению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сотрудника страховой медицинской организации – страхового представителя (СМС сообщение, телефонный звонок, письмо).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80728"/>
            <a:ext cx="8712967" cy="4464496"/>
          </a:xfrm>
        </p:spPr>
        <p:txBody>
          <a:bodyPr/>
          <a:lstStyle/>
          <a:p>
            <a:pPr marL="182880" indent="0" algn="just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	Профилактический медицинский осмотр </a:t>
            </a: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проводится в целях раннего (своевременного) выявления состояний, заболеваний и факторов риска их развития, немедицинского потребления   наркотических средств и психотропных веществ, а также в целях определения групп здоровья и выработки рекомендаций для пациентов.                                  </a:t>
            </a:r>
            <a:r>
              <a:rPr lang="ru-RU" sz="2000" b="0" i="1" dirty="0" smtClean="0"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b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                            </a:t>
            </a:r>
            <a:r>
              <a:rPr lang="ru-RU" sz="2000" b="0" i="1" dirty="0" smtClean="0"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ru-RU" sz="20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представляет собой комплекс мероприятий, включающий в себя профилактический медицинский осмотр и дополнительные методы обследований, проводимых в целях оценки состояния здоровья (включая определение группы здоровья и группы диспансерного наблюдения) и осуществляемых в отношении определенных групп населения в соответствии с законодательством Российской Федерации</a:t>
            </a: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.   </a:t>
            </a:r>
            <a:r>
              <a:rPr lang="ru-RU" sz="2000" b="0" i="1" dirty="0" smtClean="0">
                <a:solidFill>
                  <a:schemeClr val="bg2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b="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0" dirty="0">
                <a:effectLst/>
              </a:rPr>
              <a:t/>
            </a:r>
            <a:br>
              <a:rPr lang="ru-RU" b="0" dirty="0">
                <a:effectLst/>
              </a:rPr>
            </a:br>
            <a:endParaRPr lang="ru-RU" b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50" y="115888"/>
            <a:ext cx="8785225" cy="936625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Приказ Минздрава России от 13.03.2019 N 124н</a:t>
            </a:r>
            <a:br>
              <a:rPr lang="ru-RU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"Об утверждении порядка проведения профилактического медицинского</a:t>
            </a:r>
            <a:br>
              <a:rPr lang="ru-RU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осмотра и диспансеризации определенных групп взрослого населения"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4925" y="1196975"/>
            <a:ext cx="8956675" cy="5545138"/>
          </a:xfrm>
        </p:spPr>
        <p:txBody>
          <a:bodyPr rtlCol="0">
            <a:norm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профилактический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медосмотр или диспансеризация граждан всех возрастов является ежегодными;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проводится ежегодно для граждан старше 40 лет и 1 раз в 3 года для граждан в возрасте от 18 до 39 лет;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диспансерное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наблюдение часть профилактического медицинского осмотра при первом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посещении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текущем году;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направленные на ранее выявление онкологических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заболеваний включены в </a:t>
            </a:r>
            <a:r>
              <a:rPr lang="en-US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 диспансеризации</a:t>
            </a:r>
            <a:r>
              <a:rPr lang="ru-RU" sz="1400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rgbClr val="00B0F0"/>
              </a:solidFill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100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100" dirty="0" smtClean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en-US" sz="1400" b="1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109728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Организация проведения включает в себя: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вечерние часы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субботу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средней заработной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платы за один день прохождения диспансеризации (один раз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три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года)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56992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356992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3873" y="3356992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327150" y="3357563"/>
          <a:ext cx="2165350" cy="7313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5350"/>
              </a:tblGrid>
              <a:tr h="730250">
                <a:tc>
                  <a:txBody>
                    <a:bodyPr/>
                    <a:lstStyle/>
                    <a:p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19 20 </a:t>
                      </a:r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22 23 </a:t>
                      </a:r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25 26</a:t>
                      </a:r>
                    </a:p>
                    <a:p>
                      <a:r>
                        <a:rPr lang="ru-RU" sz="140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28 29 </a:t>
                      </a:r>
                      <a:r>
                        <a:rPr lang="ru-RU" sz="140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</a:t>
                      </a:r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31 32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34 35</a:t>
                      </a:r>
                    </a:p>
                    <a:p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37 38 </a:t>
                      </a:r>
                      <a:r>
                        <a:rPr lang="ru-RU" sz="1400" baseline="0" dirty="0" smtClean="0">
                          <a:solidFill>
                            <a:schemeClr val="accent6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800" dirty="0">
                        <a:solidFill>
                          <a:schemeClr val="accent6"/>
                        </a:solidFill>
                      </a:endParaRPr>
                    </a:p>
                  </a:txBody>
                  <a:tcPr marL="91497" marR="91497" marT="45641" marB="45641"/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4572000" y="3357563"/>
          <a:ext cx="3095625" cy="7524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5625"/>
              </a:tblGrid>
              <a:tr h="752475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40 41 42 43 44 45 46 47 48 49 50 51 52</a:t>
                      </a:r>
                    </a:p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53 54 55 56 57 58 59 60 61 62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63 64 65</a:t>
                      </a:r>
                    </a:p>
                    <a:p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66 67 68 69 70 71 72 73 74 75 76 … 99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19" marR="91419" marT="45660" marB="45660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1619250" y="4076700"/>
            <a:ext cx="1322388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6"/>
                </a:solidFill>
                <a:latin typeface="Monotype Corsiva" pitchFamily="66" charset="0"/>
                <a:cs typeface="+mn-cs"/>
              </a:rPr>
              <a:t>1 раз в 3 года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580063" y="4076700"/>
            <a:ext cx="955675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6"/>
                </a:solidFill>
                <a:latin typeface="Monotype Corsiva" pitchFamily="66" charset="0"/>
                <a:cs typeface="+mn-cs"/>
              </a:rPr>
              <a:t>ежегодно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950" y="115888"/>
            <a:ext cx="8928100" cy="936625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Базовый перечень исследований, проводимых в рамках профилактического медицинского осмотра</a:t>
            </a:r>
            <a:endParaRPr lang="ru-RU" sz="2000" i="1" dirty="0">
              <a:solidFill>
                <a:schemeClr val="accent1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900113" y="981075"/>
            <a:ext cx="8064500" cy="5111750"/>
          </a:xfrm>
        </p:spPr>
        <p:txBody>
          <a:bodyPr rtlCol="0">
            <a:normAutofit/>
          </a:bodyPr>
          <a:lstStyle/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анкетирование;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расчет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основании антропометрии (измерение роста, массы тела, окружности талии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индекса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массы тела;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артериального давления на периферических артериях;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исследование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уровня общего холестерина в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крови;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уровня глюкозы в крови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натощак;</a:t>
            </a:r>
            <a:endParaRPr lang="ru-RU" sz="1400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относительного сердечно-сосудистого риска;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пределение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абсолютного сердечно-сосудистого риска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(для граждан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возрасте от 40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64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лет включительно);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флюорография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легких или рентгенографию легких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1800" b="1" i="1" dirty="0" smtClean="0">
                <a:solidFill>
                  <a:schemeClr val="accent6"/>
                </a:solidFill>
                <a:latin typeface="Monotype Corsiva" pitchFamily="66" charset="0"/>
                <a:cs typeface="Times New Roman" pitchFamily="18" charset="0"/>
              </a:rPr>
              <a:t>1 раз в 2 года</a:t>
            </a:r>
            <a:endParaRPr lang="ru-RU" sz="1800" b="1" i="1" dirty="0">
              <a:solidFill>
                <a:schemeClr val="accent6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электрокардиография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покое при первом прохождении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профилактического медицинского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осмотра, далее в возрасте 35 лет и старше;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измерение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внутриглазного давления при первом прохождении профилактического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медицинского осмотра, далее в возрасте 40 лет и старше;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осмотр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фельдшером (акушеркой) или врачом акушером-гинекологом женщин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возрасте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 18 до 39 лет;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прием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(осмотр) по результатам профилактического медицинского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осмотра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412776"/>
            <a:ext cx="360040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ПРОФИЛАКТИЧЕКИЙ МЕДИЦИНСКИЙ ОСМОТР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9552" y="1565176"/>
            <a:ext cx="360040" cy="43924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chemeClr val="accent6"/>
                </a:solidFill>
                <a:latin typeface="Monotype Corsiva" pitchFamily="66" charset="0"/>
                <a:cs typeface="Times New Roman" pitchFamily="18" charset="0"/>
              </a:rPr>
              <a:t>ежегодно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950" y="188913"/>
            <a:ext cx="9001125" cy="6480175"/>
          </a:xfrm>
        </p:spPr>
        <p:txBody>
          <a:bodyPr rtlCol="0">
            <a:normAutofit fontScale="92500" lnSpcReduction="20000"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1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ru-RU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проводится 1 раз в 3 года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возрастные периоды, определенные вышеуказанным Порядком.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Годом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прохождения диспансеризации считается календарный год, в котором гражданин достигает соответствующего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возраста: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1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 в три года в возрасте от 18 до 39 лет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включительно;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buFont typeface="Wingdings" pitchFamily="2" charset="2"/>
              <a:buChar char="Ø"/>
              <a:defRPr/>
            </a:pP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ежегодно </a:t>
            </a:r>
            <a:r>
              <a:rPr lang="ru-RU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возрасте 40 лет и старше, а также в отношении отдельных категорий граждан, включая: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1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инвалидов Великой Отечественной войны и инвалидов боевых действий, а также участников Великой Отечественной войны, ставших инвалидами вследствие общего заболевания, трудового увечья или других причин (кроме лиц, инвалидность которых наступила вследствие их противоправных действий);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б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лиц, награжденных знаком "Жителю блокадного Ленинграда" и признанных инвалидами вследствие общего заболевания, трудового увечья и других причин (кроме лиц, инвалидность которых наступила вследствие их противоправных действий);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в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бывших несовершеннолетних узников концлагерей, гетто, других мест принудительного содержания, созданных фашистами и их союзниками в период второй мировой войны, признанных инвалидами вследствие общего заболевания, трудового увечья и других причин (за исключением лиц, инвалидность которых наступила вследствие их противоправных действий) </a:t>
            </a:r>
            <a:endParaRPr lang="ru-RU" sz="1900" i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г) работающих граждан, не достигших возраста, дающего право на назначение пенсии по старости, в том числе досрочно, в течение пяти лет до наступления такого возраста и работающих граждан, являющихся получателями пенсии по старости или  пенсии за выслугу лет.</a:t>
            </a:r>
            <a:endParaRPr lang="ru-RU" sz="19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88913"/>
            <a:ext cx="8713788" cy="6408737"/>
          </a:xfrm>
        </p:spPr>
        <p:txBody>
          <a:bodyPr rtlCol="0">
            <a:normAutofit/>
          </a:bodyPr>
          <a:lstStyle/>
          <a:p>
            <a:pPr marL="45720" indent="0" algn="ctr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Диспансеризация</a:t>
            </a:r>
            <a:r>
              <a:rPr lang="ru-RU" sz="28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проводится в два этапа: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Первый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диспансеризации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(скрининг) проводится с целью выявления у граждан признаков хронических неинфекционных заболеваний, факторов риска их развития, риска пагубного употребления алкоголя, потребления наркотических средств и психотропных веществ без назначения врача, определения группы здоровья, а также определения медицинских показаний к выполнению дополнительных обследований и осмотров врачами-специалистами</a:t>
            </a: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sz="20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0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Второй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 диспансеризации </a:t>
            </a:r>
            <a:r>
              <a:rPr lang="ru-RU" sz="20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проводится с целью дополнительного обследования и уточнения диагноза заболевания (состояния).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90066"/>
          </a:xfrm>
        </p:spPr>
        <p:txBody>
          <a:bodyPr>
            <a:normAutofit/>
          </a:bodyPr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endParaRPr lang="ru-RU" sz="2400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107950" y="1628775"/>
          <a:ext cx="8856663" cy="484038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53871"/>
                <a:gridCol w="4118602"/>
                <a:gridCol w="2984190"/>
              </a:tblGrid>
              <a:tr h="24533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Профилактический медицинский </a:t>
                      </a:r>
                      <a:r>
                        <a:rPr lang="ru-RU" sz="1400" b="1" i="1" dirty="0" smtClean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- ежегодно</a:t>
                      </a:r>
                      <a:endParaRPr lang="ru-RU" sz="1400" b="1" i="1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33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Скрининг на выявления онкологических </a:t>
                      </a:r>
                      <a:r>
                        <a:rPr lang="ru-RU" sz="1400" b="1" i="1" dirty="0" smtClean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заболеваний</a:t>
                      </a:r>
                      <a:endParaRPr lang="ru-RU" sz="1400" b="1" i="1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465382">
                <a:tc rowSpan="2"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взятие </a:t>
                      </a: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мазка с шейки матки, цитологическое исследование мазка с шейки матки 1 раз в З 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кожных покровов, слизистых губ и ротовой полости, пальпация щитовидкой железы, лимфатических узлов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</a:t>
                      </a: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фельдшером (акушеркой) или врачом акушером-гинекологом (1 раз в год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взятие мазка с шейки матки, цитологическое исследование мазка с шейки матки 1 раз в З 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года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маммография обоих молочных желез в двух -проекциях с двойным прочтением рентгенограмм (1 раз в 2 года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эзофагогастродуоденоскопия в возрасте 45 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лет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определение простат-специфического антигена в крови (в возрасте 45, 50, 55, 60 и 64 лет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 кала на скрытую кровь иммунохимическим качественным или количественным методом (1 раз в 2 года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кожных покровов, слизистых губ и ротовой полости, пальпация щитовидной железы, лимфатических узлов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>
                  <a:txBody>
                    <a:bodyPr/>
                    <a:lstStyle/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</a:t>
                      </a: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фельдшером (акушеркой) или врачом акушером-гинекологом (1 раз в год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маммография обеих молочных желез в двух проекциях 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 </a:t>
                      </a: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двойным прочтением рентгенограмм до 75 лет (1 раз в 2 года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исследование кала на скрытую кровь иммунохимическим качественным или количественным методом до 75 лет (1 раз в год</a:t>
                      </a:r>
                      <a:r>
                        <a:rPr lang="ru-RU" sz="1100" b="1" i="1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171450" indent="-171450"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ru-RU" sz="11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кожных покровов, слизистых губ и ротовой полости, пальпация щитовидной железы, лимфатических узлов</a:t>
                      </a:r>
                      <a:endParaRPr lang="ru-RU" sz="11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</a:tr>
              <a:tr h="2453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анализ крови (гемоглобин, лейкоциты, СОЭ)</a:t>
                      </a:r>
                      <a:endParaRPr lang="ru-RU" sz="1400" b="1" i="1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45339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          </a:t>
                      </a:r>
                      <a:r>
                        <a:rPr lang="ru-RU" sz="1400" b="1" i="1" dirty="0" smtClean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Краткое </a:t>
                      </a:r>
                      <a:r>
                        <a:rPr lang="ru-RU" sz="1400" b="1" i="1" dirty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профилактическое консультирование</a:t>
                      </a:r>
                      <a:endParaRPr lang="ru-RU" sz="1400" b="1" i="1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551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 smtClean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             Приём </a:t>
                      </a:r>
                      <a:r>
                        <a:rPr lang="ru-RU" sz="1400" b="1" i="1" dirty="0">
                          <a:solidFill>
                            <a:schemeClr val="accent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(осмотр) врачом-терапевтом</a:t>
                      </a:r>
                      <a:endParaRPr lang="ru-RU" sz="1400" b="1" i="1" dirty="0">
                        <a:solidFill>
                          <a:schemeClr val="accent6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78" marR="68578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764704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758846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764704"/>
            <a:ext cx="7905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19075" y="498475"/>
            <a:ext cx="1257300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18-39 лет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87725" y="476250"/>
            <a:ext cx="1255713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40-64 лет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372225" y="498475"/>
            <a:ext cx="1960563" cy="3381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65 лет и старше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42988" y="969963"/>
            <a:ext cx="125730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раз в 3 года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56100" y="969963"/>
            <a:ext cx="1255713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ежегодно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635875" y="969963"/>
            <a:ext cx="1257300" cy="3397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6"/>
                </a:solidFill>
                <a:latin typeface="Times New Roman" pitchFamily="18" charset="0"/>
                <a:cs typeface="Times New Roman" pitchFamily="18" charset="0"/>
              </a:rPr>
              <a:t>ежегодно</a:t>
            </a:r>
            <a:endParaRPr lang="ru-RU" sz="1600" dirty="0">
              <a:solidFill>
                <a:schemeClr val="accent6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576064"/>
          </a:xfrm>
        </p:spPr>
        <p:txBody>
          <a:bodyPr/>
          <a:lstStyle/>
          <a:p>
            <a:pPr marL="0" indent="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Диспансеризация </a:t>
            </a:r>
            <a:r>
              <a:rPr lang="en-US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II </a:t>
            </a:r>
            <a:r>
              <a:rPr lang="ru-RU" sz="24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этап</a:t>
            </a:r>
            <a:r>
              <a:rPr lang="ru-RU" sz="1400" i="1" dirty="0"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i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</p:nvPr>
        </p:nvGraphicFramePr>
        <p:xfrm>
          <a:off x="250825" y="1196975"/>
          <a:ext cx="8713788" cy="401042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8713788"/>
              </a:tblGrid>
              <a:tr h="2879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врачом-неврологом 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771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Дуплексное сканирование брахицефальных артерий у мужчин с 45 до 72 лет и женщин с 54 до 72 лет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врачом-хирургом или врачом-урологом для мужчин 45,50, 55, 60 и 64 года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90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врачом-хирургом или врачом-колопроктологом, включая проведение ректороманоскопии с 40 до 75 лет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5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Колоноскопия 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5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Эзофагогастродуоденоскопия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4530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Рентгенография легких, компьютерная томография легких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Спирометрия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врачом-акушером-гинекологом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врачом-оториноларингологом (для граждан в возрасте 65 лет и старше);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осмотр (консультация) врачом-офтальмологом с 40 лет и старше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906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проведение индивидуального или группового (школы для пациентов) углубленного профилактического консультирования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28796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прием (осмотр) врачом-терапевтом по завершению исследований второго этапа диспансеризации</a:t>
                      </a:r>
                      <a:endParaRPr lang="ru-RU" sz="1200" b="1" i="1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23850" y="889000"/>
            <a:ext cx="856932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С целью дополнительного обследования и уточнения диагноза назначаются по показаниям: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0825" y="115888"/>
            <a:ext cx="8713788" cy="6408737"/>
          </a:xfrm>
        </p:spPr>
        <p:txBody>
          <a:bodyPr rtlCol="0">
            <a:normAutofit/>
          </a:bodyPr>
          <a:lstStyle/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Флюорография </a:t>
            </a:r>
            <a:r>
              <a:rPr lang="ru-RU" sz="19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легких не проводится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если гражданину в течение предшествующего календарного года либо года проведения диспансеризации проводилась флюорография, рентгенография (рентгеноскопия) или компьютерная томография органов грудной клетки.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Маммография </a:t>
            </a:r>
            <a:r>
              <a:rPr lang="ru-RU" sz="19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 проводится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если в течение предшествующих 12 месяцев проводилась маммография или компьютерная томография молочных желез.</a:t>
            </a:r>
          </a:p>
          <a:p>
            <a:pPr marL="45720" indent="0" fontAlgn="auto">
              <a:buClr>
                <a:schemeClr val="accent6">
                  <a:lumMod val="75000"/>
                </a:schemeClr>
              </a:buClr>
              <a:buFont typeface="Georgia" pitchFamily="18" charset="0"/>
              <a:buNone/>
              <a:defRPr/>
            </a:pPr>
            <a:r>
              <a:rPr lang="ru-RU" sz="1900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9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1900" b="1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проведении профилактического медицинского осмотра и диспансеризации могут учитываться </a:t>
            </a:r>
            <a:r>
              <a:rPr lang="ru-RU" sz="1900" i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ранее проведенных (не позднее одного года) медицинских осмотров, диспансеризации, подтвержденные медицинскими документами гражданина, за исключением случаев выявления у него симптомов и синдромов заболеваний, свидетельствующих о наличии медицинских показаний для повторного проведения исследований и иных медицинских мероприятий в рамках профилактического медицинского осмотра и диспансеризации.</a:t>
            </a:r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684</TotalTime>
  <Words>707</Words>
  <Application>Microsoft Office PowerPoint</Application>
  <PresentationFormat>Экран (4:3)</PresentationFormat>
  <Paragraphs>99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Презентация PowerPoint</vt:lpstr>
      <vt:lpstr> Профилактический медицинский осмотр проводится в целях раннего (своевременного) выявления состояний, заболеваний и факторов риска их развития, немедицинского потребления   наркотических средств и психотропных веществ, а также в целях определения групп здоровья и выработки рекомендаций для пациентов.                                  .                                     .  Диспансеризация представляет собой комплекс мероприятий, включающий в себя профилактический медицинский осмотр и дополнительные методы обследований, проводимых в целях оценки состояния здоровья (включая определение группы здоровья и группы диспансерного наблюдения) и осуществляемых в отношении определенных групп населения в соответствии с законодательством Российской Федерации.   .   </vt:lpstr>
      <vt:lpstr>Приказ Минздрава России от 13.03.2019 N 124н "Об утверждении порядка проведения профилактического медицинского осмотра и диспансеризации определенных групп взрослого населения"</vt:lpstr>
      <vt:lpstr>Базовый перечень исследований, проводимых в рамках профилактического медицинского осмотра</vt:lpstr>
      <vt:lpstr>Презентация PowerPoint</vt:lpstr>
      <vt:lpstr>Презентация PowerPoint</vt:lpstr>
      <vt:lpstr>Диспансеризация I этап</vt:lpstr>
      <vt:lpstr>Диспансеризация II этап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Диспансеризация представляет собой комплекс мероприятий, включающий в себя профилактический медицинский осмотр и дополнительные методы обследований, проводимых в целях оценки состояния здоровья (включая определение группы здоровья и группы диспансерного наблюдения) и осуществляемых в отношении определенных групп населения в соответствии с законодательством Российской Федерации.  Порядок проведения диспансеризации определенных групп взрослого населения в возрасте от 18 лет и старше утвержден приказом Министерства здравоохранения Российской Федерации от 13.03.2019 №124н «Об утверждении порядка проведения диспансеризации определенных групп взрослого населения» (далее – Порядок).</dc:title>
  <dc:creator>Петрова Марина Михайловна</dc:creator>
  <cp:lastModifiedBy>Петрова Марина Михайловна</cp:lastModifiedBy>
  <cp:revision>21</cp:revision>
  <cp:lastPrinted>2019-07-24T06:00:24Z</cp:lastPrinted>
  <dcterms:created xsi:type="dcterms:W3CDTF">2019-07-22T10:39:28Z</dcterms:created>
  <dcterms:modified xsi:type="dcterms:W3CDTF">2019-07-24T07:24:52Z</dcterms:modified>
</cp:coreProperties>
</file>