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5F0"/>
    <a:srgbClr val="A2F4F0"/>
    <a:srgbClr val="A0EADF"/>
    <a:srgbClr val="A7EBE1"/>
    <a:srgbClr val="A3F3E0"/>
    <a:srgbClr val="FFCCCC"/>
    <a:srgbClr val="8BF1EC"/>
    <a:srgbClr val="69EDE7"/>
    <a:srgbClr val="E381C5"/>
    <a:srgbClr val="81E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DE26B-2149-4873-B41E-B51991E41150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924D7-CB3D-4D11-BE42-0CB5CF91EC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924D7-CB3D-4D11-BE42-0CB5CF91EC2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744BC-6142-4811-8D88-8766D679E89D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ACB63-D490-466F-965D-167C25C95E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35" descr="6bkoek3JKU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4925" y="6030716"/>
            <a:ext cx="387731" cy="332297"/>
          </a:xfrm>
          <a:prstGeom prst="rect">
            <a:avLst/>
          </a:prstGeom>
        </p:spPr>
      </p:pic>
      <p:pic>
        <p:nvPicPr>
          <p:cNvPr id="34" name="Рисунок 33" descr="p-pOy7Ilh-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30122" y="5545982"/>
            <a:ext cx="409258" cy="4092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1520" y="116632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 Narrow" pitchFamily="34" charset="0"/>
                <a:cs typeface="Mongolian Baiti" pitchFamily="66" charset="0"/>
              </a:rPr>
              <a:t>Профилактика вирусных гепатитов А, В, 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620688"/>
            <a:ext cx="8640960" cy="830997"/>
          </a:xfrm>
          <a:prstGeom prst="rect">
            <a:avLst/>
          </a:prstGeom>
          <a:solidFill>
            <a:srgbClr val="A3F3E0"/>
          </a:solidFill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Вирусные гепатиты – группа инфекционных заболеваний, вызываемая вирусами, разными по своей природе, путям их передачи от больного (инфицированного) к здоровому и имеющим один признак – поражение печени</a:t>
            </a:r>
            <a:r>
              <a:rPr lang="ru-RU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8699" y="1557511"/>
            <a:ext cx="3960438" cy="2077492"/>
          </a:xfrm>
          <a:prstGeom prst="rect">
            <a:avLst/>
          </a:prstGeom>
          <a:solidFill>
            <a:srgbClr val="D3F5F0"/>
          </a:solidFill>
        </p:spPr>
        <p:txBody>
          <a:bodyPr wrap="square" rtlCol="0" anchor="ctr">
            <a:spAutoFit/>
          </a:bodyPr>
          <a:lstStyle/>
          <a:p>
            <a:r>
              <a:rPr lang="ru-RU" sz="1600" b="1" dirty="0">
                <a:latin typeface="Arial Narrow" pitchFamily="34" charset="0"/>
                <a:cs typeface="Mongolian Baiti" pitchFamily="66" charset="0"/>
              </a:rPr>
              <a:t>Способы заражения гепатитом А</a:t>
            </a:r>
            <a:endParaRPr lang="en-US" sz="1600" b="1" dirty="0">
              <a:latin typeface="Arial Narrow" pitchFamily="34" charset="0"/>
              <a:cs typeface="Mongolian Baiti" pitchFamily="66" charset="0"/>
            </a:endParaRPr>
          </a:p>
          <a:p>
            <a:r>
              <a:rPr lang="ru-RU" sz="1600" dirty="0">
                <a:latin typeface="Arial Narrow" pitchFamily="34" charset="0"/>
                <a:cs typeface="Mongolian Baiti" pitchFamily="66" charset="0"/>
              </a:rPr>
              <a:t>Заражение происходит в результате:</a:t>
            </a:r>
            <a:br>
              <a:rPr lang="ru-RU" sz="1600" dirty="0">
                <a:latin typeface="Arial Narrow" pitchFamily="34" charset="0"/>
                <a:cs typeface="Mongolian Baiti" pitchFamily="66" charset="0"/>
              </a:rPr>
            </a:br>
            <a:r>
              <a:rPr lang="ru-RU" sz="1600" dirty="0">
                <a:latin typeface="Arial Narrow" pitchFamily="34" charset="0"/>
                <a:cs typeface="Mongolian Baiti" pitchFamily="66" charset="0"/>
              </a:rPr>
              <a:t> - употребления продуктов питания или воды, загрязненной фекалиями зараженного человека</a:t>
            </a:r>
            <a:br>
              <a:rPr lang="ru-RU" sz="1600" dirty="0">
                <a:latin typeface="Arial Narrow" pitchFamily="34" charset="0"/>
                <a:cs typeface="Mongolian Baiti" pitchFamily="66" charset="0"/>
              </a:rPr>
            </a:br>
            <a:r>
              <a:rPr lang="ru-RU" sz="1600" dirty="0">
                <a:latin typeface="Arial Narrow" pitchFamily="34" charset="0"/>
                <a:cs typeface="Mongolian Baiti" pitchFamily="66" charset="0"/>
              </a:rPr>
              <a:t>- при непосредственном контакте с инфицированным лицом</a:t>
            </a:r>
          </a:p>
          <a:p>
            <a:r>
              <a:rPr lang="ru-RU" sz="1600" b="1" dirty="0">
                <a:latin typeface="Arial Narrow" pitchFamily="34" charset="0"/>
                <a:cs typeface="Mongolian Baiti" pitchFamily="66" charset="0"/>
              </a:rPr>
              <a:t> </a:t>
            </a:r>
          </a:p>
          <a:p>
            <a:endParaRPr lang="ru-RU" sz="1700" b="1" dirty="0">
              <a:latin typeface="Arial Narrow" pitchFamily="34" charset="0"/>
              <a:cs typeface="Mongolian Baiti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1960" y="1547958"/>
            <a:ext cx="4680520" cy="2246769"/>
          </a:xfrm>
          <a:prstGeom prst="rect">
            <a:avLst/>
          </a:prstGeom>
          <a:solidFill>
            <a:srgbClr val="D3F5F0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Способы заражения гепатитами В и С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 - при контакте с кровью или другими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биологическими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жидкостями 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- при незащищенных/случайных половых контактах с инфицированным партнером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- через кровь при использовании нестерильных инструментов во время медицинских манипуляций, маникюра, пирсинга, нанесения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татуировок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перинатальным путем: от матери ребенку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1760" y="4447614"/>
            <a:ext cx="3672408" cy="523220"/>
          </a:xfrm>
          <a:prstGeom prst="rect">
            <a:avLst/>
          </a:prstGeom>
          <a:solidFill>
            <a:srgbClr val="A7EBE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Microsoft YaHei UI Light" pitchFamily="34" charset="-122"/>
                <a:ea typeface="Microsoft YaHei UI Light" pitchFamily="34" charset="-122"/>
                <a:cs typeface="Mongolian Baiti" pitchFamily="66" charset="0"/>
              </a:rPr>
              <a:t>Симптомы при острых формах гепатита</a:t>
            </a:r>
            <a:r>
              <a:rPr lang="ru-RU" sz="1400" dirty="0" smtClean="0">
                <a:latin typeface="Arial Narrow" pitchFamily="34" charset="0"/>
                <a:cs typeface="Mongolian Baiti" pitchFamily="66" charset="0"/>
              </a:rPr>
              <a:t>:</a:t>
            </a:r>
            <a:endParaRPr lang="ru-RU" sz="1400" dirty="0">
              <a:latin typeface="Arial Narrow" pitchFamily="34" charset="0"/>
              <a:cs typeface="Mongolian Baiti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5580" y="4050494"/>
            <a:ext cx="2959497" cy="307777"/>
          </a:xfrm>
          <a:prstGeom prst="rect">
            <a:avLst/>
          </a:prstGeom>
          <a:solidFill>
            <a:srgbClr val="D3F5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>
                <a:latin typeface="Arial Narrow" pitchFamily="34" charset="0"/>
                <a:cs typeface="Mongolian Baiti" pitchFamily="66" charset="0"/>
              </a:rPr>
              <a:t>Инкубационный период </a:t>
            </a:r>
            <a:r>
              <a:rPr lang="ru-RU" sz="1400" u="sng" dirty="0" smtClean="0">
                <a:latin typeface="Arial Narrow" pitchFamily="34" charset="0"/>
                <a:cs typeface="Mongolian Baiti" pitchFamily="66" charset="0"/>
              </a:rPr>
              <a:t>14-</a:t>
            </a:r>
            <a:r>
              <a:rPr lang="en-US" sz="1400" u="sng" dirty="0" smtClean="0">
                <a:latin typeface="Arial Narrow" pitchFamily="34" charset="0"/>
                <a:cs typeface="Mongolian Baiti" pitchFamily="66" charset="0"/>
              </a:rPr>
              <a:t>50</a:t>
            </a:r>
            <a:r>
              <a:rPr lang="ru-RU" sz="1400" u="sng" dirty="0" smtClean="0">
                <a:latin typeface="Arial Narrow" pitchFamily="34" charset="0"/>
                <a:cs typeface="Mongolian Baiti" pitchFamily="66" charset="0"/>
              </a:rPr>
              <a:t> </a:t>
            </a:r>
            <a:r>
              <a:rPr lang="ru-RU" sz="1400" u="sng" dirty="0">
                <a:latin typeface="Arial Narrow" pitchFamily="34" charset="0"/>
                <a:cs typeface="Mongolian Baiti" pitchFamily="66" charset="0"/>
              </a:rPr>
              <a:t>дней</a:t>
            </a:r>
          </a:p>
        </p:txBody>
      </p:sp>
      <p:pic>
        <p:nvPicPr>
          <p:cNvPr id="1030" name="Picture 6" descr="Рисунок температура - 50 фот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4396" y="5065306"/>
            <a:ext cx="323541" cy="323541"/>
          </a:xfrm>
          <a:prstGeom prst="rect">
            <a:avLst/>
          </a:prstGeom>
          <a:noFill/>
        </p:spPr>
      </p:pic>
      <p:sp>
        <p:nvSpPr>
          <p:cNvPr id="1032" name="AutoShape 8" descr="Отсутствие аппетита – Бесплатные иконки: здравоохранение и медици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Arial Narrow" pitchFamily="34" charset="0"/>
              <a:cs typeface="Mongolian Baiti" pitchFamily="66" charset="0"/>
            </a:endParaRPr>
          </a:p>
        </p:txBody>
      </p:sp>
      <p:pic>
        <p:nvPicPr>
          <p:cNvPr id="18" name="Рисунок 17" descr="2023-06-22_17-24-57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34959" y="5536299"/>
            <a:ext cx="334795" cy="329584"/>
          </a:xfrm>
          <a:prstGeom prst="rect">
            <a:avLst/>
          </a:prstGeom>
        </p:spPr>
      </p:pic>
      <p:sp>
        <p:nvSpPr>
          <p:cNvPr id="1034" name="AutoShape 10" descr="Тошнота – Бесплатные иконки: пользовател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Arial Narrow" pitchFamily="34" charset="0"/>
              <a:cs typeface="Mongolian Baiti" pitchFamily="66" charset="0"/>
            </a:endParaRPr>
          </a:p>
        </p:txBody>
      </p:sp>
      <p:sp>
        <p:nvSpPr>
          <p:cNvPr id="1036" name="AutoShape 12" descr="Тошнота – Бесплатные иконки: пользовател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latin typeface="Arial Narrow" pitchFamily="34" charset="0"/>
              <a:cs typeface="Mongolian Baiti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69754" y="5083363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Повышение температуры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69754" y="5585574"/>
            <a:ext cx="3447278" cy="27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Снижение</a:t>
            </a:r>
            <a:r>
              <a:rPr lang="en-US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/</a:t>
            </a:r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отсутствие аппетита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91269" y="5568292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Тошнота, </a:t>
            </a:r>
            <a:r>
              <a:rPr lang="ru-RU" sz="12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рвота, боль в животе</a:t>
            </a:r>
            <a:endParaRPr lang="ru-RU" sz="12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92844" y="6039395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Диарея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32656" y="6079000"/>
            <a:ext cx="2644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Утомляемость, слабость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91269" y="5050459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Потемнение мочи и осветление кала</a:t>
            </a:r>
          </a:p>
          <a:p>
            <a:r>
              <a:rPr lang="ru-RU" sz="12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Желтуха</a:t>
            </a:r>
          </a:p>
        </p:txBody>
      </p:sp>
      <p:pic>
        <p:nvPicPr>
          <p:cNvPr id="35" name="Рисунок 34" descr="cqprRlvZe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30122" y="5998059"/>
            <a:ext cx="440017" cy="453534"/>
          </a:xfrm>
          <a:prstGeom prst="rect">
            <a:avLst/>
          </a:prstGeom>
        </p:spPr>
      </p:pic>
      <p:cxnSp>
        <p:nvCxnSpPr>
          <p:cNvPr id="47" name="Прямая соединительная линия 46"/>
          <p:cNvCxnSpPr/>
          <p:nvPr/>
        </p:nvCxnSpPr>
        <p:spPr>
          <a:xfrm>
            <a:off x="251519" y="1540951"/>
            <a:ext cx="864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932040" y="4050493"/>
            <a:ext cx="3456380" cy="307777"/>
          </a:xfrm>
          <a:prstGeom prst="rect">
            <a:avLst/>
          </a:prstGeom>
          <a:solidFill>
            <a:srgbClr val="D3F5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>
                <a:latin typeface="Arial Narrow" pitchFamily="34" charset="0"/>
                <a:cs typeface="Mongolian Baiti" pitchFamily="66" charset="0"/>
              </a:rPr>
              <a:t>Инкубационный период 45-180 дней.</a:t>
            </a:r>
          </a:p>
        </p:txBody>
      </p:sp>
      <p:pic>
        <p:nvPicPr>
          <p:cNvPr id="51" name="Рисунок 50" descr="mcMjW2QsOTQ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99363" y="5114145"/>
            <a:ext cx="440017" cy="464622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ACCD95D-3DDE-4E05-81B9-9B2E4078238A}"/>
              </a:ext>
            </a:extLst>
          </p:cNvPr>
          <p:cNvSpPr/>
          <p:nvPr/>
        </p:nvSpPr>
        <p:spPr>
          <a:xfrm>
            <a:off x="258698" y="3642697"/>
            <a:ext cx="3953262" cy="153888"/>
          </a:xfrm>
          <a:prstGeom prst="rect">
            <a:avLst/>
          </a:prstGeom>
          <a:solidFill>
            <a:srgbClr val="D3F5F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BB1F8B4-5D90-4299-BFD4-CE6A7D7AF058}"/>
              </a:ext>
            </a:extLst>
          </p:cNvPr>
          <p:cNvCxnSpPr/>
          <p:nvPr/>
        </p:nvCxnSpPr>
        <p:spPr>
          <a:xfrm flipH="1">
            <a:off x="4219137" y="1532087"/>
            <a:ext cx="1" cy="23007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загружено (5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363517"/>
            <a:ext cx="717053" cy="717053"/>
          </a:xfrm>
          <a:prstGeom prst="rect">
            <a:avLst/>
          </a:prstGeom>
        </p:spPr>
      </p:pic>
      <p:pic>
        <p:nvPicPr>
          <p:cNvPr id="12" name="Рисунок 11" descr="istockphoto-940598788-612x6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2636912"/>
            <a:ext cx="720080" cy="720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31640" y="188640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 Narrow" pitchFamily="34" charset="0"/>
                <a:cs typeface="Times New Roman" pitchFamily="18" charset="0"/>
              </a:rPr>
              <a:t>Профилактика вирусных гепатитов А, В и 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9672" y="5589240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Не использовать чужие маникюрные наборы, пинцеты, ножницы или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бритвенные принадлежности</a:t>
            </a:r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6" name="Рисунок 5" descr="pngtree-wash-hands-with-soap-color-vector-icon-png-image_32263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1340768"/>
            <a:ext cx="717052" cy="7170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43907" y="1428800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Тщательно мыть руки после посещения общественных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мест и </a:t>
            </a:r>
            <a:r>
              <a:rPr lang="ru-RU" dirty="0">
                <a:latin typeface="Arial Narrow" pitchFamily="34" charset="0"/>
                <a:cs typeface="Times New Roman" pitchFamily="18" charset="0"/>
              </a:rPr>
              <a:t>туалета</a:t>
            </a:r>
          </a:p>
          <a:p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8" name="Рисунок 7" descr="загружено (4)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90065" y="523885"/>
            <a:ext cx="786209" cy="7862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19672" y="764704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 Narrow" pitchFamily="34" charset="0"/>
                <a:cs typeface="Times New Roman" pitchFamily="18" charset="0"/>
              </a:rPr>
              <a:t>Вакцинация против гепатита </a:t>
            </a:r>
            <a:r>
              <a:rPr lang="ru-RU" sz="2000" b="1" dirty="0" smtClean="0">
                <a:latin typeface="Arial Narrow" pitchFamily="34" charset="0"/>
                <a:cs typeface="Times New Roman" pitchFamily="18" charset="0"/>
              </a:rPr>
              <a:t>В</a:t>
            </a:r>
            <a:endParaRPr lang="ru-RU" sz="2000" b="1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0" name="Рисунок 9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27583" y="1988839"/>
            <a:ext cx="717053" cy="71705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19672" y="2132856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Мыть овощи и фрукты перед их употреблением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9672" y="2708920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Избегать употребления воды из сомнительных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источников</a:t>
            </a:r>
            <a:endParaRPr lang="ru-RU" dirty="0">
              <a:latin typeface="Arial Narrow" pitchFamily="34" charset="0"/>
              <a:cs typeface="Times New Roman" pitchFamily="18" charset="0"/>
            </a:endParaRPr>
          </a:p>
          <a:p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43907" y="3375612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Поддерживать чистоту в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помещениях</a:t>
            </a:r>
            <a:endParaRPr lang="ru-RU" dirty="0">
              <a:latin typeface="Arial Narrow" pitchFamily="34" charset="0"/>
              <a:cs typeface="Times New Roman" pitchFamily="18" charset="0"/>
            </a:endParaRPr>
          </a:p>
          <a:p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7" name="Рисунок 16" descr="images (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27583" y="4077071"/>
            <a:ext cx="754569" cy="75456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619672" y="4077072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Избегать употребления инъекционных наркотических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средств. Делать пирсинг, тату, инъекции только стерильными инструментами</a:t>
            </a:r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19" name="Рисунок 18" descr="загружено (6)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27584" y="4862314"/>
            <a:ext cx="717052" cy="71705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75656" y="4941898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 Narrow" pitchFamily="34" charset="0"/>
                <a:cs typeface="Times New Roman" pitchFamily="18" charset="0"/>
              </a:rPr>
              <a:t>Исключить случайные и незащищенные половые </a:t>
            </a:r>
            <a:r>
              <a:rPr lang="ru-RU" dirty="0" smtClean="0">
                <a:latin typeface="Arial Narrow" pitchFamily="34" charset="0"/>
                <a:cs typeface="Times New Roman" pitchFamily="18" charset="0"/>
              </a:rPr>
              <a:t>контакты</a:t>
            </a:r>
            <a:endParaRPr lang="ru-RU" dirty="0">
              <a:latin typeface="Arial Narrow" pitchFamily="34" charset="0"/>
              <a:cs typeface="Times New Roman" pitchFamily="18" charset="0"/>
            </a:endParaRPr>
          </a:p>
          <a:p>
            <a:endParaRPr lang="ru-RU" dirty="0">
              <a:latin typeface="Arial Narrow" pitchFamily="34" charset="0"/>
              <a:cs typeface="Times New Roman" pitchFamily="18" charset="0"/>
            </a:endParaRPr>
          </a:p>
        </p:txBody>
      </p:sp>
      <p:pic>
        <p:nvPicPr>
          <p:cNvPr id="21" name="Рисунок 20" descr="загружено (1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65102" y="5556534"/>
            <a:ext cx="717052" cy="71705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50140" y="5958048"/>
            <a:ext cx="609653" cy="6096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167</Words>
  <Application>Microsoft Office PowerPoint</Application>
  <PresentationFormat>Экран (4:3)</PresentationFormat>
  <Paragraphs>28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Microsoft YaHei UI Light</vt:lpstr>
      <vt:lpstr>Mongolian Baiti</vt:lpstr>
      <vt:lpstr>Segoe UI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Anasta Yukio</dc:creator>
  <cp:lastModifiedBy>Golovlevaea</cp:lastModifiedBy>
  <cp:revision>48</cp:revision>
  <dcterms:created xsi:type="dcterms:W3CDTF">2023-06-22T13:18:37Z</dcterms:created>
  <dcterms:modified xsi:type="dcterms:W3CDTF">2023-07-03T11:25:56Z</dcterms:modified>
</cp:coreProperties>
</file>