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0"/>
  </p:handoutMasterIdLst>
  <p:sldIdLst>
    <p:sldId id="277" r:id="rId2"/>
    <p:sldId id="280" r:id="rId3"/>
    <p:sldId id="282" r:id="rId4"/>
    <p:sldId id="283" r:id="rId5"/>
    <p:sldId id="284" r:id="rId6"/>
    <p:sldId id="287" r:id="rId7"/>
    <p:sldId id="289" r:id="rId8"/>
    <p:sldId id="290" r:id="rId9"/>
    <p:sldId id="292" r:id="rId10"/>
    <p:sldId id="294" r:id="rId11"/>
    <p:sldId id="297" r:id="rId12"/>
    <p:sldId id="298" r:id="rId13"/>
    <p:sldId id="309" r:id="rId14"/>
    <p:sldId id="303" r:id="rId15"/>
    <p:sldId id="305" r:id="rId16"/>
    <p:sldId id="306" r:id="rId17"/>
    <p:sldId id="307" r:id="rId18"/>
    <p:sldId id="26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2315D"/>
    <a:srgbClr val="97000B"/>
    <a:srgbClr val="29364B"/>
    <a:srgbClr val="481419"/>
    <a:srgbClr val="006CFF"/>
    <a:srgbClr val="0041B6"/>
    <a:srgbClr val="F9D600"/>
    <a:srgbClr val="324057"/>
    <a:srgbClr val="007CCE"/>
    <a:srgbClr val="2A125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-2076" y="-6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3009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465729"/>
            <a:ext cx="786989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37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567" y="59643"/>
            <a:ext cx="7886700" cy="105126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Процессы, которые реализуются в рамках проекта «Бережливая поликлиника»: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37882" y="3780969"/>
            <a:ext cx="5334000" cy="123371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Подбор и доставка медицинских карт пациентов, получающих медицинскую помощь в амбулаторных условиях(ф-025у), в кабинеты врачей, ведение картотеки поликлиники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Овал 57"/>
          <p:cNvSpPr/>
          <p:nvPr/>
        </p:nvSpPr>
        <p:spPr>
          <a:xfrm>
            <a:off x="137882" y="3077020"/>
            <a:ext cx="5333999" cy="6821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Распределение входящих потоков пациентов, в </a:t>
            </a:r>
            <a:r>
              <a:rPr lang="ru-RU" sz="1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по неотложным состояниям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228600" y="5820221"/>
            <a:ext cx="5333999" cy="99423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Принятие гражданина на </a:t>
            </a:r>
            <a:r>
              <a:rPr lang="ru-RU" sz="1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мед.обслу-живание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мед.организации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/снятие гражданина с </a:t>
            </a:r>
            <a:r>
              <a:rPr lang="ru-RU" sz="1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мед.обслуживания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медицинской организации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Овал 59"/>
          <p:cNvSpPr/>
          <p:nvPr/>
        </p:nvSpPr>
        <p:spPr>
          <a:xfrm>
            <a:off x="228600" y="2140853"/>
            <a:ext cx="5283198" cy="74748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Проведение диспансеризации определенных групп взрослого населения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152398" y="1357082"/>
            <a:ext cx="5319484" cy="74022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Лечебно-диагностический прием врача в поликлинике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157383" y="5061847"/>
            <a:ext cx="5319485" cy="711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Внедрение системы 5</a:t>
            </a:r>
            <a:r>
              <a:rPr lang="en-US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кабинетах терапевтического отделения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Блок-схема: узел 62"/>
          <p:cNvSpPr/>
          <p:nvPr/>
        </p:nvSpPr>
        <p:spPr>
          <a:xfrm>
            <a:off x="564108" y="2333167"/>
            <a:ext cx="371354" cy="362857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64" name="Блок-схема: узел 63"/>
          <p:cNvSpPr/>
          <p:nvPr/>
        </p:nvSpPr>
        <p:spPr>
          <a:xfrm>
            <a:off x="540567" y="3236677"/>
            <a:ext cx="371354" cy="362857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5" name="Блок-схема: узел 64"/>
          <p:cNvSpPr/>
          <p:nvPr/>
        </p:nvSpPr>
        <p:spPr>
          <a:xfrm>
            <a:off x="540567" y="4216397"/>
            <a:ext cx="371354" cy="362857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4</a:t>
            </a:r>
          </a:p>
        </p:txBody>
      </p:sp>
      <p:sp>
        <p:nvSpPr>
          <p:cNvPr id="66" name="Блок-схема: узел 65"/>
          <p:cNvSpPr/>
          <p:nvPr/>
        </p:nvSpPr>
        <p:spPr>
          <a:xfrm>
            <a:off x="540567" y="5239656"/>
            <a:ext cx="371354" cy="362857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5</a:t>
            </a:r>
          </a:p>
        </p:txBody>
      </p:sp>
      <p:sp>
        <p:nvSpPr>
          <p:cNvPr id="67" name="Блок-схема: узел 66"/>
          <p:cNvSpPr/>
          <p:nvPr/>
        </p:nvSpPr>
        <p:spPr>
          <a:xfrm>
            <a:off x="564108" y="6135907"/>
            <a:ext cx="371354" cy="362857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6</a:t>
            </a:r>
          </a:p>
        </p:txBody>
      </p:sp>
      <p:sp>
        <p:nvSpPr>
          <p:cNvPr id="68" name="Заголовок 1"/>
          <p:cNvSpPr txBox="1">
            <a:spLocks/>
          </p:cNvSpPr>
          <p:nvPr/>
        </p:nvSpPr>
        <p:spPr>
          <a:xfrm>
            <a:off x="1174296" y="993673"/>
            <a:ext cx="3341007" cy="447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Наименование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Блок-схема: узел 56"/>
          <p:cNvSpPr/>
          <p:nvPr/>
        </p:nvSpPr>
        <p:spPr>
          <a:xfrm>
            <a:off x="540567" y="1545767"/>
            <a:ext cx="371354" cy="36285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4990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4136" y="580572"/>
            <a:ext cx="7886700" cy="1337732"/>
          </a:xfrm>
        </p:spPr>
        <p:txBody>
          <a:bodyPr>
            <a:normAutofit/>
          </a:bodyPr>
          <a:lstStyle/>
          <a:p>
            <a:pPr algn="ctr"/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Процесс</a:t>
            </a:r>
            <a:endParaRPr lang="ru-RU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6430" y="1944701"/>
            <a:ext cx="7869891" cy="210478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«Подбор и доставка медицинских карт пациентов, получающих медицинскую помощь в амбулаторных условиях (ф.025/у) в кабинеты врачей, ведение картотеки поликлиники»»</a:t>
            </a:r>
          </a:p>
          <a:p>
            <a:pPr mar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7697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2800" u="sng" dirty="0" err="1" smtClean="0">
                <a:latin typeface="Times New Roman" pitchFamily="18" charset="0"/>
                <a:cs typeface="Times New Roman" pitchFamily="18" charset="0"/>
              </a:rPr>
              <a:t>картохранилища</a:t>
            </a:r>
            <a:endParaRPr lang="ru-RU" sz="2800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72" y="1074055"/>
            <a:ext cx="4131128" cy="550817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7728" y="1074055"/>
            <a:ext cx="4131129" cy="550817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1416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91886"/>
            <a:ext cx="7886700" cy="1337732"/>
          </a:xfrm>
        </p:spPr>
        <p:txBody>
          <a:bodyPr>
            <a:normAutofit/>
          </a:bodyPr>
          <a:lstStyle/>
          <a:p>
            <a:pPr algn="ctr"/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Процесс</a:t>
            </a:r>
            <a:endParaRPr lang="ru-RU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6430" y="1944701"/>
            <a:ext cx="7869891" cy="21047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«Внедрение системы 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кабинетах терапевтического отделения»</a:t>
            </a:r>
          </a:p>
          <a:p>
            <a:pPr mar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18977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675084"/>
            <a:ext cx="2753179" cy="1074056"/>
          </a:xfrm>
        </p:spPr>
        <p:txBody>
          <a:bodyPr>
            <a:normAutofit/>
          </a:bodyPr>
          <a:lstStyle/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Было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42" y="0"/>
            <a:ext cx="3381829" cy="6012140"/>
          </a:xfrm>
          <a:prstGeom prst="rect">
            <a:avLst/>
          </a:prstGeom>
        </p:spPr>
      </p:pic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686" y="1031923"/>
            <a:ext cx="3277168" cy="5826077"/>
          </a:xfr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6277429" y="188685"/>
            <a:ext cx="2753179" cy="10305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Стало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024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Процесс</a:t>
            </a:r>
            <a:endParaRPr lang="ru-RU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6430" y="1944701"/>
            <a:ext cx="7869891" cy="21047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«Принятия гражданина на медицинское обслуживание в МО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снятие гражданина с медицинского обслуживания в МО»</a:t>
            </a:r>
          </a:p>
          <a:p>
            <a:pPr mar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4294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905916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Карта целевого состояния 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подпроцесса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принятия гражданина на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мед.обслуживание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в МО/снятие гражданина с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мед.обслуживания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в МО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0" name="Заголовок 1"/>
          <p:cNvSpPr txBox="1">
            <a:spLocks/>
          </p:cNvSpPr>
          <p:nvPr/>
        </p:nvSpPr>
        <p:spPr>
          <a:xfrm>
            <a:off x="620339" y="3272788"/>
            <a:ext cx="5996385" cy="492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900" i="1" dirty="0" smtClean="0">
                <a:latin typeface="Times New Roman" pitchFamily="18" charset="0"/>
                <a:cs typeface="Times New Roman" pitchFamily="18" charset="0"/>
              </a:rPr>
              <a:t>ВПП (</a:t>
            </a:r>
            <a:r>
              <a:rPr lang="en-US" sz="9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900" i="1" dirty="0" smtClean="0">
                <a:latin typeface="Times New Roman" pitchFamily="18" charset="0"/>
                <a:cs typeface="Times New Roman" pitchFamily="18" charset="0"/>
              </a:rPr>
              <a:t>0-</a:t>
            </a:r>
            <a:r>
              <a:rPr lang="en-US" sz="9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900" i="1" dirty="0" smtClean="0">
                <a:latin typeface="Times New Roman" pitchFamily="18" charset="0"/>
                <a:cs typeface="Times New Roman" pitchFamily="18" charset="0"/>
              </a:rPr>
              <a:t>5 мин)+(</a:t>
            </a:r>
            <a:r>
              <a:rPr lang="en-US" sz="900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900" i="1" dirty="0" smtClean="0">
                <a:latin typeface="Times New Roman" pitchFamily="18" charset="0"/>
                <a:cs typeface="Times New Roman" pitchFamily="18" charset="0"/>
              </a:rPr>
              <a:t>0-</a:t>
            </a:r>
            <a:r>
              <a:rPr lang="en-US" sz="900" i="1" dirty="0" smtClean="0"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ru-RU" sz="900" i="1" dirty="0" smtClean="0">
                <a:latin typeface="Times New Roman" pitchFamily="18" charset="0"/>
                <a:cs typeface="Times New Roman" pitchFamily="18" charset="0"/>
              </a:rPr>
              <a:t> мин)+(</a:t>
            </a:r>
            <a:r>
              <a:rPr lang="en-US" sz="900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9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900" i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900" i="1" dirty="0" smtClean="0">
                <a:latin typeface="Times New Roman" pitchFamily="18" charset="0"/>
                <a:cs typeface="Times New Roman" pitchFamily="18" charset="0"/>
              </a:rPr>
              <a:t> мин)=</a:t>
            </a:r>
            <a:r>
              <a:rPr lang="en-US" sz="900" i="1" dirty="0" smtClean="0">
                <a:latin typeface="Times New Roman" pitchFamily="18" charset="0"/>
                <a:cs typeface="Times New Roman" pitchFamily="18" charset="0"/>
              </a:rPr>
              <a:t>45</a:t>
            </a:r>
            <a:r>
              <a:rPr lang="ru-RU" sz="9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900" i="1" dirty="0" smtClean="0">
                <a:latin typeface="Times New Roman" pitchFamily="18" charset="0"/>
                <a:cs typeface="Times New Roman" pitchFamily="18" charset="0"/>
              </a:rPr>
              <a:t>62</a:t>
            </a:r>
            <a:r>
              <a:rPr lang="ru-RU" sz="900" i="1" dirty="0" smtClean="0">
                <a:latin typeface="Times New Roman" pitchFamily="18" charset="0"/>
                <a:cs typeface="Times New Roman" pitchFamily="18" charset="0"/>
              </a:rPr>
              <a:t>мин+</a:t>
            </a:r>
            <a:r>
              <a:rPr lang="en-US" sz="900" i="1" dirty="0" smtClean="0">
                <a:latin typeface="Times New Roman" pitchFamily="18" charset="0"/>
                <a:cs typeface="Times New Roman" pitchFamily="18" charset="0"/>
              </a:rPr>
              <a:t>(15</a:t>
            </a:r>
            <a:r>
              <a:rPr lang="ru-RU" sz="9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90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900" i="1" dirty="0" smtClean="0">
                <a:latin typeface="Times New Roman" pitchFamily="18" charset="0"/>
                <a:cs typeface="Times New Roman" pitchFamily="18" charset="0"/>
              </a:rPr>
              <a:t>0мин)=</a:t>
            </a:r>
            <a:r>
              <a:rPr lang="en-US" sz="900" i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900" i="1" dirty="0" smtClean="0">
                <a:latin typeface="Times New Roman" pitchFamily="18" charset="0"/>
                <a:cs typeface="Times New Roman" pitchFamily="18" charset="0"/>
              </a:rPr>
              <a:t>0-</a:t>
            </a:r>
            <a:r>
              <a:rPr lang="en-US" sz="900" i="1" dirty="0" smtClean="0">
                <a:latin typeface="Times New Roman" pitchFamily="18" charset="0"/>
                <a:cs typeface="Times New Roman" pitchFamily="18" charset="0"/>
              </a:rPr>
              <a:t>80</a:t>
            </a:r>
            <a:r>
              <a:rPr lang="ru-RU" sz="900" i="1" dirty="0" smtClean="0">
                <a:latin typeface="Times New Roman" pitchFamily="18" charset="0"/>
                <a:cs typeface="Times New Roman" pitchFamily="18" charset="0"/>
              </a:rPr>
              <a:t>мин</a:t>
            </a:r>
          </a:p>
          <a:p>
            <a:r>
              <a:rPr lang="ru-RU" sz="900" i="1" dirty="0" smtClean="0">
                <a:latin typeface="Times New Roman" pitchFamily="18" charset="0"/>
                <a:cs typeface="Times New Roman" pitchFamily="18" charset="0"/>
              </a:rPr>
              <a:t>Ожидание в очереди и подпись </a:t>
            </a:r>
            <a:r>
              <a:rPr lang="ru-RU" sz="900" i="1" dirty="0" err="1" smtClean="0">
                <a:latin typeface="Times New Roman" pitchFamily="18" charset="0"/>
                <a:cs typeface="Times New Roman" pitchFamily="18" charset="0"/>
              </a:rPr>
              <a:t>начмеда</a:t>
            </a:r>
            <a:r>
              <a:rPr lang="ru-RU" sz="9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900" i="1" dirty="0" err="1" smtClean="0">
                <a:latin typeface="Times New Roman" pitchFamily="18" charset="0"/>
                <a:cs typeface="Times New Roman" pitchFamily="18" charset="0"/>
              </a:rPr>
              <a:t>завтер.отд</a:t>
            </a:r>
            <a:r>
              <a:rPr lang="ru-RU" sz="900" i="1" dirty="0" smtClean="0">
                <a:latin typeface="Times New Roman" pitchFamily="18" charset="0"/>
                <a:cs typeface="Times New Roman" pitchFamily="18" charset="0"/>
              </a:rPr>
              <a:t>. 15-20 мин.</a:t>
            </a:r>
          </a:p>
          <a:p>
            <a:r>
              <a:rPr lang="ru-RU" sz="900" i="1" dirty="0" smtClean="0">
                <a:latin typeface="Times New Roman" pitchFamily="18" charset="0"/>
                <a:cs typeface="Times New Roman" pitchFamily="18" charset="0"/>
              </a:rPr>
              <a:t>Время прикрепления пациента к МО 60-82 мин</a:t>
            </a:r>
            <a:endParaRPr lang="ru-RU" sz="9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4880793" y="3869881"/>
            <a:ext cx="1735931" cy="3333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Картотека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319339" y="4701260"/>
            <a:ext cx="928687" cy="825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Вход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6" name="Picture 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851" y="4943580"/>
            <a:ext cx="384175" cy="3413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99" name="Прямоугольник 98"/>
          <p:cNvSpPr/>
          <p:nvPr/>
        </p:nvSpPr>
        <p:spPr>
          <a:xfrm>
            <a:off x="5124763" y="4845799"/>
            <a:ext cx="1335316" cy="652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Участковый терапевт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7463884" y="4959167"/>
            <a:ext cx="791028" cy="4848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Выход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2916191" y="3820907"/>
            <a:ext cx="1236779" cy="431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Call</a:t>
            </a:r>
            <a:r>
              <a:rPr lang="ru-RU" sz="11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центр</a:t>
            </a:r>
            <a:endParaRPr lang="ru-RU" sz="11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Равнобедренный треугольник 105"/>
          <p:cNvSpPr/>
          <p:nvPr/>
        </p:nvSpPr>
        <p:spPr>
          <a:xfrm>
            <a:off x="319339" y="4431385"/>
            <a:ext cx="276387" cy="2698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Равнобедренный треугольник 107"/>
          <p:cNvSpPr/>
          <p:nvPr/>
        </p:nvSpPr>
        <p:spPr>
          <a:xfrm>
            <a:off x="595726" y="4431385"/>
            <a:ext cx="307650" cy="2698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Равнобедренный треугольник 108"/>
          <p:cNvSpPr/>
          <p:nvPr/>
        </p:nvSpPr>
        <p:spPr>
          <a:xfrm>
            <a:off x="896864" y="4429228"/>
            <a:ext cx="351162" cy="2698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Равнобедренный треугольник 109"/>
          <p:cNvSpPr/>
          <p:nvPr/>
        </p:nvSpPr>
        <p:spPr>
          <a:xfrm>
            <a:off x="7463884" y="4693600"/>
            <a:ext cx="259441" cy="2655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" name="Равнобедренный треугольник 110"/>
          <p:cNvSpPr/>
          <p:nvPr/>
        </p:nvSpPr>
        <p:spPr>
          <a:xfrm>
            <a:off x="8013610" y="4692502"/>
            <a:ext cx="241302" cy="2655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Равнобедренный треугольник 111"/>
          <p:cNvSpPr/>
          <p:nvPr/>
        </p:nvSpPr>
        <p:spPr>
          <a:xfrm>
            <a:off x="7723325" y="4692501"/>
            <a:ext cx="289381" cy="2655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3" name="Прямая со стрелкой 112"/>
          <p:cNvCxnSpPr/>
          <p:nvPr/>
        </p:nvCxnSpPr>
        <p:spPr>
          <a:xfrm>
            <a:off x="1232783" y="5284892"/>
            <a:ext cx="58515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Заголовок 1"/>
          <p:cNvSpPr txBox="1">
            <a:spLocks/>
          </p:cNvSpPr>
          <p:nvPr/>
        </p:nvSpPr>
        <p:spPr>
          <a:xfrm>
            <a:off x="3780604" y="5902472"/>
            <a:ext cx="696230" cy="190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000" b="1" u="sng" dirty="0" smtClean="0">
                <a:latin typeface="Times New Roman" pitchFamily="18" charset="0"/>
                <a:cs typeface="Times New Roman" pitchFamily="18" charset="0"/>
              </a:rPr>
              <a:t>10-15 мин</a:t>
            </a:r>
            <a:endParaRPr lang="ru-RU" sz="1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" name="Заголовок 1"/>
          <p:cNvSpPr txBox="1">
            <a:spLocks/>
          </p:cNvSpPr>
          <p:nvPr/>
        </p:nvSpPr>
        <p:spPr>
          <a:xfrm>
            <a:off x="469753" y="6325467"/>
            <a:ext cx="5996385" cy="492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Время открепления пациента от МО 20-30 минут</a:t>
            </a:r>
            <a:endParaRPr lang="ru-RU" sz="10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5" name="Прямая со стрелкой 124"/>
          <p:cNvCxnSpPr/>
          <p:nvPr/>
        </p:nvCxnSpPr>
        <p:spPr>
          <a:xfrm flipH="1">
            <a:off x="2990423" y="4252252"/>
            <a:ext cx="38527" cy="5376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 стрелкой 153"/>
          <p:cNvCxnSpPr>
            <a:stCxn id="99" idx="3"/>
          </p:cNvCxnSpPr>
          <p:nvPr/>
        </p:nvCxnSpPr>
        <p:spPr>
          <a:xfrm>
            <a:off x="6460079" y="5171833"/>
            <a:ext cx="1003805" cy="205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 стрелкой 154"/>
          <p:cNvCxnSpPr/>
          <p:nvPr/>
        </p:nvCxnSpPr>
        <p:spPr>
          <a:xfrm flipV="1">
            <a:off x="3263471" y="5316755"/>
            <a:ext cx="1861292" cy="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05" idx="3"/>
            <a:endCxn id="90" idx="1"/>
          </p:cNvCxnSpPr>
          <p:nvPr/>
        </p:nvCxnSpPr>
        <p:spPr>
          <a:xfrm>
            <a:off x="4152970" y="4036579"/>
            <a:ext cx="727823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Прямоугольник 127"/>
          <p:cNvSpPr/>
          <p:nvPr/>
        </p:nvSpPr>
        <p:spPr>
          <a:xfrm>
            <a:off x="4575542" y="982816"/>
            <a:ext cx="1611088" cy="420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НАЧМЕД 3 этаж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491873" y="1886692"/>
            <a:ext cx="928687" cy="825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Вход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2185163" y="2167725"/>
            <a:ext cx="1610521" cy="7639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Администратор-медицинский консультант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8" name="Picture 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44" y="2098118"/>
            <a:ext cx="384175" cy="3413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139" name="Прямоугольник 138"/>
          <p:cNvSpPr/>
          <p:nvPr/>
        </p:nvSpPr>
        <p:spPr>
          <a:xfrm>
            <a:off x="4575542" y="2174475"/>
            <a:ext cx="1335316" cy="652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Участковый терапевт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0" name="Прямоугольник 139"/>
          <p:cNvSpPr/>
          <p:nvPr/>
        </p:nvSpPr>
        <p:spPr>
          <a:xfrm>
            <a:off x="7477576" y="2794329"/>
            <a:ext cx="791028" cy="4848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Выход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1" name="Прямоугольник 140"/>
          <p:cNvSpPr/>
          <p:nvPr/>
        </p:nvSpPr>
        <p:spPr>
          <a:xfrm>
            <a:off x="2055880" y="1279282"/>
            <a:ext cx="1467671" cy="420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ЕГИС МЗ РТ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2" name="Равнобедренный треугольник 141"/>
          <p:cNvSpPr/>
          <p:nvPr/>
        </p:nvSpPr>
        <p:spPr>
          <a:xfrm>
            <a:off x="482146" y="1609723"/>
            <a:ext cx="276387" cy="2698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3" name="Равнобедренный треугольник 142"/>
          <p:cNvSpPr/>
          <p:nvPr/>
        </p:nvSpPr>
        <p:spPr>
          <a:xfrm>
            <a:off x="753519" y="1609724"/>
            <a:ext cx="307650" cy="2698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4" name="Равнобедренный треугольник 143"/>
          <p:cNvSpPr/>
          <p:nvPr/>
        </p:nvSpPr>
        <p:spPr>
          <a:xfrm>
            <a:off x="1065386" y="1612748"/>
            <a:ext cx="351162" cy="2698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2" name="Равнобедренный треугольник 151"/>
          <p:cNvSpPr/>
          <p:nvPr/>
        </p:nvSpPr>
        <p:spPr>
          <a:xfrm>
            <a:off x="7477576" y="2530741"/>
            <a:ext cx="259441" cy="2655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3" name="Равнобедренный треугольник 152"/>
          <p:cNvSpPr/>
          <p:nvPr/>
        </p:nvSpPr>
        <p:spPr>
          <a:xfrm>
            <a:off x="8027302" y="2523062"/>
            <a:ext cx="241302" cy="2655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4" name="Равнобедренный треугольник 163"/>
          <p:cNvSpPr/>
          <p:nvPr/>
        </p:nvSpPr>
        <p:spPr>
          <a:xfrm>
            <a:off x="7737921" y="2530741"/>
            <a:ext cx="289381" cy="2655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6" name="Прямая со стрелкой 165"/>
          <p:cNvCxnSpPr/>
          <p:nvPr/>
        </p:nvCxnSpPr>
        <p:spPr>
          <a:xfrm>
            <a:off x="1416548" y="2467426"/>
            <a:ext cx="76861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Заголовок 1"/>
          <p:cNvSpPr txBox="1">
            <a:spLocks/>
          </p:cNvSpPr>
          <p:nvPr/>
        </p:nvSpPr>
        <p:spPr>
          <a:xfrm>
            <a:off x="2832029" y="1788871"/>
            <a:ext cx="538161" cy="255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8" name="Заголовок 1"/>
          <p:cNvSpPr txBox="1">
            <a:spLocks/>
          </p:cNvSpPr>
          <p:nvPr/>
        </p:nvSpPr>
        <p:spPr>
          <a:xfrm>
            <a:off x="3780604" y="1009501"/>
            <a:ext cx="696230" cy="190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000" b="1" u="sng" dirty="0" smtClean="0">
                <a:latin typeface="Times New Roman" pitchFamily="18" charset="0"/>
                <a:cs typeface="Times New Roman" pitchFamily="18" charset="0"/>
              </a:rPr>
              <a:t>15-20 мин</a:t>
            </a:r>
            <a:endParaRPr lang="ru-RU" sz="1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9" name="Заголовок 1"/>
          <p:cNvSpPr txBox="1">
            <a:spLocks/>
          </p:cNvSpPr>
          <p:nvPr/>
        </p:nvSpPr>
        <p:spPr>
          <a:xfrm>
            <a:off x="2192590" y="3088922"/>
            <a:ext cx="696230" cy="190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000" b="1" u="sng" dirty="0" smtClean="0">
                <a:latin typeface="Times New Roman" pitchFamily="18" charset="0"/>
                <a:cs typeface="Times New Roman" pitchFamily="18" charset="0"/>
              </a:rPr>
              <a:t>10-15 мин</a:t>
            </a:r>
            <a:endParaRPr lang="ru-RU" sz="1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0" name="Заголовок 1"/>
          <p:cNvSpPr txBox="1">
            <a:spLocks/>
          </p:cNvSpPr>
          <p:nvPr/>
        </p:nvSpPr>
        <p:spPr>
          <a:xfrm>
            <a:off x="4204516" y="3094860"/>
            <a:ext cx="696230" cy="190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" b="1" u="sng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000" b="1" u="sng" dirty="0" smtClean="0">
                <a:latin typeface="Times New Roman" pitchFamily="18" charset="0"/>
                <a:cs typeface="Times New Roman" pitchFamily="18" charset="0"/>
              </a:rPr>
              <a:t>0-</a:t>
            </a:r>
            <a:r>
              <a:rPr lang="en-US" sz="1000" b="1" u="sng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000" b="1" u="sng" dirty="0" smtClean="0">
                <a:latin typeface="Times New Roman" pitchFamily="18" charset="0"/>
                <a:cs typeface="Times New Roman" pitchFamily="18" charset="0"/>
              </a:rPr>
              <a:t>0 мин</a:t>
            </a:r>
            <a:endParaRPr lang="ru-RU" sz="1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1" name="Заголовок 1"/>
          <p:cNvSpPr txBox="1">
            <a:spLocks/>
          </p:cNvSpPr>
          <p:nvPr/>
        </p:nvSpPr>
        <p:spPr>
          <a:xfrm>
            <a:off x="5590887" y="3082513"/>
            <a:ext cx="696230" cy="190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" b="1" u="sng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000" b="1" u="sng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000" b="1" u="sng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000" b="1" u="sng" dirty="0" smtClean="0">
                <a:latin typeface="Times New Roman" pitchFamily="18" charset="0"/>
                <a:cs typeface="Times New Roman" pitchFamily="18" charset="0"/>
              </a:rPr>
              <a:t> мин</a:t>
            </a:r>
            <a:endParaRPr lang="ru-RU" sz="1000" b="1" u="sng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2" name="Прямая со стрелкой 171"/>
          <p:cNvCxnSpPr/>
          <p:nvPr/>
        </p:nvCxnSpPr>
        <p:spPr>
          <a:xfrm flipV="1">
            <a:off x="3433763" y="1317254"/>
            <a:ext cx="1141779" cy="850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Прямая со стрелкой 172"/>
          <p:cNvCxnSpPr/>
          <p:nvPr/>
        </p:nvCxnSpPr>
        <p:spPr>
          <a:xfrm flipH="1">
            <a:off x="3795684" y="1403730"/>
            <a:ext cx="1156206" cy="8650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 стрелкой 173"/>
          <p:cNvCxnSpPr>
            <a:endCxn id="140" idx="1"/>
          </p:cNvCxnSpPr>
          <p:nvPr/>
        </p:nvCxnSpPr>
        <p:spPr>
          <a:xfrm>
            <a:off x="3789504" y="2897236"/>
            <a:ext cx="3688072" cy="13952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Прямая со стрелкой 174"/>
          <p:cNvCxnSpPr>
            <a:stCxn id="137" idx="3"/>
            <a:endCxn id="139" idx="1"/>
          </p:cNvCxnSpPr>
          <p:nvPr/>
        </p:nvCxnSpPr>
        <p:spPr>
          <a:xfrm flipV="1">
            <a:off x="3795684" y="2500509"/>
            <a:ext cx="779858" cy="491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Прямоугольник 175"/>
          <p:cNvSpPr/>
          <p:nvPr/>
        </p:nvSpPr>
        <p:spPr>
          <a:xfrm>
            <a:off x="6992307" y="1282550"/>
            <a:ext cx="1445532" cy="420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Картотека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7" name="Picture 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964" y="2071447"/>
            <a:ext cx="384175" cy="3413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</p:pic>
      <p:cxnSp>
        <p:nvCxnSpPr>
          <p:cNvPr id="178" name="Прямая со стрелкой 177"/>
          <p:cNvCxnSpPr>
            <a:endCxn id="141" idx="2"/>
          </p:cNvCxnSpPr>
          <p:nvPr/>
        </p:nvCxnSpPr>
        <p:spPr>
          <a:xfrm flipV="1">
            <a:off x="2789716" y="1700196"/>
            <a:ext cx="0" cy="4675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Прямая со стрелкой 178"/>
          <p:cNvCxnSpPr>
            <a:stCxn id="139" idx="3"/>
          </p:cNvCxnSpPr>
          <p:nvPr/>
        </p:nvCxnSpPr>
        <p:spPr>
          <a:xfrm>
            <a:off x="5910858" y="2500509"/>
            <a:ext cx="1566718" cy="3617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 стрелкой 179"/>
          <p:cNvCxnSpPr>
            <a:endCxn id="176" idx="1"/>
          </p:cNvCxnSpPr>
          <p:nvPr/>
        </p:nvCxnSpPr>
        <p:spPr>
          <a:xfrm flipV="1">
            <a:off x="3795684" y="1493007"/>
            <a:ext cx="3196623" cy="8199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Прямая со стрелкой 180"/>
          <p:cNvCxnSpPr/>
          <p:nvPr/>
        </p:nvCxnSpPr>
        <p:spPr>
          <a:xfrm flipV="1">
            <a:off x="5910858" y="1639521"/>
            <a:ext cx="1078069" cy="6292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 стрелкой 181"/>
          <p:cNvCxnSpPr>
            <a:stCxn id="176" idx="2"/>
          </p:cNvCxnSpPr>
          <p:nvPr/>
        </p:nvCxnSpPr>
        <p:spPr>
          <a:xfrm flipH="1">
            <a:off x="5910858" y="1703464"/>
            <a:ext cx="1804215" cy="6682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3" name="Picture 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927" y="1917923"/>
            <a:ext cx="384175" cy="3413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</p:pic>
      <p:pic>
        <p:nvPicPr>
          <p:cNvPr id="184" name="Picture 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5627" y="1700196"/>
            <a:ext cx="384175" cy="3413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185" name="Прямоугольник 184"/>
          <p:cNvSpPr/>
          <p:nvPr/>
        </p:nvSpPr>
        <p:spPr>
          <a:xfrm>
            <a:off x="1800855" y="4789871"/>
            <a:ext cx="1610521" cy="7639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Администратор-медицинский консультант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6" name="Прямоугольник 185"/>
          <p:cNvSpPr/>
          <p:nvPr/>
        </p:nvSpPr>
        <p:spPr>
          <a:xfrm>
            <a:off x="469753" y="3854777"/>
            <a:ext cx="1236779" cy="431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</a:t>
            </a:r>
            <a:endParaRPr lang="ru-RU" sz="11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Прямая со стрелкой 42"/>
          <p:cNvCxnSpPr>
            <a:endCxn id="105" idx="1"/>
          </p:cNvCxnSpPr>
          <p:nvPr/>
        </p:nvCxnSpPr>
        <p:spPr>
          <a:xfrm flipV="1">
            <a:off x="1706531" y="4036579"/>
            <a:ext cx="1209660" cy="360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4152970" y="4162425"/>
            <a:ext cx="971793" cy="7811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Заголовок 1"/>
          <p:cNvSpPr txBox="1">
            <a:spLocks/>
          </p:cNvSpPr>
          <p:nvPr/>
        </p:nvSpPr>
        <p:spPr>
          <a:xfrm>
            <a:off x="4247800" y="3742295"/>
            <a:ext cx="538161" cy="255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8" name="Заголовок 1"/>
          <p:cNvSpPr txBox="1">
            <a:spLocks/>
          </p:cNvSpPr>
          <p:nvPr/>
        </p:nvSpPr>
        <p:spPr>
          <a:xfrm>
            <a:off x="3101475" y="4380756"/>
            <a:ext cx="538161" cy="255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9" name="Заголовок 1"/>
          <p:cNvSpPr txBox="1">
            <a:spLocks/>
          </p:cNvSpPr>
          <p:nvPr/>
        </p:nvSpPr>
        <p:spPr>
          <a:xfrm>
            <a:off x="1974448" y="4129991"/>
            <a:ext cx="538161" cy="255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0" name="Picture 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1963" y="4380756"/>
            <a:ext cx="384175" cy="3413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</p:pic>
      <p:cxnSp>
        <p:nvCxnSpPr>
          <p:cNvPr id="56" name="Прямая со стрелкой 55"/>
          <p:cNvCxnSpPr/>
          <p:nvPr/>
        </p:nvCxnSpPr>
        <p:spPr>
          <a:xfrm>
            <a:off x="6022645" y="4203278"/>
            <a:ext cx="0" cy="6425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flipH="1" flipV="1">
            <a:off x="5448300" y="4203278"/>
            <a:ext cx="4763" cy="6425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Заголовок 1"/>
          <p:cNvSpPr txBox="1">
            <a:spLocks/>
          </p:cNvSpPr>
          <p:nvPr/>
        </p:nvSpPr>
        <p:spPr>
          <a:xfrm>
            <a:off x="4153294" y="4415430"/>
            <a:ext cx="538161" cy="255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3" name="Заголовок 1"/>
          <p:cNvSpPr txBox="1">
            <a:spLocks/>
          </p:cNvSpPr>
          <p:nvPr/>
        </p:nvSpPr>
        <p:spPr>
          <a:xfrm>
            <a:off x="5296096" y="5902472"/>
            <a:ext cx="696230" cy="190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000" b="1" u="sng" dirty="0" smtClean="0">
                <a:latin typeface="Times New Roman" pitchFamily="18" charset="0"/>
                <a:cs typeface="Times New Roman" pitchFamily="18" charset="0"/>
              </a:rPr>
              <a:t>6-8 мин</a:t>
            </a:r>
            <a:endParaRPr lang="ru-RU" sz="1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" name="Заголовок 1"/>
          <p:cNvSpPr txBox="1">
            <a:spLocks/>
          </p:cNvSpPr>
          <p:nvPr/>
        </p:nvSpPr>
        <p:spPr>
          <a:xfrm>
            <a:off x="2185163" y="5902472"/>
            <a:ext cx="696230" cy="190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000" b="1" u="sng" dirty="0" smtClean="0">
                <a:latin typeface="Times New Roman" pitchFamily="18" charset="0"/>
                <a:cs typeface="Times New Roman" pitchFamily="18" charset="0"/>
              </a:rPr>
              <a:t>5-7 мин</a:t>
            </a:r>
            <a:endParaRPr lang="ru-RU" sz="1000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5" name="Рисунок 19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29" y="3605420"/>
            <a:ext cx="351162" cy="3190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562971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807861266"/>
              </p:ext>
            </p:extLst>
          </p:nvPr>
        </p:nvGraphicFramePr>
        <p:xfrm>
          <a:off x="285297" y="1291771"/>
          <a:ext cx="8675006" cy="1288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3855"/>
                <a:gridCol w="1584046"/>
                <a:gridCol w="1378353"/>
                <a:gridCol w="2168752"/>
              </a:tblGrid>
              <a:tr h="399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Было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 пребывания в поликлинике при регистрации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170-235 минут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60-82 минуты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Снижение времени регистрации пациента в поликлинике в 2,8 раза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 регистрации в МО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1-3 дня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1-1,5 часа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679450" y="333829"/>
            <a:ext cx="7886700" cy="653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Таблица целевого состояния Принятия гражданина на медицинское обслуживание в МО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79450" y="3142343"/>
            <a:ext cx="7886700" cy="653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Таблица целевого состояния Снятия гражданина с медицинского обслуживания в МО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Объект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84315921"/>
              </p:ext>
            </p:extLst>
          </p:nvPr>
        </p:nvGraphicFramePr>
        <p:xfrm>
          <a:off x="285297" y="3932691"/>
          <a:ext cx="8675006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3855"/>
                <a:gridCol w="1584046"/>
                <a:gridCol w="1378353"/>
                <a:gridCol w="2168752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Было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 открепления пациента от МО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1-2 дна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20-30 минут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Ускорение процесса снятия с учета и сокращение времени нахождения пациента в МО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Снятие пациента с медицинского обслуживания в МО через электронные информационные системы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Не</a:t>
                      </a:r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было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введено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9599010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Результаты, достигнутые при внедрении и реализации бережливых процессов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5460" y="1103086"/>
            <a:ext cx="3447570" cy="5204292"/>
          </a:xfrm>
        </p:spPr>
        <p:txBody>
          <a:bodyPr>
            <a:noAutofit/>
          </a:bodyPr>
          <a:lstStyle/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Формирование рациональных потоков пациентов в зависимости от цели посещения поликлиники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Разработка единого стандарта хранения и маршрутизация карт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Повышение привлекательности процесса диспансеризации за счет снижения затраты времени и повышения качества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Увеличение информированности пациентов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5174344" y="1160928"/>
            <a:ext cx="3708401" cy="5240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Сокращение времени ожидания пациентом получения услуг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Повышение удовлетворенности пациентов качеством и сроками получения услуг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Обеспечение равномерного распределения функциональных обязанностей между врачами и средним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мед.персоналом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Улучшение качества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мед.обслуживания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пациентов, вследствие положительного влияния эргономики рабочего места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259944" y="3236685"/>
            <a:ext cx="914400" cy="9144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882572" y="2924415"/>
            <a:ext cx="914400" cy="9144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339773" y="2924413"/>
            <a:ext cx="914400" cy="9144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882572" y="2409370"/>
            <a:ext cx="914400" cy="9144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882572" y="3323770"/>
            <a:ext cx="914400" cy="9144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461660" y="3236685"/>
            <a:ext cx="914400" cy="9144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425372" y="2938929"/>
            <a:ext cx="914400" cy="9144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4259944" y="2547042"/>
            <a:ext cx="914400" cy="9144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3556001" y="2561558"/>
            <a:ext cx="914400" cy="9144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82215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1221" y="2394858"/>
            <a:ext cx="7886700" cy="1337732"/>
          </a:xfrm>
        </p:spPr>
        <p:txBody>
          <a:bodyPr>
            <a:normAutofit/>
          </a:bodyPr>
          <a:lstStyle/>
          <a:p>
            <a:pPr algn="ctr"/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Благодарим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 внимание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0078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4136" y="478973"/>
            <a:ext cx="7886700" cy="1337732"/>
          </a:xfrm>
        </p:spPr>
        <p:txBody>
          <a:bodyPr>
            <a:normAutofit/>
          </a:bodyPr>
          <a:lstStyle/>
          <a:p>
            <a:pPr algn="ctr"/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Процесс</a:t>
            </a:r>
            <a:endParaRPr lang="ru-RU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6430" y="1944701"/>
            <a:ext cx="7869891" cy="18725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«Лечебно-диагностический прием 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врача в поликлинике»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375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05727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Карта целевого состояния 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лечебно-диагностический прием врача в поликлинике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3129076" y="956089"/>
            <a:ext cx="1142380" cy="331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Картотека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371451" y="2426940"/>
            <a:ext cx="928687" cy="556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Вход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05" name="Picture 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597" y="2532133"/>
            <a:ext cx="384175" cy="3413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76" name="Прямоугольник 75"/>
          <p:cNvSpPr/>
          <p:nvPr/>
        </p:nvSpPr>
        <p:spPr>
          <a:xfrm>
            <a:off x="7567754" y="2771447"/>
            <a:ext cx="791028" cy="4848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Выход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0" name="Рисунок 7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14" y="4386485"/>
            <a:ext cx="702324" cy="63817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3" name="Равнобедренный треугольник 72"/>
          <p:cNvSpPr/>
          <p:nvPr/>
        </p:nvSpPr>
        <p:spPr>
          <a:xfrm>
            <a:off x="373840" y="2145094"/>
            <a:ext cx="276387" cy="2698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Равнобедренный треугольник 83"/>
          <p:cNvSpPr/>
          <p:nvPr/>
        </p:nvSpPr>
        <p:spPr>
          <a:xfrm>
            <a:off x="650227" y="2154678"/>
            <a:ext cx="307650" cy="2698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Равнобедренный треугольник 84"/>
          <p:cNvSpPr/>
          <p:nvPr/>
        </p:nvSpPr>
        <p:spPr>
          <a:xfrm>
            <a:off x="942641" y="2154681"/>
            <a:ext cx="351162" cy="2698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Равнобедренный треугольник 82"/>
          <p:cNvSpPr/>
          <p:nvPr/>
        </p:nvSpPr>
        <p:spPr>
          <a:xfrm>
            <a:off x="7559589" y="2493306"/>
            <a:ext cx="259441" cy="2655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Равнобедренный треугольник 86"/>
          <p:cNvSpPr/>
          <p:nvPr/>
        </p:nvSpPr>
        <p:spPr>
          <a:xfrm>
            <a:off x="8117480" y="2499475"/>
            <a:ext cx="241302" cy="2655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Равнобедренный треугольник 87"/>
          <p:cNvSpPr/>
          <p:nvPr/>
        </p:nvSpPr>
        <p:spPr>
          <a:xfrm>
            <a:off x="7828099" y="2493142"/>
            <a:ext cx="289381" cy="2655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Заголовок 1"/>
          <p:cNvSpPr txBox="1">
            <a:spLocks/>
          </p:cNvSpPr>
          <p:nvPr/>
        </p:nvSpPr>
        <p:spPr>
          <a:xfrm>
            <a:off x="1425353" y="1119031"/>
            <a:ext cx="538161" cy="209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7" name="Заголовок 1"/>
          <p:cNvSpPr txBox="1">
            <a:spLocks/>
          </p:cNvSpPr>
          <p:nvPr/>
        </p:nvSpPr>
        <p:spPr>
          <a:xfrm>
            <a:off x="6647204" y="1780144"/>
            <a:ext cx="1058977" cy="517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Прием пациентов увеличился до 6 часов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Заголовок 1"/>
          <p:cNvSpPr txBox="1">
            <a:spLocks/>
          </p:cNvSpPr>
          <p:nvPr/>
        </p:nvSpPr>
        <p:spPr>
          <a:xfrm>
            <a:off x="6810375" y="1115442"/>
            <a:ext cx="2305786" cy="5171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5" name="Заголовок 1"/>
          <p:cNvSpPr txBox="1">
            <a:spLocks/>
          </p:cNvSpPr>
          <p:nvPr/>
        </p:nvSpPr>
        <p:spPr>
          <a:xfrm>
            <a:off x="738982" y="5432374"/>
            <a:ext cx="696230" cy="190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000" b="1" u="sng" dirty="0" smtClean="0">
                <a:latin typeface="Times New Roman" pitchFamily="18" charset="0"/>
                <a:cs typeface="Times New Roman" pitchFamily="18" charset="0"/>
              </a:rPr>
              <a:t>12-15 мин</a:t>
            </a:r>
            <a:endParaRPr lang="ru-RU" sz="1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6" name="Заголовок 1"/>
          <p:cNvSpPr txBox="1">
            <a:spLocks/>
          </p:cNvSpPr>
          <p:nvPr/>
        </p:nvSpPr>
        <p:spPr>
          <a:xfrm>
            <a:off x="3644562" y="5416294"/>
            <a:ext cx="696230" cy="190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000" b="1" u="sng" dirty="0" smtClean="0">
                <a:latin typeface="Times New Roman" pitchFamily="18" charset="0"/>
                <a:cs typeface="Times New Roman" pitchFamily="18" charset="0"/>
              </a:rPr>
              <a:t>15-20 мин</a:t>
            </a:r>
            <a:endParaRPr lang="ru-RU" sz="1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7" name="Заголовок 1"/>
          <p:cNvSpPr txBox="1">
            <a:spLocks/>
          </p:cNvSpPr>
          <p:nvPr/>
        </p:nvSpPr>
        <p:spPr>
          <a:xfrm>
            <a:off x="5262448" y="5416295"/>
            <a:ext cx="696230" cy="190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000" b="1" u="sng" dirty="0" smtClean="0">
                <a:latin typeface="Times New Roman" pitchFamily="18" charset="0"/>
                <a:cs typeface="Times New Roman" pitchFamily="18" charset="0"/>
              </a:rPr>
              <a:t>7-10 мин</a:t>
            </a:r>
            <a:endParaRPr lang="ru-RU" sz="1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0" name="Заголовок 1"/>
          <p:cNvSpPr txBox="1">
            <a:spLocks/>
          </p:cNvSpPr>
          <p:nvPr/>
        </p:nvSpPr>
        <p:spPr>
          <a:xfrm>
            <a:off x="404766" y="5852279"/>
            <a:ext cx="7963270" cy="6791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ВПП 35-45 мин</a:t>
            </a:r>
          </a:p>
          <a:p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Снижение ВПП (130-175)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35-45мин)=3,8-3,9раза</a:t>
            </a:r>
          </a:p>
          <a:p>
            <a:r>
              <a:rPr lang="ru-RU" sz="12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За счет разделения потоков исчезли очереди к врачу терапевту и произошло снижение.</a:t>
            </a:r>
          </a:p>
          <a:p>
            <a:r>
              <a:rPr lang="ru-RU" sz="12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Снижение до 30-35% общего количества пациентов</a:t>
            </a:r>
            <a:endParaRPr lang="ru-RU" sz="1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371451" y="1580395"/>
            <a:ext cx="1142380" cy="331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Госуслуги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358964" y="1096900"/>
            <a:ext cx="1142380" cy="331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Инфомат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1779924" y="1374075"/>
            <a:ext cx="1142380" cy="331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Call</a:t>
            </a: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центр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970684" y="1499575"/>
            <a:ext cx="1300164" cy="412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Узкие специалисты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4975422" y="2102131"/>
            <a:ext cx="1300164" cy="412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Участковый терапевт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4981319" y="2620176"/>
            <a:ext cx="1294267" cy="331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Диспансеризация</a:t>
            </a:r>
            <a:endParaRPr lang="ru-RU" sz="11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4981318" y="3078369"/>
            <a:ext cx="1294267" cy="537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Другие лечебно-диагностические службы</a:t>
            </a:r>
            <a:endParaRPr lang="ru-RU" sz="11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283615" y="2367567"/>
            <a:ext cx="1294267" cy="537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Администратор-медицинский </a:t>
            </a:r>
            <a:r>
              <a:rPr lang="ru-RU" sz="11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консультат</a:t>
            </a:r>
            <a:endParaRPr lang="ru-RU" sz="11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2324400" y="3441812"/>
            <a:ext cx="1294267" cy="537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Информационные стенды</a:t>
            </a:r>
            <a:endParaRPr lang="ru-RU" sz="11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3697227" y="4482252"/>
            <a:ext cx="1358677" cy="7020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Кабинет неотложной помощи. Дежурный врач</a:t>
            </a:r>
            <a:endParaRPr lang="ru-RU" sz="11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3968181" y="3886537"/>
            <a:ext cx="1294267" cy="537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Отделение профилактики</a:t>
            </a:r>
            <a:endParaRPr lang="ru-RU" sz="11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Левая фигурная скобка 2"/>
          <p:cNvSpPr/>
          <p:nvPr/>
        </p:nvSpPr>
        <p:spPr>
          <a:xfrm>
            <a:off x="164887" y="956089"/>
            <a:ext cx="206564" cy="424456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 стрелкой 4"/>
          <p:cNvCxnSpPr>
            <a:stCxn id="68" idx="0"/>
            <a:endCxn id="61" idx="1"/>
          </p:cNvCxnSpPr>
          <p:nvPr/>
        </p:nvCxnSpPr>
        <p:spPr>
          <a:xfrm flipV="1">
            <a:off x="2351114" y="1121999"/>
            <a:ext cx="777962" cy="2520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67" idx="3"/>
            <a:endCxn id="68" idx="1"/>
          </p:cNvCxnSpPr>
          <p:nvPr/>
        </p:nvCxnSpPr>
        <p:spPr>
          <a:xfrm>
            <a:off x="1501344" y="1262810"/>
            <a:ext cx="278580" cy="2771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66" idx="3"/>
          </p:cNvCxnSpPr>
          <p:nvPr/>
        </p:nvCxnSpPr>
        <p:spPr>
          <a:xfrm flipV="1">
            <a:off x="1513831" y="1705895"/>
            <a:ext cx="266093" cy="404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1293803" y="2514771"/>
            <a:ext cx="989812" cy="173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64" idx="3"/>
            <a:endCxn id="94" idx="1"/>
          </p:cNvCxnSpPr>
          <p:nvPr/>
        </p:nvCxnSpPr>
        <p:spPr>
          <a:xfrm>
            <a:off x="1300138" y="2705264"/>
            <a:ext cx="1024262" cy="10055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1087097" y="1695020"/>
            <a:ext cx="996971" cy="26914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1216423" y="2914986"/>
            <a:ext cx="1107977" cy="17879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2414816" y="1695020"/>
            <a:ext cx="68712" cy="6616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2723586" y="1705895"/>
            <a:ext cx="108857" cy="6616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68" idx="3"/>
            <a:endCxn id="86" idx="1"/>
          </p:cNvCxnSpPr>
          <p:nvPr/>
        </p:nvCxnSpPr>
        <p:spPr>
          <a:xfrm>
            <a:off x="2922304" y="1539985"/>
            <a:ext cx="2053118" cy="7684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61" idx="2"/>
          </p:cNvCxnSpPr>
          <p:nvPr/>
        </p:nvCxnSpPr>
        <p:spPr>
          <a:xfrm>
            <a:off x="3700266" y="1287909"/>
            <a:ext cx="1281052" cy="88330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93" idx="3"/>
            <a:endCxn id="70" idx="1"/>
          </p:cNvCxnSpPr>
          <p:nvPr/>
        </p:nvCxnSpPr>
        <p:spPr>
          <a:xfrm flipV="1">
            <a:off x="3577882" y="1705895"/>
            <a:ext cx="1392802" cy="9306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93" idx="3"/>
          </p:cNvCxnSpPr>
          <p:nvPr/>
        </p:nvCxnSpPr>
        <p:spPr>
          <a:xfrm flipV="1">
            <a:off x="3577882" y="2424553"/>
            <a:ext cx="1403436" cy="211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93" idx="3"/>
            <a:endCxn id="90" idx="1"/>
          </p:cNvCxnSpPr>
          <p:nvPr/>
        </p:nvCxnSpPr>
        <p:spPr>
          <a:xfrm>
            <a:off x="3577882" y="2636536"/>
            <a:ext cx="1403437" cy="1495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93" idx="3"/>
            <a:endCxn id="92" idx="1"/>
          </p:cNvCxnSpPr>
          <p:nvPr/>
        </p:nvCxnSpPr>
        <p:spPr>
          <a:xfrm>
            <a:off x="3577882" y="2636536"/>
            <a:ext cx="1403436" cy="7108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93" idx="3"/>
          </p:cNvCxnSpPr>
          <p:nvPr/>
        </p:nvCxnSpPr>
        <p:spPr>
          <a:xfrm>
            <a:off x="3577882" y="2636536"/>
            <a:ext cx="973910" cy="12513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93" idx="3"/>
          </p:cNvCxnSpPr>
          <p:nvPr/>
        </p:nvCxnSpPr>
        <p:spPr>
          <a:xfrm>
            <a:off x="3577882" y="2636536"/>
            <a:ext cx="318674" cy="18505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94" idx="3"/>
          </p:cNvCxnSpPr>
          <p:nvPr/>
        </p:nvCxnSpPr>
        <p:spPr>
          <a:xfrm flipV="1">
            <a:off x="3618667" y="2499475"/>
            <a:ext cx="1362652" cy="12113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6260290" y="1626936"/>
            <a:ext cx="1296906" cy="11591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>
            <a:stCxn id="86" idx="3"/>
          </p:cNvCxnSpPr>
          <p:nvPr/>
        </p:nvCxnSpPr>
        <p:spPr>
          <a:xfrm>
            <a:off x="6275586" y="2308451"/>
            <a:ext cx="1292168" cy="5649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stCxn id="90" idx="3"/>
            <a:endCxn id="76" idx="1"/>
          </p:cNvCxnSpPr>
          <p:nvPr/>
        </p:nvCxnSpPr>
        <p:spPr>
          <a:xfrm>
            <a:off x="6275586" y="2786086"/>
            <a:ext cx="1292168" cy="2277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>
            <a:stCxn id="92" idx="3"/>
          </p:cNvCxnSpPr>
          <p:nvPr/>
        </p:nvCxnSpPr>
        <p:spPr>
          <a:xfrm flipV="1">
            <a:off x="6275585" y="3170031"/>
            <a:ext cx="1292169" cy="1773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>
            <a:stCxn id="97" idx="3"/>
          </p:cNvCxnSpPr>
          <p:nvPr/>
        </p:nvCxnSpPr>
        <p:spPr>
          <a:xfrm flipV="1">
            <a:off x="5262448" y="3264130"/>
            <a:ext cx="2305306" cy="8913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flipV="1">
            <a:off x="5055904" y="3256316"/>
            <a:ext cx="2750470" cy="19280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>
            <a:stCxn id="61" idx="3"/>
          </p:cNvCxnSpPr>
          <p:nvPr/>
        </p:nvCxnSpPr>
        <p:spPr>
          <a:xfrm>
            <a:off x="4271456" y="1121999"/>
            <a:ext cx="891094" cy="37757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Заголовок 1"/>
          <p:cNvSpPr txBox="1">
            <a:spLocks/>
          </p:cNvSpPr>
          <p:nvPr/>
        </p:nvSpPr>
        <p:spPr>
          <a:xfrm>
            <a:off x="1377796" y="1509459"/>
            <a:ext cx="538161" cy="209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5" name="Заголовок 1"/>
          <p:cNvSpPr txBox="1">
            <a:spLocks/>
          </p:cNvSpPr>
          <p:nvPr/>
        </p:nvSpPr>
        <p:spPr>
          <a:xfrm>
            <a:off x="2307889" y="1078359"/>
            <a:ext cx="538161" cy="209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6" name="Заголовок 1"/>
          <p:cNvSpPr txBox="1">
            <a:spLocks/>
          </p:cNvSpPr>
          <p:nvPr/>
        </p:nvSpPr>
        <p:spPr>
          <a:xfrm>
            <a:off x="2846050" y="1957166"/>
            <a:ext cx="538161" cy="209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7" name="Заголовок 1"/>
          <p:cNvSpPr txBox="1">
            <a:spLocks/>
          </p:cNvSpPr>
          <p:nvPr/>
        </p:nvSpPr>
        <p:spPr>
          <a:xfrm>
            <a:off x="3129076" y="1779923"/>
            <a:ext cx="538161" cy="209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8" name="Рисунок 15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154" y="3441812"/>
            <a:ext cx="351162" cy="3190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9" name="Рисунок 1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068" y="1847629"/>
            <a:ext cx="351162" cy="3190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0" name="Picture 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515" y="951343"/>
            <a:ext cx="384175" cy="3413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</p:pic>
      <p:pic>
        <p:nvPicPr>
          <p:cNvPr id="161" name="Picture 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743" y="2147187"/>
            <a:ext cx="384175" cy="3413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162" name="Заголовок 1"/>
          <p:cNvSpPr txBox="1">
            <a:spLocks/>
          </p:cNvSpPr>
          <p:nvPr/>
        </p:nvSpPr>
        <p:spPr>
          <a:xfrm>
            <a:off x="1206841" y="2536642"/>
            <a:ext cx="538161" cy="209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20%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" name="Picture 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232" y="1422435"/>
            <a:ext cx="384175" cy="3413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</p:pic>
      <p:sp>
        <p:nvSpPr>
          <p:cNvPr id="164" name="Заголовок 1"/>
          <p:cNvSpPr txBox="1">
            <a:spLocks/>
          </p:cNvSpPr>
          <p:nvPr/>
        </p:nvSpPr>
        <p:spPr>
          <a:xfrm>
            <a:off x="5972033" y="4671861"/>
            <a:ext cx="1350341" cy="2588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Дежурный фельдшер для обслуживания на дому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5" name="Заголовок 1"/>
          <p:cNvSpPr txBox="1">
            <a:spLocks/>
          </p:cNvSpPr>
          <p:nvPr/>
        </p:nvSpPr>
        <p:spPr>
          <a:xfrm>
            <a:off x="-26128" y="2909106"/>
            <a:ext cx="538161" cy="209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0%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89163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17028400"/>
              </p:ext>
            </p:extLst>
          </p:nvPr>
        </p:nvGraphicFramePr>
        <p:xfrm>
          <a:off x="261258" y="870857"/>
          <a:ext cx="8675006" cy="2842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3855"/>
                <a:gridCol w="1584046"/>
                <a:gridCol w="1378353"/>
                <a:gridCol w="2168752"/>
              </a:tblGrid>
              <a:tr h="399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Было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Запись пациентов через ЕГИС ЭЗ РТ, портал </a:t>
                      </a:r>
                      <a:r>
                        <a:rPr lang="ru-RU" sz="14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госуслуги</a:t>
                      </a:r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инфомат</a:t>
                      </a:r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телефон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80%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Сокращение времени пребывания пациента в поликлинике на прием к врачу за счет разделения потоков, ведение </a:t>
                      </a:r>
                      <a:r>
                        <a:rPr lang="ru-RU" sz="14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эл.записи</a:t>
                      </a:r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увеличение кол-ва больных принятых врачом, улучшение качества </a:t>
                      </a:r>
                      <a:r>
                        <a:rPr lang="ru-RU" sz="14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мед.приема</a:t>
                      </a:r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удовлетворенность пациентов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Снижение времени ожидания пациента на прием к врачу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100-130 мин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12-15 мин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Сокращение времени ожидания консультации к профильным специалистам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10-14 дней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6-8 дней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Сокращение ВПП лечебно-диагностического приема пациента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130-175 мин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35-45 мин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 приема</a:t>
                      </a:r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врача терапевта пациентов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4 часа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6 часов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628650" y="1"/>
            <a:ext cx="7886700" cy="8708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Таблица целевого состояния лечебно-диагностического приема в поликлинике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88658957"/>
              </p:ext>
            </p:extLst>
          </p:nvPr>
        </p:nvGraphicFramePr>
        <p:xfrm>
          <a:off x="290281" y="4038601"/>
          <a:ext cx="8723089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8290"/>
                <a:gridCol w="538479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Проблемы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1. Отсутствие записи на прием к врачу через </a:t>
                      </a:r>
                      <a:r>
                        <a:rPr lang="ru-RU" sz="14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инфомат</a:t>
                      </a:r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Call-</a:t>
                      </a:r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центр, портал.</a:t>
                      </a:r>
                    </a:p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Долгий дозвон 5-30 мин</a:t>
                      </a:r>
                    </a:p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Сложный</a:t>
                      </a:r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интерфейс </a:t>
                      </a:r>
                      <a:r>
                        <a:rPr lang="ru-RU" sz="14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инфомата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Установка </a:t>
                      </a:r>
                      <a:r>
                        <a:rPr lang="ru-RU" sz="14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инфоматов</a:t>
                      </a:r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 и программного обеспечения ЕГИС</a:t>
                      </a:r>
                    </a:p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Организация записи</a:t>
                      </a:r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через </a:t>
                      </a:r>
                      <a:r>
                        <a:rPr lang="ru-RU" sz="14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Госуслуги</a:t>
                      </a:r>
                      <a:endParaRPr lang="ru-RU" sz="1400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Популяризация электронной записи</a:t>
                      </a:r>
                    </a:p>
                    <a:p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Создание </a:t>
                      </a:r>
                      <a:r>
                        <a:rPr lang="en-US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Call-</a:t>
                      </a:r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центра с </a:t>
                      </a:r>
                      <a:r>
                        <a:rPr lang="en-US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IP-</a:t>
                      </a:r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телефонией, ведение </a:t>
                      </a:r>
                      <a:r>
                        <a:rPr lang="ru-RU" sz="14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обзвона</a:t>
                      </a:r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пациентов</a:t>
                      </a:r>
                    </a:p>
                    <a:p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Разделены потоки пациентов, организован прием дежурного врача.</a:t>
                      </a:r>
                    </a:p>
                    <a:p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Прием врачей увеличен на 2 часа, а прием на дому осуществляют фельдшера</a:t>
                      </a:r>
                    </a:p>
                    <a:p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Организовано </a:t>
                      </a:r>
                      <a:r>
                        <a:rPr lang="ru-RU" sz="14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картохранилище</a:t>
                      </a:r>
                      <a:endParaRPr lang="ru-RU" sz="1400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Участковые терапевты принимают только плановых больных и осуществляют запись на вторичный прием.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2. 30-35% времени работы терапевта занимает прием внеплановых пациентов.</a:t>
                      </a:r>
                    </a:p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Длительные очереди у терапевта</a:t>
                      </a:r>
                    </a:p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Хранение амбулаторных карт в кабинете терапевта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202168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0593" y="478973"/>
            <a:ext cx="7886700" cy="1337732"/>
          </a:xfrm>
        </p:spPr>
        <p:txBody>
          <a:bodyPr>
            <a:normAutofit/>
          </a:bodyPr>
          <a:lstStyle/>
          <a:p>
            <a:pPr algn="ctr"/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Процесс</a:t>
            </a:r>
            <a:endParaRPr lang="ru-RU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6430" y="1944701"/>
            <a:ext cx="7869891" cy="21047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«Проведение диспансеризации определенных групп населения»</a:t>
            </a:r>
          </a:p>
          <a:p>
            <a:pPr mar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54979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551" y="392075"/>
            <a:ext cx="3229506" cy="5741345"/>
          </a:xfrm>
        </p:spPr>
      </p:pic>
      <p:pic>
        <p:nvPicPr>
          <p:cNvPr id="9" name="Объект 8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2971" y="395702"/>
            <a:ext cx="4252686" cy="5670248"/>
          </a:xfrm>
        </p:spPr>
      </p:pic>
    </p:spTree>
    <p:extLst>
      <p:ext uri="{BB962C8B-B14F-4D97-AF65-F5344CB8AC3E}">
        <p14:creationId xmlns="" xmlns:p14="http://schemas.microsoft.com/office/powerpoint/2010/main" val="524755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63851517"/>
              </p:ext>
            </p:extLst>
          </p:nvPr>
        </p:nvGraphicFramePr>
        <p:xfrm>
          <a:off x="285296" y="1291771"/>
          <a:ext cx="8684533" cy="1882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4110"/>
                <a:gridCol w="1707470"/>
                <a:gridCol w="1607869"/>
                <a:gridCol w="2305084"/>
              </a:tblGrid>
              <a:tr h="399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Было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ВПП</a:t>
                      </a:r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внутри поликлиники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349-440 минут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97-123 минуты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Снижение в 3 раза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Колебание процесса ВПП в днях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6-8 дней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2-3 дня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Снижение в 2,6-3 раза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Колебание по количеству посещений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4-7 раз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2-3 раза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Снижение в 2,0-2,3 раза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пересечений потоков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7-9 пересечений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3 пересечения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Снижение в 3 раза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679450" y="333829"/>
            <a:ext cx="7886700" cy="653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Таблица целевого состояния диспансеризации определенных групп взрослого населения   </a:t>
            </a:r>
            <a:r>
              <a:rPr lang="en-US" sz="1800" b="1" u="sng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 этап</a:t>
            </a:r>
            <a:endParaRPr lang="ru-RU" sz="1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79450" y="3795485"/>
            <a:ext cx="7886700" cy="653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Таблица целевого состояния диспансеризации определенных групп взрослого населения   </a:t>
            </a:r>
            <a:r>
              <a:rPr lang="en-US" sz="1800" b="1" u="sng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этап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882027870"/>
              </p:ext>
            </p:extLst>
          </p:nvPr>
        </p:nvGraphicFramePr>
        <p:xfrm>
          <a:off x="280533" y="4680856"/>
          <a:ext cx="8684533" cy="1882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4110"/>
                <a:gridCol w="1707470"/>
                <a:gridCol w="1607869"/>
                <a:gridCol w="2305084"/>
              </a:tblGrid>
              <a:tr h="399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Было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ВПП</a:t>
                      </a:r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внутри поликлиники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292-305 минут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97-110 минуты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Снижение в 3 раза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Колебание процесса ВПП в днях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4-8 дней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2-3 дня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Снижение в 2,6-3 раза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Колебание по количеству посещений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3-5 раз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2-3 раза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Снижение в 1,6-2 раза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пересечений потоков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6-8 пересечений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09652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5107" y="493487"/>
            <a:ext cx="7886700" cy="1337732"/>
          </a:xfrm>
        </p:spPr>
        <p:txBody>
          <a:bodyPr>
            <a:normAutofit/>
          </a:bodyPr>
          <a:lstStyle/>
          <a:p>
            <a:pPr algn="ctr"/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Процесс</a:t>
            </a:r>
            <a:endParaRPr lang="ru-RU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6430" y="1944701"/>
            <a:ext cx="7869891" cy="21047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«Распределение входящих потоков пациентов, в том числе по неотложным состояниям»</a:t>
            </a:r>
          </a:p>
          <a:p>
            <a:pPr mar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5399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283" y="495300"/>
            <a:ext cx="2186668" cy="266700"/>
          </a:xfrm>
        </p:spPr>
        <p:txBody>
          <a:bodyPr>
            <a:normAutofit/>
          </a:bodyPr>
          <a:lstStyle/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I.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Прием терапевта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16826129"/>
              </p:ext>
            </p:extLst>
          </p:nvPr>
        </p:nvGraphicFramePr>
        <p:xfrm>
          <a:off x="2333625" y="547915"/>
          <a:ext cx="6697891" cy="6045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3679"/>
                <a:gridCol w="2292586"/>
                <a:gridCol w="2001626"/>
              </a:tblGrid>
              <a:tr h="23546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Проблемы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Решения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8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Нет разделения потоков на здоровых и больных в очередь вклиниваются пациенты и по неотложным показаниям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Потоки разделены на лечебный, неотложный и здоровый прием. Организован кабинет неотложной помощи.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Разгрузка терапевтов, снижение ВПП в поликлинике, повышение удовлетворенности пациентов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8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Большие очереди в регистратуре и на приеме врачей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Ведение электронной записи на приеме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8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Отсутствие понятной навигации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Разработка навигации и маршрутизации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поликлинике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Увеличение информированности пациентов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8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Грубое отношение персонала к пациентам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8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Постоянное отвлечение на телефонные звонки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Разгрузка администратора и снижение ВПП для пациента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8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Длительная запись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8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Сложно получить нужную информацию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8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Неотложные пациенты принимаются в общей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очереди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8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Пациенты на диспансеризацию направляются  через участкового врача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8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Медицинские карты хранятся в кабинете врача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Организовано отдельное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картохранилище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Сокращение утери амбулаторных карт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8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Идущие на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диспансерзацию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 пациенты не выделены в отдельный поток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8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Сложно дозвониться, длительность звонка от 5-30 мин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Организован </a:t>
                      </a:r>
                      <a:r>
                        <a:rPr lang="en-US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Call-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 многоканальной </a:t>
                      </a:r>
                      <a:r>
                        <a:rPr lang="ru-RU" sz="1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телеф.связью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Запись по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эектр.системам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 к врачу достигла показ 75-80%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8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Сложно получить информацию, при этом 30% звонков совершалась в справочных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целях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8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Отсутствие записи на прием через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инфомат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госуслуги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Установлены 2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инфомата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 для записи на прием к врачу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-1" y="137886"/>
            <a:ext cx="3028951" cy="3574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Распределение потоков пациентов       (УЗ-спец) 1а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663951" y="119744"/>
            <a:ext cx="5065486" cy="2975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Основные проблемы проекта и его решения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981200" y="316593"/>
            <a:ext cx="16192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1"/>
          <p:cNvSpPr txBox="1">
            <a:spLocks/>
          </p:cNvSpPr>
          <p:nvPr/>
        </p:nvSpPr>
        <p:spPr>
          <a:xfrm>
            <a:off x="105459" y="704850"/>
            <a:ext cx="2186668" cy="18478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Первичный прием пациента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Выписка льготных рецептов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Прививки. Диспансерное наблюдение хронических больных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Оформление посыльного листа на МСЭ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Направление на госпитализацию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Выписка из амбулаторных карт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Выписка больничного листа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Студенческая справка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Направление к узким специалистам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Направление на анализы и диагностические исследования</a:t>
            </a:r>
            <a:endParaRPr lang="ru-RU" sz="1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05459" y="2562223"/>
            <a:ext cx="2186668" cy="26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II.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Кабинет неотложной помощи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02736" y="2952749"/>
            <a:ext cx="2186668" cy="10572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Прием пациента по неотложным показаниям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Направление на экстренную госпитализацию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Выписка справки о смерти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Выдача больничных листов при острых состояниях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Оказание неотложной помощи</a:t>
            </a:r>
            <a:endParaRPr lang="ru-RU" sz="1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7626" y="4121943"/>
            <a:ext cx="2186668" cy="26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III.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Отделение профилактики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122467" y="4388643"/>
            <a:ext cx="2186668" cy="7191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Проведение диспансеризации определенных групп населения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Ведение и наблюдение, учет </a:t>
            </a:r>
            <a:r>
              <a:rPr lang="en-US" sz="1000" i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 группы здоровья</a:t>
            </a:r>
            <a:endParaRPr lang="ru-RU" sz="1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02736" y="5186362"/>
            <a:ext cx="2186668" cy="3143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IV.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Стойка администратора</a:t>
            </a:r>
          </a:p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(медицинского консультанта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122467" y="5505449"/>
            <a:ext cx="2186668" cy="1047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Получение информации о работе медицинского учреждения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Выписка больничных листов (бумажный носитель)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Прикрепление пациента а МО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Регулирование потоков пациентов</a:t>
            </a:r>
            <a:endParaRPr lang="ru-RU" sz="10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3392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2141</TotalTime>
  <Words>1170</Words>
  <Application>Microsoft Office PowerPoint</Application>
  <PresentationFormat>Экран (4:3)</PresentationFormat>
  <Paragraphs>270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Процессы, которые реализуются в рамках проекта «Бережливая поликлиника»:</vt:lpstr>
      <vt:lpstr>Процесс</vt:lpstr>
      <vt:lpstr>Карта целевого состояния   лечебно-диагностический прием врача в поликлинике</vt:lpstr>
      <vt:lpstr>Таблица целевого состояния лечебно-диагностического приема в поликлинике</vt:lpstr>
      <vt:lpstr>Процесс</vt:lpstr>
      <vt:lpstr>Слайд 6</vt:lpstr>
      <vt:lpstr>Таблица целевого состояния диспансеризации определенных групп взрослого населения   I этап</vt:lpstr>
      <vt:lpstr>Процесс</vt:lpstr>
      <vt:lpstr>I.Прием терапевта</vt:lpstr>
      <vt:lpstr>Процесс</vt:lpstr>
      <vt:lpstr>Организация картохранилища</vt:lpstr>
      <vt:lpstr>Процесс</vt:lpstr>
      <vt:lpstr>Было</vt:lpstr>
      <vt:lpstr>Процесс</vt:lpstr>
      <vt:lpstr>Карта целевого состояния  подпроцесса  принятия гражданина на мед.обслуживание в МО/снятие гражданина с мед.обслуживания в МО</vt:lpstr>
      <vt:lpstr>Таблица целевого состояния Принятия гражданина на медицинское обслуживание в МО</vt:lpstr>
      <vt:lpstr>Результаты, достигнутые при внедрении и реализации бережливых процессов</vt:lpstr>
      <vt:lpstr>Благодарим за внимание</vt:lpstr>
    </vt:vector>
  </TitlesOfParts>
  <Company>PJSC "New Engineering Technologies"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ICL</cp:lastModifiedBy>
  <cp:revision>140</cp:revision>
  <cp:lastPrinted>2019-07-15T12:10:20Z</cp:lastPrinted>
  <dcterms:created xsi:type="dcterms:W3CDTF">2016-11-18T14:12:19Z</dcterms:created>
  <dcterms:modified xsi:type="dcterms:W3CDTF">2019-09-26T10:59:44Z</dcterms:modified>
</cp:coreProperties>
</file>