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77" r:id="rId2"/>
    <p:sldId id="280" r:id="rId3"/>
    <p:sldId id="282" r:id="rId4"/>
    <p:sldId id="283" r:id="rId5"/>
    <p:sldId id="284" r:id="rId6"/>
    <p:sldId id="287" r:id="rId7"/>
    <p:sldId id="289" r:id="rId8"/>
    <p:sldId id="290" r:id="rId9"/>
    <p:sldId id="292" r:id="rId10"/>
    <p:sldId id="294" r:id="rId11"/>
    <p:sldId id="297" r:id="rId12"/>
    <p:sldId id="298" r:id="rId13"/>
    <p:sldId id="309" r:id="rId14"/>
    <p:sldId id="303" r:id="rId15"/>
    <p:sldId id="305" r:id="rId16"/>
    <p:sldId id="306" r:id="rId17"/>
    <p:sldId id="307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2315D"/>
    <a:srgbClr val="97000B"/>
    <a:srgbClr val="29364B"/>
    <a:srgbClr val="481419"/>
    <a:srgbClr val="006CFF"/>
    <a:srgbClr val="0041B6"/>
    <a:srgbClr val="F9D600"/>
    <a:srgbClr val="324057"/>
    <a:srgbClr val="007CCE"/>
    <a:srgbClr val="2A12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207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567" y="59643"/>
            <a:ext cx="7886700" cy="10512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Процессы, которые реализуются в рамках проекта «Бережливая поликлиника»: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7882" y="3780969"/>
            <a:ext cx="5334000" cy="12337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 и доставка медицинских карт пациентов, получающих медицинскую помощь в амбулаторных условиях(ф-025у), в кабинеты врачей, ведение картотеки поликлиники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37882" y="3077020"/>
            <a:ext cx="5333999" cy="6821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входящих потоков пациентов, в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 неотложным состояниям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28600" y="5820221"/>
            <a:ext cx="5333999" cy="9942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гражданина на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мед.обслу-живание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мед.организации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/снятие гражданина с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мед.обслуживания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медицинской организации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28600" y="2140853"/>
            <a:ext cx="5283198" cy="7474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диспансеризации определенных групп взрослого населения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152398" y="1357082"/>
            <a:ext cx="5319484" cy="7402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Лечебно-диагностический прием врача в поликлинике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57383" y="5061847"/>
            <a:ext cx="5319485" cy="711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системы 5</a:t>
            </a:r>
            <a:r>
              <a:rPr lang="en-US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кабинетах терапевтического отделения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564108" y="2333167"/>
            <a:ext cx="371354" cy="362857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540567" y="3236677"/>
            <a:ext cx="371354" cy="36285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5" name="Блок-схема: узел 64"/>
          <p:cNvSpPr/>
          <p:nvPr/>
        </p:nvSpPr>
        <p:spPr>
          <a:xfrm>
            <a:off x="540567" y="4216397"/>
            <a:ext cx="371354" cy="362857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66" name="Блок-схема: узел 65"/>
          <p:cNvSpPr/>
          <p:nvPr/>
        </p:nvSpPr>
        <p:spPr>
          <a:xfrm>
            <a:off x="540567" y="5239656"/>
            <a:ext cx="371354" cy="362857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67" name="Блок-схема: узел 66"/>
          <p:cNvSpPr/>
          <p:nvPr/>
        </p:nvSpPr>
        <p:spPr>
          <a:xfrm>
            <a:off x="564108" y="6135907"/>
            <a:ext cx="371354" cy="362857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1174296" y="993673"/>
            <a:ext cx="3341007" cy="447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Наименование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Блок-схема: узел 56"/>
          <p:cNvSpPr/>
          <p:nvPr/>
        </p:nvSpPr>
        <p:spPr>
          <a:xfrm>
            <a:off x="540567" y="1545767"/>
            <a:ext cx="371354" cy="3628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99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136" y="580572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21047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«Подбор и доставка медицинских карт пациентов, получающих медицинскую помощь в амбулаторных условиях (ф.025/у) в кабинеты врачей, ведение картотеки поликлиники»»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69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картохранилища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074055"/>
            <a:ext cx="4131128" cy="55081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28" y="1074055"/>
            <a:ext cx="4131129" cy="55081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41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91886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2104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«Внедрение системы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кабинетах терапевтического отделения»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9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75084"/>
            <a:ext cx="2753179" cy="107405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Было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" y="0"/>
            <a:ext cx="3381829" cy="601214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686" y="1031923"/>
            <a:ext cx="3277168" cy="5826077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277429" y="188685"/>
            <a:ext cx="2753179" cy="1030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2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2104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«Принятия гражданина на медицинское обслуживание в МО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снятие гражданина с медицинского обслуживания в МО»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429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0591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Карта целевого состояния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подпроцесса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принятия гражданина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мед.обслуживание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МО/снятие гражданина с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мед.обслуживания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МО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Заголовок 1"/>
          <p:cNvSpPr txBox="1">
            <a:spLocks/>
          </p:cNvSpPr>
          <p:nvPr/>
        </p:nvSpPr>
        <p:spPr>
          <a:xfrm>
            <a:off x="620339" y="3272788"/>
            <a:ext cx="5996385" cy="492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ВПП (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0-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5 мин)+(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0-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мин)+(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мин)=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мин+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(15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0мин)=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0-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Ожидание в очереди и подпись </a:t>
            </a:r>
            <a:r>
              <a:rPr lang="ru-RU" sz="900" i="1" dirty="0" err="1" smtClean="0">
                <a:latin typeface="Times New Roman" pitchFamily="18" charset="0"/>
                <a:cs typeface="Times New Roman" pitchFamily="18" charset="0"/>
              </a:rPr>
              <a:t>начмеда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00" i="1" dirty="0" err="1" smtClean="0">
                <a:latin typeface="Times New Roman" pitchFamily="18" charset="0"/>
                <a:cs typeface="Times New Roman" pitchFamily="18" charset="0"/>
              </a:rPr>
              <a:t>завтер.отд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. 15-20 мин.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Время прикрепления пациента к МО 60-82 мин</a:t>
            </a:r>
            <a:endParaRPr lang="ru-RU" sz="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880793" y="3869881"/>
            <a:ext cx="1735931" cy="333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Картотека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19339" y="4701260"/>
            <a:ext cx="928687" cy="82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6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51" y="4943580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99" name="Прямоугольник 98"/>
          <p:cNvSpPr/>
          <p:nvPr/>
        </p:nvSpPr>
        <p:spPr>
          <a:xfrm>
            <a:off x="5124763" y="4845799"/>
            <a:ext cx="1335316" cy="65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Участковый терапевт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463884" y="4959167"/>
            <a:ext cx="791028" cy="484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916191" y="3820907"/>
            <a:ext cx="1236779" cy="43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Равнобедренный треугольник 105"/>
          <p:cNvSpPr/>
          <p:nvPr/>
        </p:nvSpPr>
        <p:spPr>
          <a:xfrm>
            <a:off x="319339" y="4431385"/>
            <a:ext cx="276387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Равнобедренный треугольник 107"/>
          <p:cNvSpPr/>
          <p:nvPr/>
        </p:nvSpPr>
        <p:spPr>
          <a:xfrm>
            <a:off x="595726" y="4431385"/>
            <a:ext cx="307650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Равнобедренный треугольник 108"/>
          <p:cNvSpPr/>
          <p:nvPr/>
        </p:nvSpPr>
        <p:spPr>
          <a:xfrm>
            <a:off x="896864" y="4429228"/>
            <a:ext cx="351162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Равнобедренный треугольник 109"/>
          <p:cNvSpPr/>
          <p:nvPr/>
        </p:nvSpPr>
        <p:spPr>
          <a:xfrm>
            <a:off x="7463884" y="4693600"/>
            <a:ext cx="25944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Равнобедренный треугольник 110"/>
          <p:cNvSpPr/>
          <p:nvPr/>
        </p:nvSpPr>
        <p:spPr>
          <a:xfrm>
            <a:off x="8013610" y="4692502"/>
            <a:ext cx="241302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Равнобедренный треугольник 111"/>
          <p:cNvSpPr/>
          <p:nvPr/>
        </p:nvSpPr>
        <p:spPr>
          <a:xfrm>
            <a:off x="7723325" y="4692501"/>
            <a:ext cx="28938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 стрелкой 112"/>
          <p:cNvCxnSpPr/>
          <p:nvPr/>
        </p:nvCxnSpPr>
        <p:spPr>
          <a:xfrm>
            <a:off x="1232783" y="5284892"/>
            <a:ext cx="5851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Заголовок 1"/>
          <p:cNvSpPr txBox="1">
            <a:spLocks/>
          </p:cNvSpPr>
          <p:nvPr/>
        </p:nvSpPr>
        <p:spPr>
          <a:xfrm>
            <a:off x="3780604" y="5902472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10-15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Заголовок 1"/>
          <p:cNvSpPr txBox="1">
            <a:spLocks/>
          </p:cNvSpPr>
          <p:nvPr/>
        </p:nvSpPr>
        <p:spPr>
          <a:xfrm>
            <a:off x="469753" y="6325467"/>
            <a:ext cx="5996385" cy="492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Время открепления пациента от МО 20-30 минут</a:t>
            </a:r>
            <a:endParaRPr lang="ru-RU" sz="1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Прямая со стрелкой 124"/>
          <p:cNvCxnSpPr/>
          <p:nvPr/>
        </p:nvCxnSpPr>
        <p:spPr>
          <a:xfrm flipH="1">
            <a:off x="2990423" y="4252252"/>
            <a:ext cx="38527" cy="537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stCxn id="99" idx="3"/>
          </p:cNvCxnSpPr>
          <p:nvPr/>
        </p:nvCxnSpPr>
        <p:spPr>
          <a:xfrm>
            <a:off x="6460079" y="5171833"/>
            <a:ext cx="1003805" cy="20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V="1">
            <a:off x="3263471" y="5316755"/>
            <a:ext cx="1861292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5" idx="3"/>
            <a:endCxn id="90" idx="1"/>
          </p:cNvCxnSpPr>
          <p:nvPr/>
        </p:nvCxnSpPr>
        <p:spPr>
          <a:xfrm>
            <a:off x="4152970" y="4036579"/>
            <a:ext cx="72782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4575542" y="982816"/>
            <a:ext cx="1611088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НАЧМЕД 3 этаж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491873" y="1886692"/>
            <a:ext cx="928687" cy="82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185163" y="2167725"/>
            <a:ext cx="1610521" cy="763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Администратор-медицинский консультант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8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44" y="2098118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139" name="Прямоугольник 138"/>
          <p:cNvSpPr/>
          <p:nvPr/>
        </p:nvSpPr>
        <p:spPr>
          <a:xfrm>
            <a:off x="4575542" y="2174475"/>
            <a:ext cx="1335316" cy="65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Участковый терапевт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7477576" y="2794329"/>
            <a:ext cx="791028" cy="484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055880" y="1279282"/>
            <a:ext cx="1467671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ЕГИС МЗ РТ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Равнобедренный треугольник 141"/>
          <p:cNvSpPr/>
          <p:nvPr/>
        </p:nvSpPr>
        <p:spPr>
          <a:xfrm>
            <a:off x="482146" y="1609723"/>
            <a:ext cx="276387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>
            <a:off x="753519" y="1609724"/>
            <a:ext cx="307650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>
            <a:off x="1065386" y="1612748"/>
            <a:ext cx="351162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Равнобедренный треугольник 151"/>
          <p:cNvSpPr/>
          <p:nvPr/>
        </p:nvSpPr>
        <p:spPr>
          <a:xfrm>
            <a:off x="7477576" y="2530741"/>
            <a:ext cx="25944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>
            <a:off x="8027302" y="2523062"/>
            <a:ext cx="241302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>
            <a:off x="7737921" y="2530741"/>
            <a:ext cx="28938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6" name="Прямая со стрелкой 165"/>
          <p:cNvCxnSpPr/>
          <p:nvPr/>
        </p:nvCxnSpPr>
        <p:spPr>
          <a:xfrm>
            <a:off x="1416548" y="2467426"/>
            <a:ext cx="7686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Заголовок 1"/>
          <p:cNvSpPr txBox="1">
            <a:spLocks/>
          </p:cNvSpPr>
          <p:nvPr/>
        </p:nvSpPr>
        <p:spPr>
          <a:xfrm>
            <a:off x="2832029" y="1788871"/>
            <a:ext cx="538161" cy="25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Заголовок 1"/>
          <p:cNvSpPr txBox="1">
            <a:spLocks/>
          </p:cNvSpPr>
          <p:nvPr/>
        </p:nvSpPr>
        <p:spPr>
          <a:xfrm>
            <a:off x="3780604" y="1009501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15-20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Заголовок 1"/>
          <p:cNvSpPr txBox="1">
            <a:spLocks/>
          </p:cNvSpPr>
          <p:nvPr/>
        </p:nvSpPr>
        <p:spPr>
          <a:xfrm>
            <a:off x="2192590" y="3088922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10-15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Заголовок 1"/>
          <p:cNvSpPr txBox="1">
            <a:spLocks/>
          </p:cNvSpPr>
          <p:nvPr/>
        </p:nvSpPr>
        <p:spPr>
          <a:xfrm>
            <a:off x="4204516" y="3094860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0-</a:t>
            </a:r>
            <a:r>
              <a:rPr lang="en-US" sz="10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0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Заголовок 1"/>
          <p:cNvSpPr txBox="1">
            <a:spLocks/>
          </p:cNvSpPr>
          <p:nvPr/>
        </p:nvSpPr>
        <p:spPr>
          <a:xfrm>
            <a:off x="5590887" y="3082513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000" b="1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2" name="Прямая со стрелкой 171"/>
          <p:cNvCxnSpPr/>
          <p:nvPr/>
        </p:nvCxnSpPr>
        <p:spPr>
          <a:xfrm flipV="1">
            <a:off x="3433763" y="1317254"/>
            <a:ext cx="1141779" cy="8504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 flipH="1">
            <a:off x="3795684" y="1403730"/>
            <a:ext cx="1156206" cy="865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>
            <a:endCxn id="140" idx="1"/>
          </p:cNvCxnSpPr>
          <p:nvPr/>
        </p:nvCxnSpPr>
        <p:spPr>
          <a:xfrm>
            <a:off x="3789504" y="2897236"/>
            <a:ext cx="3688072" cy="139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>
            <a:stCxn id="137" idx="3"/>
            <a:endCxn id="139" idx="1"/>
          </p:cNvCxnSpPr>
          <p:nvPr/>
        </p:nvCxnSpPr>
        <p:spPr>
          <a:xfrm flipV="1">
            <a:off x="3795684" y="2500509"/>
            <a:ext cx="779858" cy="49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6992307" y="1282550"/>
            <a:ext cx="1445532" cy="42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Картотека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7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964" y="2071447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cxnSp>
        <p:nvCxnSpPr>
          <p:cNvPr id="178" name="Прямая со стрелкой 177"/>
          <p:cNvCxnSpPr>
            <a:endCxn id="141" idx="2"/>
          </p:cNvCxnSpPr>
          <p:nvPr/>
        </p:nvCxnSpPr>
        <p:spPr>
          <a:xfrm flipV="1">
            <a:off x="2789716" y="1700196"/>
            <a:ext cx="0" cy="467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>
            <a:stCxn id="139" idx="3"/>
          </p:cNvCxnSpPr>
          <p:nvPr/>
        </p:nvCxnSpPr>
        <p:spPr>
          <a:xfrm>
            <a:off x="5910858" y="2500509"/>
            <a:ext cx="1566718" cy="3617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>
            <a:endCxn id="176" idx="1"/>
          </p:cNvCxnSpPr>
          <p:nvPr/>
        </p:nvCxnSpPr>
        <p:spPr>
          <a:xfrm flipV="1">
            <a:off x="3795684" y="1493007"/>
            <a:ext cx="3196623" cy="8199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/>
          <p:nvPr/>
        </p:nvCxnSpPr>
        <p:spPr>
          <a:xfrm flipV="1">
            <a:off x="5910858" y="1639521"/>
            <a:ext cx="1078069" cy="629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176" idx="2"/>
          </p:cNvCxnSpPr>
          <p:nvPr/>
        </p:nvCxnSpPr>
        <p:spPr>
          <a:xfrm flipH="1">
            <a:off x="5910858" y="1703464"/>
            <a:ext cx="1804215" cy="6682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927" y="1917923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pic>
        <p:nvPicPr>
          <p:cNvPr id="184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627" y="1700196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185" name="Прямоугольник 184"/>
          <p:cNvSpPr/>
          <p:nvPr/>
        </p:nvSpPr>
        <p:spPr>
          <a:xfrm>
            <a:off x="1800855" y="4789871"/>
            <a:ext cx="1610521" cy="763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Администратор-медицинский консультант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469753" y="3854777"/>
            <a:ext cx="1236779" cy="43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>
            <a:endCxn id="105" idx="1"/>
          </p:cNvCxnSpPr>
          <p:nvPr/>
        </p:nvCxnSpPr>
        <p:spPr>
          <a:xfrm flipV="1">
            <a:off x="1706531" y="4036579"/>
            <a:ext cx="1209660" cy="360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152970" y="4162425"/>
            <a:ext cx="971793" cy="7811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Заголовок 1"/>
          <p:cNvSpPr txBox="1">
            <a:spLocks/>
          </p:cNvSpPr>
          <p:nvPr/>
        </p:nvSpPr>
        <p:spPr>
          <a:xfrm>
            <a:off x="4247800" y="3742295"/>
            <a:ext cx="538161" cy="25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Заголовок 1"/>
          <p:cNvSpPr txBox="1">
            <a:spLocks/>
          </p:cNvSpPr>
          <p:nvPr/>
        </p:nvSpPr>
        <p:spPr>
          <a:xfrm>
            <a:off x="3101475" y="4380756"/>
            <a:ext cx="538161" cy="25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Заголовок 1"/>
          <p:cNvSpPr txBox="1">
            <a:spLocks/>
          </p:cNvSpPr>
          <p:nvPr/>
        </p:nvSpPr>
        <p:spPr>
          <a:xfrm>
            <a:off x="1974448" y="4129991"/>
            <a:ext cx="538161" cy="25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0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63" y="4380756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cxnSp>
        <p:nvCxnSpPr>
          <p:cNvPr id="56" name="Прямая со стрелкой 55"/>
          <p:cNvCxnSpPr/>
          <p:nvPr/>
        </p:nvCxnSpPr>
        <p:spPr>
          <a:xfrm>
            <a:off x="6022645" y="4203278"/>
            <a:ext cx="0" cy="642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 flipV="1">
            <a:off x="5448300" y="4203278"/>
            <a:ext cx="4763" cy="642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Заголовок 1"/>
          <p:cNvSpPr txBox="1">
            <a:spLocks/>
          </p:cNvSpPr>
          <p:nvPr/>
        </p:nvSpPr>
        <p:spPr>
          <a:xfrm>
            <a:off x="4153294" y="4415430"/>
            <a:ext cx="538161" cy="25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Заголовок 1"/>
          <p:cNvSpPr txBox="1">
            <a:spLocks/>
          </p:cNvSpPr>
          <p:nvPr/>
        </p:nvSpPr>
        <p:spPr>
          <a:xfrm>
            <a:off x="5296096" y="5902472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6-8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Заголовок 1"/>
          <p:cNvSpPr txBox="1">
            <a:spLocks/>
          </p:cNvSpPr>
          <p:nvPr/>
        </p:nvSpPr>
        <p:spPr>
          <a:xfrm>
            <a:off x="2185163" y="5902472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5-7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5" name="Рисунок 1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9" y="3605420"/>
            <a:ext cx="351162" cy="3190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6297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7861266"/>
              </p:ext>
            </p:extLst>
          </p:nvPr>
        </p:nvGraphicFramePr>
        <p:xfrm>
          <a:off x="285297" y="1291771"/>
          <a:ext cx="8675006" cy="128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855"/>
                <a:gridCol w="1584046"/>
                <a:gridCol w="1378353"/>
                <a:gridCol w="2168752"/>
              </a:tblGrid>
              <a:tr h="399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пребывания в поликлинике при регистрации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170-235 минут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60-82 минуты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времени регистрации пациента в поликлинике в 2,8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регистрации в МО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1-3 дня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1-1,5 часа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79450" y="333829"/>
            <a:ext cx="7886700" cy="65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Таблица целевого состояния Принятия гражданина на медицинское обслуживание в МО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9450" y="3142343"/>
            <a:ext cx="7886700" cy="65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Таблица целевого состояния Снятия гражданина с медицинского обслуживания в МО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4315921"/>
              </p:ext>
            </p:extLst>
          </p:nvPr>
        </p:nvGraphicFramePr>
        <p:xfrm>
          <a:off x="285297" y="3932691"/>
          <a:ext cx="867500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855"/>
                <a:gridCol w="1584046"/>
                <a:gridCol w="1378353"/>
                <a:gridCol w="21687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открепления пациента от МО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1-2 дна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20-30 минут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Ускорение процесса снятия с учета и сокращение времени нахождения пациента в МО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Снятие пациента с медицинского обслуживания в МО через электронные информационные системы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введено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59901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Результаты, достигнутые при внедрении и реализации бережливых процессов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60" y="1103086"/>
            <a:ext cx="3447570" cy="5204292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Формирование рациональных потоков пациентов в зависимости от цели посещения поликлиники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Разработка единого стандарта хранения и маршрутизация карт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Повышение привлекательности процесса диспансеризации за счет снижения затраты времени и повышения качества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Увеличение информированности пациентов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74344" y="1160928"/>
            <a:ext cx="3708401" cy="5240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Сокращение времени ожидания пациентом получения услуг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Повышение удовлетворенности пациентов качеством и сроками получения услуг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Обеспечение равномерного распределения функциональных обязанностей между врачами и средним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мед.персоналом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Улучшение качества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мед.обслуживания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пациентов, вследствие положительного влияния эргономики рабочего места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59944" y="3236685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82572" y="2924415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9773" y="2924413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82572" y="2409370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882572" y="3323770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61660" y="3236685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425372" y="2938929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59944" y="2547042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556001" y="2561558"/>
            <a:ext cx="914400" cy="914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215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221" y="2394858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07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136" y="478973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18725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«Лечебно-диагностический прием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врача в поликлинике»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572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Карта целевого состояния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лечебно-диагностический прием врача в поликлинике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129076" y="956089"/>
            <a:ext cx="1142380" cy="33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Картотека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71451" y="2426940"/>
            <a:ext cx="928687" cy="5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97" y="2532133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76" name="Прямоугольник 75"/>
          <p:cNvSpPr/>
          <p:nvPr/>
        </p:nvSpPr>
        <p:spPr>
          <a:xfrm>
            <a:off x="7567754" y="2771447"/>
            <a:ext cx="791028" cy="484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4" y="4386485"/>
            <a:ext cx="702324" cy="638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3" name="Равнобедренный треугольник 72"/>
          <p:cNvSpPr/>
          <p:nvPr/>
        </p:nvSpPr>
        <p:spPr>
          <a:xfrm>
            <a:off x="373840" y="2145094"/>
            <a:ext cx="276387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>
            <a:off x="650227" y="2154678"/>
            <a:ext cx="307650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942641" y="2154681"/>
            <a:ext cx="351162" cy="269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7559589" y="2493306"/>
            <a:ext cx="25944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Равнобедренный треугольник 86"/>
          <p:cNvSpPr/>
          <p:nvPr/>
        </p:nvSpPr>
        <p:spPr>
          <a:xfrm>
            <a:off x="8117480" y="2499475"/>
            <a:ext cx="241302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Равнобедренный треугольник 87"/>
          <p:cNvSpPr/>
          <p:nvPr/>
        </p:nvSpPr>
        <p:spPr>
          <a:xfrm>
            <a:off x="7828099" y="2493142"/>
            <a:ext cx="289381" cy="2655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Заголовок 1"/>
          <p:cNvSpPr txBox="1">
            <a:spLocks/>
          </p:cNvSpPr>
          <p:nvPr/>
        </p:nvSpPr>
        <p:spPr>
          <a:xfrm>
            <a:off x="1425353" y="1119031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Заголовок 1"/>
          <p:cNvSpPr txBox="1">
            <a:spLocks/>
          </p:cNvSpPr>
          <p:nvPr/>
        </p:nvSpPr>
        <p:spPr>
          <a:xfrm>
            <a:off x="6647204" y="1780144"/>
            <a:ext cx="1058977" cy="517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Прием пациентов увеличился до 6 часов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Заголовок 1"/>
          <p:cNvSpPr txBox="1">
            <a:spLocks/>
          </p:cNvSpPr>
          <p:nvPr/>
        </p:nvSpPr>
        <p:spPr>
          <a:xfrm>
            <a:off x="6810375" y="1115442"/>
            <a:ext cx="2305786" cy="5171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Заголовок 1"/>
          <p:cNvSpPr txBox="1">
            <a:spLocks/>
          </p:cNvSpPr>
          <p:nvPr/>
        </p:nvSpPr>
        <p:spPr>
          <a:xfrm>
            <a:off x="738982" y="5432374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12-15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Заголовок 1"/>
          <p:cNvSpPr txBox="1">
            <a:spLocks/>
          </p:cNvSpPr>
          <p:nvPr/>
        </p:nvSpPr>
        <p:spPr>
          <a:xfrm>
            <a:off x="3644562" y="5416294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15-20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Заголовок 1"/>
          <p:cNvSpPr txBox="1">
            <a:spLocks/>
          </p:cNvSpPr>
          <p:nvPr/>
        </p:nvSpPr>
        <p:spPr>
          <a:xfrm>
            <a:off x="5262448" y="5416295"/>
            <a:ext cx="696230" cy="19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7-10 мин</a:t>
            </a:r>
            <a:endParaRPr lang="ru-RU" sz="1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Заголовок 1"/>
          <p:cNvSpPr txBox="1">
            <a:spLocks/>
          </p:cNvSpPr>
          <p:nvPr/>
        </p:nvSpPr>
        <p:spPr>
          <a:xfrm>
            <a:off x="404766" y="5852279"/>
            <a:ext cx="7963270" cy="679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ВПП 35-45 мин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Снижение ВПП (130-175)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35-45мин)=3,8-3,9раза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За счет разделения потоков исчезли очереди к врачу терапевту и произошло снижение.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Снижение до 30-35% общего количества пациентов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71451" y="1580395"/>
            <a:ext cx="1142380" cy="33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Госуслуги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8964" y="1096900"/>
            <a:ext cx="1142380" cy="33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Инфомат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79924" y="1374075"/>
            <a:ext cx="1142380" cy="33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70684" y="1499575"/>
            <a:ext cx="1300164" cy="41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Узкие специалисты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975422" y="2102131"/>
            <a:ext cx="1300164" cy="412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Участковый терапевт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981319" y="2620176"/>
            <a:ext cx="1294267" cy="331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Диспансеризация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981318" y="3078369"/>
            <a:ext cx="1294267" cy="53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лечебно-диагностические службы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283615" y="2367567"/>
            <a:ext cx="1294267" cy="53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Администратор-медицинский 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324400" y="3441812"/>
            <a:ext cx="1294267" cy="53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697227" y="4482252"/>
            <a:ext cx="1358677" cy="702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Кабинет неотложной помощи. Дежурный врач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68181" y="3886537"/>
            <a:ext cx="1294267" cy="537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профилактики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164887" y="956089"/>
            <a:ext cx="206564" cy="424456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68" idx="0"/>
            <a:endCxn id="61" idx="1"/>
          </p:cNvCxnSpPr>
          <p:nvPr/>
        </p:nvCxnSpPr>
        <p:spPr>
          <a:xfrm flipV="1">
            <a:off x="2351114" y="1121999"/>
            <a:ext cx="777962" cy="2520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67" idx="3"/>
            <a:endCxn id="68" idx="1"/>
          </p:cNvCxnSpPr>
          <p:nvPr/>
        </p:nvCxnSpPr>
        <p:spPr>
          <a:xfrm>
            <a:off x="1501344" y="1262810"/>
            <a:ext cx="278580" cy="277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6" idx="3"/>
          </p:cNvCxnSpPr>
          <p:nvPr/>
        </p:nvCxnSpPr>
        <p:spPr>
          <a:xfrm flipV="1">
            <a:off x="1513831" y="1705895"/>
            <a:ext cx="266093" cy="404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293803" y="2514771"/>
            <a:ext cx="989812" cy="173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4" idx="3"/>
            <a:endCxn id="94" idx="1"/>
          </p:cNvCxnSpPr>
          <p:nvPr/>
        </p:nvCxnSpPr>
        <p:spPr>
          <a:xfrm>
            <a:off x="1300138" y="2705264"/>
            <a:ext cx="1024262" cy="1005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087097" y="1695020"/>
            <a:ext cx="996971" cy="2691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216423" y="2914986"/>
            <a:ext cx="1107977" cy="17879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14816" y="1695020"/>
            <a:ext cx="68712" cy="6616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723586" y="1705895"/>
            <a:ext cx="108857" cy="6616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8" idx="3"/>
            <a:endCxn id="86" idx="1"/>
          </p:cNvCxnSpPr>
          <p:nvPr/>
        </p:nvCxnSpPr>
        <p:spPr>
          <a:xfrm>
            <a:off x="2922304" y="1539985"/>
            <a:ext cx="2053118" cy="768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1" idx="2"/>
          </p:cNvCxnSpPr>
          <p:nvPr/>
        </p:nvCxnSpPr>
        <p:spPr>
          <a:xfrm>
            <a:off x="3700266" y="1287909"/>
            <a:ext cx="1281052" cy="88330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93" idx="3"/>
            <a:endCxn id="70" idx="1"/>
          </p:cNvCxnSpPr>
          <p:nvPr/>
        </p:nvCxnSpPr>
        <p:spPr>
          <a:xfrm flipV="1">
            <a:off x="3577882" y="1705895"/>
            <a:ext cx="1392802" cy="9306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3" idx="3"/>
          </p:cNvCxnSpPr>
          <p:nvPr/>
        </p:nvCxnSpPr>
        <p:spPr>
          <a:xfrm flipV="1">
            <a:off x="3577882" y="2424553"/>
            <a:ext cx="1403436" cy="211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3" idx="3"/>
            <a:endCxn id="90" idx="1"/>
          </p:cNvCxnSpPr>
          <p:nvPr/>
        </p:nvCxnSpPr>
        <p:spPr>
          <a:xfrm>
            <a:off x="3577882" y="2636536"/>
            <a:ext cx="1403437" cy="1495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3" idx="3"/>
            <a:endCxn id="92" idx="1"/>
          </p:cNvCxnSpPr>
          <p:nvPr/>
        </p:nvCxnSpPr>
        <p:spPr>
          <a:xfrm>
            <a:off x="3577882" y="2636536"/>
            <a:ext cx="1403436" cy="710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93" idx="3"/>
          </p:cNvCxnSpPr>
          <p:nvPr/>
        </p:nvCxnSpPr>
        <p:spPr>
          <a:xfrm>
            <a:off x="3577882" y="2636536"/>
            <a:ext cx="973910" cy="1251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3" idx="3"/>
          </p:cNvCxnSpPr>
          <p:nvPr/>
        </p:nvCxnSpPr>
        <p:spPr>
          <a:xfrm>
            <a:off x="3577882" y="2636536"/>
            <a:ext cx="318674" cy="1850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4" idx="3"/>
          </p:cNvCxnSpPr>
          <p:nvPr/>
        </p:nvCxnSpPr>
        <p:spPr>
          <a:xfrm flipV="1">
            <a:off x="3618667" y="2499475"/>
            <a:ext cx="1362652" cy="1211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260290" y="1626936"/>
            <a:ext cx="1296906" cy="115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86" idx="3"/>
          </p:cNvCxnSpPr>
          <p:nvPr/>
        </p:nvCxnSpPr>
        <p:spPr>
          <a:xfrm>
            <a:off x="6275586" y="2308451"/>
            <a:ext cx="1292168" cy="564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90" idx="3"/>
            <a:endCxn id="76" idx="1"/>
          </p:cNvCxnSpPr>
          <p:nvPr/>
        </p:nvCxnSpPr>
        <p:spPr>
          <a:xfrm>
            <a:off x="6275586" y="2786086"/>
            <a:ext cx="1292168" cy="227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92" idx="3"/>
          </p:cNvCxnSpPr>
          <p:nvPr/>
        </p:nvCxnSpPr>
        <p:spPr>
          <a:xfrm flipV="1">
            <a:off x="6275585" y="3170031"/>
            <a:ext cx="1292169" cy="1773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97" idx="3"/>
          </p:cNvCxnSpPr>
          <p:nvPr/>
        </p:nvCxnSpPr>
        <p:spPr>
          <a:xfrm flipV="1">
            <a:off x="5262448" y="3264130"/>
            <a:ext cx="2305306" cy="891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5055904" y="3256316"/>
            <a:ext cx="2750470" cy="1928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1" idx="3"/>
          </p:cNvCxnSpPr>
          <p:nvPr/>
        </p:nvCxnSpPr>
        <p:spPr>
          <a:xfrm>
            <a:off x="4271456" y="1121999"/>
            <a:ext cx="891094" cy="3775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Заголовок 1"/>
          <p:cNvSpPr txBox="1">
            <a:spLocks/>
          </p:cNvSpPr>
          <p:nvPr/>
        </p:nvSpPr>
        <p:spPr>
          <a:xfrm>
            <a:off x="1377796" y="1509459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Заголовок 1"/>
          <p:cNvSpPr txBox="1">
            <a:spLocks/>
          </p:cNvSpPr>
          <p:nvPr/>
        </p:nvSpPr>
        <p:spPr>
          <a:xfrm>
            <a:off x="2307889" y="1078359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Заголовок 1"/>
          <p:cNvSpPr txBox="1">
            <a:spLocks/>
          </p:cNvSpPr>
          <p:nvPr/>
        </p:nvSpPr>
        <p:spPr>
          <a:xfrm>
            <a:off x="2846050" y="1957166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Заголовок 1"/>
          <p:cNvSpPr txBox="1">
            <a:spLocks/>
          </p:cNvSpPr>
          <p:nvPr/>
        </p:nvSpPr>
        <p:spPr>
          <a:xfrm>
            <a:off x="3129076" y="1779923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8" name="Рисунок 1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54" y="3441812"/>
            <a:ext cx="351162" cy="3190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068" y="1847629"/>
            <a:ext cx="351162" cy="3190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0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515" y="951343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pic>
        <p:nvPicPr>
          <p:cNvPr id="161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43" y="2147187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162" name="Заголовок 1"/>
          <p:cNvSpPr txBox="1">
            <a:spLocks/>
          </p:cNvSpPr>
          <p:nvPr/>
        </p:nvSpPr>
        <p:spPr>
          <a:xfrm>
            <a:off x="1206841" y="2536642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232" y="1422435"/>
            <a:ext cx="384175" cy="341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164" name="Заголовок 1"/>
          <p:cNvSpPr txBox="1">
            <a:spLocks/>
          </p:cNvSpPr>
          <p:nvPr/>
        </p:nvSpPr>
        <p:spPr>
          <a:xfrm>
            <a:off x="5972033" y="4671861"/>
            <a:ext cx="1350341" cy="2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Дежурный фельдшер для обслуживания на дому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Заголовок 1"/>
          <p:cNvSpPr txBox="1">
            <a:spLocks/>
          </p:cNvSpPr>
          <p:nvPr/>
        </p:nvSpPr>
        <p:spPr>
          <a:xfrm>
            <a:off x="-26128" y="2909106"/>
            <a:ext cx="538161" cy="209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0%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16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7028400"/>
              </p:ext>
            </p:extLst>
          </p:nvPr>
        </p:nvGraphicFramePr>
        <p:xfrm>
          <a:off x="261258" y="870857"/>
          <a:ext cx="8675006" cy="28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855"/>
                <a:gridCol w="1584046"/>
                <a:gridCol w="1378353"/>
                <a:gridCol w="2168752"/>
              </a:tblGrid>
              <a:tr h="399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пациентов через ЕГИС ЭЗ РТ, портал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телефон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времени пребывания пациента в поликлинике на прием к врачу за счет разделения потоков, ведение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эл.записи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увеличение кол-ва больных принятых врачом, улучшение качества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мед.приема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удовлетворенность пациентов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времени ожидания пациента на прием к врачу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100-130 мин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12-15 мин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времени ожидания консультации к профильным специалистам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10-14 дней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6-8 дней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ВПП лечебно-диагностического приема пациента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130-175 мин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35-45 мин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приема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врача терапевта пациентов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 часа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 часов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28650" y="1"/>
            <a:ext cx="7886700" cy="8708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Таблица целевого состояния лечебно-диагностического приема в поликлинике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658957"/>
              </p:ext>
            </p:extLst>
          </p:nvPr>
        </p:nvGraphicFramePr>
        <p:xfrm>
          <a:off x="290281" y="4038601"/>
          <a:ext cx="872308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290"/>
                <a:gridCol w="5384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Отсутствие записи на прием к врачу через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Call-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центр, портал.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Долгий дозвон 5-30 мин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Сложный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интерфейс </a:t>
                      </a:r>
                      <a:r>
                        <a:rPr lang="ru-R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инфоматов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программного обеспечения ЕГИС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записи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через </a:t>
                      </a:r>
                      <a:r>
                        <a:rPr lang="ru-R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endParaRPr lang="ru-RU" sz="140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Популяризация электронной записи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lang="en-US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Call-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 с </a:t>
                      </a:r>
                      <a:r>
                        <a:rPr lang="en-US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IP-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телефонией, ведение </a:t>
                      </a:r>
                      <a:r>
                        <a:rPr lang="ru-R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обзвона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Разделены потоки пациентов, организован прием дежурного врача.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врачей увеличен на 2 часа, а прием на дому осуществляют фельдшера</a:t>
                      </a: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Организовано </a:t>
                      </a:r>
                      <a:r>
                        <a:rPr lang="ru-R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картохранилище</a:t>
                      </a:r>
                      <a:endParaRPr lang="ru-RU" sz="140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Участковые терапевты принимают только плановых больных и осуществляют запись на вторичный прием.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30-35% времени работы терапевта занимает прием внеплановых пациентов.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Длительные очереди у терапевта</a:t>
                      </a:r>
                    </a:p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Хранение амбулаторных карт в кабинете терапевта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0216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593" y="478973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2104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«Проведение диспансеризации определенных групп населения»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97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51" y="392075"/>
            <a:ext cx="3229506" cy="5741345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971" y="395702"/>
            <a:ext cx="4252686" cy="5670248"/>
          </a:xfrm>
        </p:spPr>
      </p:pic>
    </p:spTree>
    <p:extLst>
      <p:ext uri="{BB962C8B-B14F-4D97-AF65-F5344CB8AC3E}">
        <p14:creationId xmlns="" xmlns:p14="http://schemas.microsoft.com/office/powerpoint/2010/main" val="52475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3851517"/>
              </p:ext>
            </p:extLst>
          </p:nvPr>
        </p:nvGraphicFramePr>
        <p:xfrm>
          <a:off x="285296" y="1291771"/>
          <a:ext cx="8684533" cy="188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10"/>
                <a:gridCol w="1707470"/>
                <a:gridCol w="1607869"/>
                <a:gridCol w="2305084"/>
              </a:tblGrid>
              <a:tr h="399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ВПП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внутри поликлиники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349-440 минут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97-123 минуты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Колебание процесса ВПП в днях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6-8 дней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2-3 дня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2,6-3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Колебание по количеству посещений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4-7 раз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2-3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2,0-2,3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пересечений потоков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7-9 пересечений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 пересечения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79450" y="333829"/>
            <a:ext cx="7886700" cy="65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Таблица целевого состояния диспансеризации определенных групп взрослого населения  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9450" y="3795485"/>
            <a:ext cx="7886700" cy="653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Таблица целевого состояния диспансеризации определенных групп взрослого населения  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82027870"/>
              </p:ext>
            </p:extLst>
          </p:nvPr>
        </p:nvGraphicFramePr>
        <p:xfrm>
          <a:off x="280533" y="4680856"/>
          <a:ext cx="8684533" cy="188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110"/>
                <a:gridCol w="1707470"/>
                <a:gridCol w="1607869"/>
                <a:gridCol w="2305084"/>
              </a:tblGrid>
              <a:tr h="3991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ВПП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внутри поликлиники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292-305 минут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97-110 минуты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Колебание процесса ВПП в днях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4-8 дней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2-3 дня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2,6-3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Колебание по количеству посещений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3-5 раз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2-3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в 1,6-2 раза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пересечений потоков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6-8 пересечений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965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107" y="493487"/>
            <a:ext cx="7886700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430" y="1944701"/>
            <a:ext cx="7869891" cy="2104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«Распределение входящих потоков пациентов, в том числе по неотложным состояниям»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39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" y="495300"/>
            <a:ext cx="2186668" cy="266700"/>
          </a:xfrm>
        </p:spPr>
        <p:txBody>
          <a:bodyPr>
            <a:norm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Прием терапевта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826129"/>
              </p:ext>
            </p:extLst>
          </p:nvPr>
        </p:nvGraphicFramePr>
        <p:xfrm>
          <a:off x="2333625" y="547915"/>
          <a:ext cx="6697891" cy="604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679"/>
                <a:gridCol w="2292586"/>
                <a:gridCol w="2001626"/>
              </a:tblGrid>
              <a:tr h="2354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 разделения потоков на здоровых и больных в очередь вклиниваются пациенты и по неотложным показаниям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Потоки разделены на лечебный, неотложный и здоровый прием. Организован кабинет неотложной помощи.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Разгрузка терапевтов, снижение ВПП в поликлинике, повышение удовлетворенности пациентов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Большие очереди в регистратуре и на приеме врачей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Ведение электронной записи на приеме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понятной навигации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навигации и маршрутизации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поликлинике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информированности пациентов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Грубое отношение персонала к пациентам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Постоянное отвлечение на телефонные звонки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Разгрузка администратора и снижение ВПП для пациента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Длительная запись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Сложно получить нужную информацию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Неотложные пациенты принимаются в общей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очереди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Пациенты на диспансеризацию направляются  через участкового врача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карты хранятся в кабинете врача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Организовано отдельное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картохранилище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утери амбулаторных карт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Идущие на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диспансерзацию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пациенты не выделены в отдельный поток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Сложно дозвониться, длительность звонка от 5-30 мин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Организован </a:t>
                      </a:r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Call-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многоканальной </a:t>
                      </a:r>
                      <a:r>
                        <a:rPr lang="ru-RU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телеф.связью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по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эектр.системам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к врачу достигла показ 75-80%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Сложно получить информацию, при этом 30% звонков совершалась в справочных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целях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6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записи на прием через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госуслуги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Установлены 2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инфомата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записи на прием к врачу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-1" y="137886"/>
            <a:ext cx="3028951" cy="357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Распределение потоков пациентов       (УЗ-спец) 1а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663951" y="119744"/>
            <a:ext cx="5065486" cy="297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проблемы проекта и его решения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81200" y="316593"/>
            <a:ext cx="1619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105459" y="704850"/>
            <a:ext cx="2186668" cy="1847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Первичный прием пациента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Выписка льготных рецептов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Прививки. Диспансерное наблюдение хронических больных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Оформление посыльного листа на МСЭ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Направление на госпитализацию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Выписка из амбулаторных карт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Выписка больничного листа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Студенческая справка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Направление к узким специалистам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Направление на анализы и диагностические исследования</a:t>
            </a:r>
            <a:endParaRPr lang="ru-RU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5459" y="2562223"/>
            <a:ext cx="2186668" cy="26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Кабинет неотложной помощи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2736" y="2952749"/>
            <a:ext cx="2186668" cy="10572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Прием пациента по неотложным показаниям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Направление на экстренную госпитализацию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Выписка справки о смерти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Выдача больничных листов при острых состояниях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Оказание неотложной помощи</a:t>
            </a:r>
            <a:endParaRPr lang="ru-RU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626" y="4121943"/>
            <a:ext cx="2186668" cy="26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Отделение профилактики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2467" y="4388643"/>
            <a:ext cx="2186668" cy="719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Проведение диспансеризации определенных групп населения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Ведение и наблюдение, учет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 группы здоровья</a:t>
            </a:r>
            <a:endParaRPr lang="ru-RU" sz="1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2736" y="5186362"/>
            <a:ext cx="2186668" cy="314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Стойка администратора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(медицинского консультанта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22467" y="5505449"/>
            <a:ext cx="2186668" cy="1047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Получение информации о работе медицинского учреждения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Выписка больничных листов (бумажный носитель)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Прикрепление пациента а МО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Регулирование потоков пациентов</a:t>
            </a:r>
            <a:endParaRPr lang="ru-RU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39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2141</TotalTime>
  <Words>1170</Words>
  <Application>Microsoft Office PowerPoint</Application>
  <PresentationFormat>Экран (4:3)</PresentationFormat>
  <Paragraphs>270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Процессы, которые реализуются в рамках проекта «Бережливая поликлиника»:</vt:lpstr>
      <vt:lpstr>Процесс</vt:lpstr>
      <vt:lpstr>Карта целевого состояния   лечебно-диагностический прием врача в поликлинике</vt:lpstr>
      <vt:lpstr>Таблица целевого состояния лечебно-диагностического приема в поликлинике</vt:lpstr>
      <vt:lpstr>Процесс</vt:lpstr>
      <vt:lpstr>Слайд 6</vt:lpstr>
      <vt:lpstr>Таблица целевого состояния диспансеризации определенных групп взрослого населения   I этап</vt:lpstr>
      <vt:lpstr>Процесс</vt:lpstr>
      <vt:lpstr>I.Прием терапевта</vt:lpstr>
      <vt:lpstr>Процесс</vt:lpstr>
      <vt:lpstr>Организация картохранилища</vt:lpstr>
      <vt:lpstr>Процесс</vt:lpstr>
      <vt:lpstr>Было</vt:lpstr>
      <vt:lpstr>Процесс</vt:lpstr>
      <vt:lpstr>Карта целевого состояния  подпроцесса  принятия гражданина на мед.обслуживание в МО/снятие гражданина с мед.обслуживания в МО</vt:lpstr>
      <vt:lpstr>Таблица целевого состояния Принятия гражданина на медицинское обслуживание в МО</vt:lpstr>
      <vt:lpstr>Результаты, достигнутые при внедрении и реализации бережливых процессов</vt:lpstr>
      <vt:lpstr>Благодарим за внимание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ICL</cp:lastModifiedBy>
  <cp:revision>140</cp:revision>
  <cp:lastPrinted>2019-07-15T12:10:20Z</cp:lastPrinted>
  <dcterms:created xsi:type="dcterms:W3CDTF">2016-11-18T14:12:19Z</dcterms:created>
  <dcterms:modified xsi:type="dcterms:W3CDTF">2019-09-26T10:59:44Z</dcterms:modified>
</cp:coreProperties>
</file>