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5"/>
  </p:notesMasterIdLst>
  <p:sldIdLst>
    <p:sldId id="256" r:id="rId2"/>
    <p:sldId id="379" r:id="rId3"/>
    <p:sldId id="311" r:id="rId4"/>
    <p:sldId id="296" r:id="rId5"/>
    <p:sldId id="381" r:id="rId6"/>
    <p:sldId id="380" r:id="rId7"/>
    <p:sldId id="382" r:id="rId8"/>
    <p:sldId id="309" r:id="rId9"/>
    <p:sldId id="383" r:id="rId10"/>
    <p:sldId id="384" r:id="rId11"/>
    <p:sldId id="310" r:id="rId12"/>
    <p:sldId id="360" r:id="rId13"/>
    <p:sldId id="312" r:id="rId14"/>
    <p:sldId id="386" r:id="rId15"/>
    <p:sldId id="356" r:id="rId16"/>
    <p:sldId id="357" r:id="rId17"/>
    <p:sldId id="350" r:id="rId18"/>
    <p:sldId id="299" r:id="rId19"/>
    <p:sldId id="387" r:id="rId20"/>
    <p:sldId id="385" r:id="rId21"/>
    <p:sldId id="388" r:id="rId22"/>
    <p:sldId id="389" r:id="rId23"/>
    <p:sldId id="3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8795" autoAdjust="0"/>
  </p:normalViewPr>
  <p:slideViewPr>
    <p:cSldViewPr snapToGrid="0">
      <p:cViewPr varScale="1">
        <p:scale>
          <a:sx n="63" d="100"/>
          <a:sy n="63" d="100"/>
        </p:scale>
        <p:origin x="11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ECB4B-D502-4A35-9FE3-1F74598D976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1E94-B283-4066-91E6-89D0D2E20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8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C1E94-B283-4066-91E6-89D0D2E20E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7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C1E94-B283-4066-91E6-89D0D2E20E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2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Больные, у которых ошибки в использовании ингаляторов оценивались при анализе видеозаписей, чаще ошибались при применении капсульных ингаляторов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Аэролайзер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Хендихалер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чем при вдохе через ингалятор закрытого типа (Турбухалер,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Дискус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Форадил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комби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представляет собой один ингалятор и два набора капсул: капсулы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будесонидом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капсулы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формотеролом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Таким образом, больной может перепутать капсулы, что приведет к нежелательным явлениям.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18954-A1A6-4FF8-810B-D938C3C0B3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8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sv-SE">
                <a:latin typeface="Arial" charset="0"/>
              </a:rPr>
              <a:t>Ställberg B, Ekström T, Neij F et al. </a:t>
            </a:r>
            <a:r>
              <a:rPr kumimoji="0" lang="en-US">
                <a:latin typeface="Arial" charset="0"/>
              </a:rPr>
              <a:t>A real-life cost-effectiveness evaluation of budesonide/formoterol maintenance and reliever therapy in asthma. Respir Med. 2008 Oct;102(10):1360-70. </a:t>
            </a:r>
          </a:p>
          <a:p>
            <a:pPr eaLnBrk="1" hangingPunct="1">
              <a:spcBef>
                <a:spcPct val="0"/>
              </a:spcBef>
            </a:pPr>
            <a:endParaRPr kumimoji="0" lang="en-US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kumimoji="0" lang="en-US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kumimoji="0" lang="ru-RU">
              <a:latin typeface="Arial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A90104C4-CA75-B74C-9999-D04B1B4E9648}" type="slidenum">
              <a:rPr kumimoji="0" lang="ru-RU" sz="1200"/>
              <a:pPr/>
              <a:t>18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34090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6FF9B6-BD95-432E-94D0-D6D060F3687C}" type="slidenum">
              <a:rPr lang="en-US" altLang="ru-RU" smtClean="0"/>
              <a:pPr>
                <a:spcBef>
                  <a:spcPct val="0"/>
                </a:spcBef>
              </a:pPr>
              <a:t>19</a:t>
            </a:fld>
            <a:endParaRPr lang="en-US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Согласно инструкции по медицинскому применению препарата</a:t>
            </a:r>
            <a:r>
              <a:rPr lang="en-GB" dirty="0">
                <a:cs typeface="Times New Roman" pitchFamily="18" charset="0"/>
              </a:rPr>
              <a:t> (SPC): </a:t>
            </a:r>
            <a:r>
              <a:rPr lang="ru-RU" dirty="0">
                <a:cs typeface="Times New Roman" pitchFamily="18" charset="0"/>
              </a:rPr>
              <a:t>Профилактическое применение Симбикорта, например, перед физической нагрузкой, не изучалось</a:t>
            </a:r>
            <a:r>
              <a:rPr lang="en-GB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Ингаляции Симбикорта для купирования симптомов должны проводиться в ответ на появление симптомов бронхиальной астмы, но они не предназначены для регулярного профилактического применения, например, перед физической нагрузкой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Для применения с этой целью следует рассмотреть назначение отдельного ингалятора с быстродействующим </a:t>
            </a:r>
            <a:r>
              <a:rPr lang="ru-RU" dirty="0" err="1">
                <a:cs typeface="Times New Roman" pitchFamily="18" charset="0"/>
              </a:rPr>
              <a:t>бронходилататором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en-GB" dirty="0"/>
              <a:t> 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ru-RU" sz="1000" dirty="0" err="1">
                <a:latin typeface="Arial" pitchFamily="34" charset="0"/>
              </a:rPr>
              <a:t>Будесонид</a:t>
            </a:r>
            <a:r>
              <a:rPr lang="de-DE" sz="1000" dirty="0">
                <a:latin typeface="Arial" pitchFamily="34" charset="0"/>
              </a:rPr>
              <a:t>: </a:t>
            </a:r>
            <a:r>
              <a:rPr lang="sv-SE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Gibson et al, </a:t>
            </a:r>
            <a:r>
              <a:rPr lang="sv-SE" sz="1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Am</a:t>
            </a:r>
            <a:r>
              <a:rPr lang="sv-SE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J </a:t>
            </a:r>
            <a:r>
              <a:rPr lang="sv-SE" sz="1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Respir</a:t>
            </a:r>
            <a:r>
              <a:rPr lang="sv-SE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sv-SE" sz="1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Crit</a:t>
            </a:r>
            <a:r>
              <a:rPr lang="sv-SE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Care Med 2001;163:32-36</a:t>
            </a:r>
          </a:p>
          <a:p>
            <a:pPr eaLnBrk="1" hangingPunct="1">
              <a:defRPr/>
            </a:pPr>
            <a:r>
              <a:rPr lang="ru-RU" sz="1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Формотерол</a:t>
            </a:r>
            <a:r>
              <a:rPr lang="sv-SE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en-US" sz="1000" dirty="0" err="1">
                <a:latin typeface="Arial" pitchFamily="34" charset="0"/>
              </a:rPr>
              <a:t>Balanag</a:t>
            </a:r>
            <a:r>
              <a:rPr lang="en-US" sz="1000" dirty="0">
                <a:latin typeface="Arial" pitchFamily="34" charset="0"/>
              </a:rPr>
              <a:t> VM, et al. </a:t>
            </a:r>
            <a:r>
              <a:rPr lang="en-US" sz="1000" dirty="0" err="1">
                <a:latin typeface="Arial" pitchFamily="34" charset="0"/>
              </a:rPr>
              <a:t>Pulm</a:t>
            </a:r>
            <a:r>
              <a:rPr lang="en-US" sz="1000" dirty="0">
                <a:latin typeface="Arial" pitchFamily="34" charset="0"/>
              </a:rPr>
              <a:t> Pharm </a:t>
            </a:r>
            <a:r>
              <a:rPr lang="en-US" sz="1000" dirty="0" err="1">
                <a:latin typeface="Arial" pitchFamily="34" charset="0"/>
              </a:rPr>
              <a:t>Ther</a:t>
            </a:r>
            <a:r>
              <a:rPr lang="en-US" sz="1000" dirty="0">
                <a:latin typeface="Arial" pitchFamily="34" charset="0"/>
              </a:rPr>
              <a:t> 2006;19:139-147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таких комбинированных ингаляторов, содержащий ГКС и  b-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адреномиметик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специальном ингаляторе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турбухалере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назначается для базисной терапии для подавления воспаления, но при этом также действует как средство скорой помощи при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бронхоспазме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означает, что у больного может быть не несколько ингаляторов, которые используются с разной целью, а всего один.   Такой подход показывает высокую эффективность терапии при высокой безопасности, применении относительно низких доз препаратов,  позволяет эффективно контролировать симптомы астмы, повышает качество жизни больных «здесь и сейчас», снижая риск развития обострений в будущем.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лекарственных веществ, в лечении бронхиальной астмы важны также свойства ингалятора («доставочного устройства»), так как именно от особенностей устройства ингалятора и правильности его использования зависит, попадет ли действующее вещество в нужные отделы дыхательных путей, чтобы там оказать свое действие. Ингалятор Турбухалер создан шведским ученым, любящим отцом для своей дочери, которая страдала бронхиальной астмой, и надежно соответствует главной цели – эффективной доставке лекарственного вещества в дыхательные пути, удобен в использовании для всех пациентов, в том числе для детей.</a:t>
            </a:r>
            <a:endParaRPr lang="ru-RU" dirty="0" smtClean="0"/>
          </a:p>
          <a:p>
            <a:pPr eaLnBrk="1" hangingPunct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822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таких комбинированных ингаляторов, содержащий ГКС и  b-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адреномиметик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специальном ингаляторе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турбухалере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назначается для базисной терапии для подавления воспаления, но при этом также действует как средство скорой помощи при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бронхоспазме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означает, что у больного может быть не несколько ингаляторов, которые используются с разной целью, а всего один.   Такой подход показывает высокую эффективность терапии при высокой безопасности, применении относительно низких доз препаратов,  позволяет эффективно контролировать симптомы астмы, повышает качество жизни больных «здесь и сейчас», снижая риск развития обострений в будущем.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лекарственных веществ, в лечении бронхиальной астмы важны также свойства ингалятора («доставочного устройства»), так как именно от особенностей устройства ингалятора и правильности его использования зависит, попадет ли действующее вещество в нужные отделы дыхательных путей, чтобы там оказать свое действие. Ингалятор Турбухалер создан шведским ученым, любящим отцом для своей дочери, которая страдала бронхиальной астмой, и надежно соответствует главной цели – эффективной доставке лекарственного вещества в дыхательные пути, удобен в использовании для всех пациентов, в том числе для детей.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C1E94-B283-4066-91E6-89D0D2E20E2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3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C1E94-B283-4066-91E6-89D0D2E20E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0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9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3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29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3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35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0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0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208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399"/>
            <a:ext cx="12192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94797" y="476672"/>
            <a:ext cx="10602411" cy="1080120"/>
          </a:xfrm>
          <a:noFill/>
          <a:ln w="19050">
            <a:noFill/>
          </a:ln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tx1"/>
                </a:solidFill>
                <a:effectLst/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95339" y="1700215"/>
            <a:ext cx="10601325" cy="4681537"/>
          </a:xfrm>
        </p:spPr>
        <p:txBody>
          <a:bodyPr/>
          <a:lstStyle>
            <a:lvl1pPr>
              <a:defRPr>
                <a:latin typeface="HelveticaNeueCyr" panose="02000503040000020004" pitchFamily="50" charset="-52"/>
              </a:defRPr>
            </a:lvl1pPr>
            <a:lvl2pPr marL="600075" indent="-257175">
              <a:buFont typeface="Wingdings" panose="05000000000000000000" pitchFamily="2" charset="2"/>
              <a:buChar char="§"/>
              <a:defRPr>
                <a:latin typeface="HelveticaNeueCyr" panose="02000503040000020004" pitchFamily="50" charset="-52"/>
              </a:defRPr>
            </a:lvl2pPr>
            <a:lvl3pPr>
              <a:defRPr>
                <a:latin typeface="HelveticaNeueCyr" panose="02000503040000020004" pitchFamily="50" charset="-52"/>
              </a:defRPr>
            </a:lvl3pPr>
            <a:lvl4pPr>
              <a:defRPr>
                <a:latin typeface="HelveticaNeueCyr" panose="02000503040000020004" pitchFamily="50" charset="-52"/>
              </a:defRPr>
            </a:lvl4pPr>
            <a:lvl5pPr>
              <a:defRPr>
                <a:latin typeface="HelveticaNeueCyr" panose="02000503040000020004" pitchFamily="50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63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838200" y="6176964"/>
            <a:ext cx="10515600" cy="6810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400" b="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81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81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3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838200" y="6176964"/>
            <a:ext cx="10515600" cy="6810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400" b="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6028267" y="1"/>
            <a:ext cx="135467" cy="6176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>
              <a:solidFill>
                <a:srgbClr val="FFFFFF"/>
              </a:solidFill>
              <a:latin typeface="Helvetica" panose="020B0604020202020204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028267" cy="825500"/>
          </a:xfrm>
        </p:spPr>
        <p:txBody>
          <a:bodyPr>
            <a:normAutofit/>
          </a:bodyPr>
          <a:lstStyle>
            <a:lvl1pPr algn="ctr">
              <a:defRPr sz="3200" b="0"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6163733" y="0"/>
            <a:ext cx="6028267" cy="825500"/>
          </a:xfrm>
        </p:spPr>
        <p:txBody>
          <a:bodyPr>
            <a:normAutofit/>
          </a:bodyPr>
          <a:lstStyle>
            <a:lvl1pPr algn="ctr">
              <a:defRPr sz="3200"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03200" y="1079500"/>
            <a:ext cx="5638800" cy="486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358467" y="1079500"/>
            <a:ext cx="5647267" cy="486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838200" y="6176964"/>
            <a:ext cx="10515600" cy="6810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400" b="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66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12" name="Freeform 32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endParaRPr lang="ru-RU" sz="1800"/>
              </a:p>
            </p:txBody>
          </p:sp>
          <p:grpSp>
            <p:nvGrpSpPr>
              <p:cNvPr id="13" name="Group 21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4" name="Freeform 34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sz="1800"/>
                </a:p>
              </p:txBody>
            </p:sp>
            <p:sp>
              <p:nvSpPr>
                <p:cNvPr id="15" name="Freeform 35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sz="1800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7" name="Freeform 28"/>
              <p:cNvSpPr>
                <a:spLocks/>
              </p:cNvSpPr>
              <p:nvPr userDrawn="1"/>
            </p:nvSpPr>
            <p:spPr bwMode="auto">
              <a:xfrm rot="-5400000">
                <a:off x="7819232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endParaRPr lang="ru-RU" sz="1800"/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0" name="Freeform 30"/>
                <p:cNvSpPr>
                  <a:spLocks/>
                </p:cNvSpPr>
                <p:nvPr userDrawn="1"/>
              </p:nvSpPr>
              <p:spPr bwMode="auto">
                <a:xfrm rot="-5400000">
                  <a:off x="4738601" y="6423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sz="1800"/>
                </a:p>
              </p:txBody>
            </p:sp>
            <p:sp>
              <p:nvSpPr>
                <p:cNvPr id="11" name="Freeform 31"/>
                <p:cNvSpPr>
                  <a:spLocks/>
                </p:cNvSpPr>
                <p:nvPr userDrawn="1"/>
              </p:nvSpPr>
              <p:spPr bwMode="auto">
                <a:xfrm rot="-5400000">
                  <a:off x="2333537" y="2813124"/>
                  <a:ext cx="5268915" cy="3492500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sz="1800"/>
                </a:p>
              </p:txBody>
            </p:sp>
          </p:grpSp>
        </p:grp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0" y="0"/>
            <a:ext cx="12192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ru-RU" sz="1800" b="1" smtClean="0">
              <a:solidFill>
                <a:schemeClr val="bg1"/>
              </a:solidFill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196851"/>
            <a:ext cx="11322051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85967" y="6561138"/>
            <a:ext cx="4275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E3ED-690B-4854-B451-CA88E3593734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06062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Author | 00 Month Year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Set area descriptor | Sub level 1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83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ho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3" name="Group 14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12" name="Freeform 32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4" name="Freeform 34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35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8" name="Freeform 28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0" name="Freeform 30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31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0" y="0"/>
            <a:ext cx="12192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endParaRPr lang="en-GB" altLang="ru-RU" sz="1800" b="1" smtClean="0">
              <a:solidFill>
                <a:prstClr val="white"/>
              </a:solidFill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13" name="Group 7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27" name="Freeform 45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" name="Group 9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29" name="Freeform 47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" name="Group 13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21" name="Freeform 41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" name="Group 15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24" name="Freeform 43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1" name="Rectangle 49"/>
          <p:cNvSpPr/>
          <p:nvPr userDrawn="1"/>
        </p:nvSpPr>
        <p:spPr bwMode="auto">
          <a:xfrm>
            <a:off x="-529" y="0"/>
            <a:ext cx="12192529" cy="6861346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GB" sz="1800" b="1" dirty="0" err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466651" y="3240089"/>
            <a:ext cx="8741431" cy="606424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5400" b="1" kern="1200" dirty="0" smtClean="0">
                <a:solidFill>
                  <a:srgbClr val="3C1E70"/>
                </a:solidFill>
                <a:latin typeface="+mj-lt"/>
                <a:ea typeface="Adobe Heiti Std R" pitchFamily="34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505356" y="3873096"/>
            <a:ext cx="8741429" cy="899433"/>
          </a:xfrm>
        </p:spPr>
        <p:txBody>
          <a:bodyPr lIns="0" tIns="0" rIns="0" bIns="0"/>
          <a:lstStyle>
            <a:lvl1pPr marL="0" indent="0" algn="l" defTabSz="914400" rtl="0" eaLnBrk="1" latinLnBrk="0" hangingPunct="1">
              <a:buNone/>
              <a:defRPr lang="en-US" sz="4800" kern="1200" dirty="0" smtClean="0">
                <a:solidFill>
                  <a:srgbClr val="3C1E70"/>
                </a:solidFill>
                <a:latin typeface="Arial Narrow" pitchFamily="34" charset="0"/>
                <a:ea typeface="Adobe Heiti Std R" pitchFamily="34" charset="-128"/>
                <a:cs typeface="+mn-cs"/>
              </a:defRPr>
            </a:lvl1pPr>
            <a:lvl2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2pPr>
            <a:lvl3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3pPr>
            <a:lvl4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4pPr>
            <a:lvl5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76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12" name="Freeform 32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4" name="Freeform 34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35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7" name="Freeform 28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0" name="Freeform 30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31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0" y="0"/>
            <a:ext cx="12192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endParaRPr lang="en-GB" altLang="ru-RU" sz="1800" b="1" smtClean="0">
              <a:solidFill>
                <a:prstClr val="white"/>
              </a:solidFill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196851"/>
            <a:ext cx="11322051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85967" y="6561138"/>
            <a:ext cx="4275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7BFB-1D6B-46FE-BD2B-45FE6AE8AE10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ru-RU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33549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7" y="254000"/>
            <a:ext cx="10998200" cy="433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5368" y="1012826"/>
            <a:ext cx="5363633" cy="3852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67" y="1012826"/>
            <a:ext cx="5530851" cy="3852863"/>
          </a:xfrm>
          <a:prstGeom prst="rect">
            <a:avLst/>
          </a:prstGeom>
        </p:spPr>
        <p:txBody>
          <a:bodyPr/>
          <a:lstStyle>
            <a:lvl1pPr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defTabSz="457200">
              <a:defRPr baseline="-25000"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 Slide </a:t>
            </a:r>
            <a:fld id="{DDABAD82-5A4A-4486-B3AE-307592A51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86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89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01830" y="1592318"/>
            <a:ext cx="5647025" cy="4745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1" y="1592318"/>
            <a:ext cx="5647025" cy="4745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3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04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50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196851"/>
            <a:ext cx="11322051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85967" y="6561138"/>
            <a:ext cx="427567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039BE-1BB4-3A4F-B1CA-050C84E38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293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1055440" y="6309320"/>
            <a:ext cx="10801200" cy="548680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  <a:latin typeface="+mj-lt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1055440" y="548680"/>
            <a:ext cx="10801200" cy="720080"/>
          </a:xfrm>
          <a:noFill/>
          <a:ln w="19050">
            <a:noFill/>
          </a:ln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b="1">
                <a:solidFill>
                  <a:schemeClr val="tx1"/>
                </a:solidFill>
                <a:effectLst/>
                <a:latin typeface="+mj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148519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Author | 00 Month Year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Set area descriptor | Sub level 1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9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ho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3" name="Group 14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12" name="Freeform 32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4" name="Freeform 34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35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8" name="Freeform 28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0" name="Freeform 30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31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0" y="0"/>
            <a:ext cx="12192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endParaRPr lang="en-GB" altLang="ru-RU" sz="1800" b="1" smtClean="0">
              <a:solidFill>
                <a:prstClr val="white"/>
              </a:solidFill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13" name="Group 7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27" name="Freeform 45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" name="Group 9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29" name="Freeform 47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" name="Group 13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21" name="Freeform 41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" name="Group 15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24" name="Freeform 43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1" name="Rectangle 49"/>
          <p:cNvSpPr/>
          <p:nvPr userDrawn="1"/>
        </p:nvSpPr>
        <p:spPr bwMode="auto">
          <a:xfrm>
            <a:off x="-529" y="0"/>
            <a:ext cx="12192529" cy="6861346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GB" sz="1800" b="1" dirty="0" err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466651" y="3240089"/>
            <a:ext cx="8741431" cy="606424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5400" b="1" kern="1200" dirty="0" smtClean="0">
                <a:solidFill>
                  <a:srgbClr val="3C1E70"/>
                </a:solidFill>
                <a:latin typeface="+mj-lt"/>
                <a:ea typeface="Adobe Heiti Std R" pitchFamily="34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505356" y="3873096"/>
            <a:ext cx="8741429" cy="899433"/>
          </a:xfrm>
        </p:spPr>
        <p:txBody>
          <a:bodyPr lIns="0" tIns="0" rIns="0" bIns="0"/>
          <a:lstStyle>
            <a:lvl1pPr marL="0" indent="0" algn="l" defTabSz="914400" rtl="0" eaLnBrk="1" latinLnBrk="0" hangingPunct="1">
              <a:buNone/>
              <a:defRPr lang="en-US" sz="4800" kern="1200" dirty="0" smtClean="0">
                <a:solidFill>
                  <a:srgbClr val="3C1E70"/>
                </a:solidFill>
                <a:latin typeface="Arial Narrow" pitchFamily="34" charset="0"/>
                <a:ea typeface="Adobe Heiti Std R" pitchFamily="34" charset="-128"/>
                <a:cs typeface="+mn-cs"/>
              </a:defRPr>
            </a:lvl1pPr>
            <a:lvl2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2pPr>
            <a:lvl3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3pPr>
            <a:lvl4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4pPr>
            <a:lvl5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425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89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01830" y="1592318"/>
            <a:ext cx="5647025" cy="4745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1" y="1592318"/>
            <a:ext cx="5647025" cy="4745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5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399"/>
            <a:ext cx="12192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94797" y="476672"/>
            <a:ext cx="10602411" cy="1080120"/>
          </a:xfrm>
          <a:noFill/>
          <a:ln w="19050">
            <a:noFill/>
          </a:ln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tx1"/>
                </a:solidFill>
                <a:effectLst/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95339" y="1700215"/>
            <a:ext cx="10601325" cy="4681537"/>
          </a:xfrm>
        </p:spPr>
        <p:txBody>
          <a:bodyPr/>
          <a:lstStyle>
            <a:lvl1pPr>
              <a:defRPr>
                <a:latin typeface="HelveticaNeueCyr" panose="02000503040000020004" pitchFamily="50" charset="-52"/>
              </a:defRPr>
            </a:lvl1pPr>
            <a:lvl2pPr marL="600075" indent="-257175">
              <a:buFont typeface="Wingdings" panose="05000000000000000000" pitchFamily="2" charset="2"/>
              <a:buChar char="§"/>
              <a:defRPr>
                <a:latin typeface="HelveticaNeueCyr" panose="02000503040000020004" pitchFamily="50" charset="-52"/>
              </a:defRPr>
            </a:lvl2pPr>
            <a:lvl3pPr>
              <a:defRPr>
                <a:latin typeface="HelveticaNeueCyr" panose="02000503040000020004" pitchFamily="50" charset="-52"/>
              </a:defRPr>
            </a:lvl3pPr>
            <a:lvl4pPr>
              <a:defRPr>
                <a:latin typeface="HelveticaNeueCyr" panose="02000503040000020004" pitchFamily="50" charset="-52"/>
              </a:defRPr>
            </a:lvl4pPr>
            <a:lvl5pPr>
              <a:defRPr>
                <a:latin typeface="HelveticaNeueCyr" panose="02000503040000020004" pitchFamily="50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0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02390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196851"/>
            <a:ext cx="11322051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85967" y="6561138"/>
            <a:ext cx="427567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039BE-1BB4-3A4F-B1CA-050C84E38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3592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1055440" y="6309320"/>
            <a:ext cx="10801200" cy="548680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  <a:latin typeface="+mj-lt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1055440" y="548680"/>
            <a:ext cx="10801200" cy="720080"/>
          </a:xfrm>
          <a:noFill/>
          <a:ln w="19050">
            <a:noFill/>
          </a:ln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b="1">
                <a:solidFill>
                  <a:schemeClr val="tx1"/>
                </a:solidFill>
                <a:effectLst/>
                <a:latin typeface="+mj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343179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Author | 00 Month Year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Set area descriptor | Sub level 1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12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ho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3" name="Group 14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12" name="Freeform 32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4" name="Freeform 34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35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8" name="Freeform 28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0" name="Freeform 30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31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0" y="0"/>
            <a:ext cx="12192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endParaRPr lang="en-GB" altLang="ru-RU" sz="1800" b="1" smtClean="0">
              <a:solidFill>
                <a:prstClr val="white"/>
              </a:solidFill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13" name="Group 7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27" name="Freeform 45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" name="Group 9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29" name="Freeform 47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" name="Group 13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21" name="Freeform 41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" name="Group 15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24" name="Freeform 43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1" name="Rectangle 49"/>
          <p:cNvSpPr/>
          <p:nvPr userDrawn="1"/>
        </p:nvSpPr>
        <p:spPr bwMode="auto">
          <a:xfrm>
            <a:off x="-529" y="0"/>
            <a:ext cx="12192529" cy="6861346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0">
                <a:schemeClr val="bg1">
                  <a:alpha val="75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GB" sz="1800" b="1" dirty="0" err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466651" y="3240089"/>
            <a:ext cx="8741431" cy="606424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5400" b="1" kern="1200" dirty="0" smtClean="0">
                <a:solidFill>
                  <a:srgbClr val="3C1E70"/>
                </a:solidFill>
                <a:latin typeface="+mj-lt"/>
                <a:ea typeface="Adobe Heiti Std R" pitchFamily="34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505356" y="3873096"/>
            <a:ext cx="8741429" cy="899433"/>
          </a:xfrm>
        </p:spPr>
        <p:txBody>
          <a:bodyPr lIns="0" tIns="0" rIns="0" bIns="0"/>
          <a:lstStyle>
            <a:lvl1pPr marL="0" indent="0" algn="l" defTabSz="914400" rtl="0" eaLnBrk="1" latinLnBrk="0" hangingPunct="1">
              <a:buNone/>
              <a:defRPr lang="en-US" sz="4800" kern="1200" dirty="0" smtClean="0">
                <a:solidFill>
                  <a:srgbClr val="3C1E70"/>
                </a:solidFill>
                <a:latin typeface="Arial Narrow" pitchFamily="34" charset="0"/>
                <a:ea typeface="Adobe Heiti Std R" pitchFamily="34" charset="-128"/>
                <a:cs typeface="+mn-cs"/>
              </a:defRPr>
            </a:lvl1pPr>
            <a:lvl2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2pPr>
            <a:lvl3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3pPr>
            <a:lvl4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4pPr>
            <a:lvl5pPr marL="0" algn="l" defTabSz="914400" rtl="0" eaLnBrk="1" latinLnBrk="0" hangingPunct="1">
              <a:defRPr lang="en-US" sz="5400" kern="1200" dirty="0" smtClean="0">
                <a:solidFill>
                  <a:srgbClr val="3C1E70"/>
                </a:solidFill>
                <a:latin typeface="Corbel" pitchFamily="34" charset="0"/>
                <a:ea typeface="Adobe Heiti Std R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250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2120" y="0"/>
              <a:ext cx="3491881" cy="6858001"/>
              <a:chOff x="5652120" y="0"/>
              <a:chExt cx="3491881" cy="6858001"/>
            </a:xfrm>
          </p:grpSpPr>
          <p:sp>
            <p:nvSpPr>
              <p:cNvPr id="12" name="Freeform 32"/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4" name="Freeform 34"/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35"/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0" y="-1"/>
              <a:ext cx="3491881" cy="6858001"/>
              <a:chOff x="5652120" y="0"/>
              <a:chExt cx="3491881" cy="6858001"/>
            </a:xfrm>
          </p:grpSpPr>
          <p:sp>
            <p:nvSpPr>
              <p:cNvPr id="7" name="Freeform 28"/>
              <p:cNvSpPr>
                <a:spLocks/>
              </p:cNvSpPr>
              <p:nvPr userDrawn="1"/>
            </p:nvSpPr>
            <p:spPr bwMode="auto">
              <a:xfrm rot="-5400000">
                <a:off x="7828757" y="880268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anchor="ctr"/>
              <a:lstStyle/>
              <a:p>
                <a:pPr defTabSz="457200" eaLnBrk="0" hangingPunct="0">
                  <a:defRPr/>
                </a:pPr>
                <a:endParaRPr lang="ru-RU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52120" y="0"/>
                <a:ext cx="3491881" cy="6858001"/>
                <a:chOff x="3219188" y="332656"/>
                <a:chExt cx="3491881" cy="6858001"/>
              </a:xfrm>
            </p:grpSpPr>
            <p:sp>
              <p:nvSpPr>
                <p:cNvPr id="10" name="Freeform 30"/>
                <p:cNvSpPr>
                  <a:spLocks/>
                </p:cNvSpPr>
                <p:nvPr userDrawn="1"/>
              </p:nvSpPr>
              <p:spPr bwMode="auto">
                <a:xfrm rot="-5400000">
                  <a:off x="4743362" y="11186"/>
                  <a:ext cx="1589088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31"/>
                <p:cNvSpPr>
                  <a:spLocks/>
                </p:cNvSpPr>
                <p:nvPr userDrawn="1"/>
              </p:nvSpPr>
              <p:spPr bwMode="auto">
                <a:xfrm rot="-5400000">
                  <a:off x="2338299" y="2817887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 anchor="ctr"/>
                <a:lstStyle/>
                <a:p>
                  <a:pPr defTabSz="457200" eaLnBrk="0" hangingPunct="0">
                    <a:defRPr/>
                  </a:pPr>
                  <a:endParaRPr lang="ru-RU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0" y="0"/>
            <a:ext cx="12192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endParaRPr lang="en-GB" altLang="ru-RU" sz="1800" b="1" smtClean="0">
              <a:solidFill>
                <a:prstClr val="white"/>
              </a:solidFill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196851"/>
            <a:ext cx="11322051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85967" y="6561138"/>
            <a:ext cx="42756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7BFB-1D6B-46FE-BD2B-45FE6AE8AE10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ru-RU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83030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7" y="254000"/>
            <a:ext cx="10998200" cy="433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5368" y="1012826"/>
            <a:ext cx="5363633" cy="3852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67" y="1012826"/>
            <a:ext cx="5530851" cy="3852863"/>
          </a:xfrm>
          <a:prstGeom prst="rect">
            <a:avLst/>
          </a:prstGeom>
        </p:spPr>
        <p:txBody>
          <a:bodyPr/>
          <a:lstStyle>
            <a:lvl1pPr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defTabSz="457200">
              <a:defRPr baseline="-25000"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 Slide </a:t>
            </a:r>
            <a:fld id="{DDABAD82-5A4A-4486-B3AE-307592A51A5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46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and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89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01830" y="1592318"/>
            <a:ext cx="5647025" cy="4745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1" y="1592318"/>
            <a:ext cx="5647025" cy="47454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4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399"/>
            <a:ext cx="12192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94797" y="476672"/>
            <a:ext cx="10602411" cy="1080120"/>
          </a:xfrm>
          <a:noFill/>
          <a:ln w="19050">
            <a:noFill/>
          </a:ln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tx1"/>
                </a:solidFill>
                <a:effectLst/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95339" y="1700215"/>
            <a:ext cx="10601325" cy="4681537"/>
          </a:xfrm>
        </p:spPr>
        <p:txBody>
          <a:bodyPr/>
          <a:lstStyle>
            <a:lvl1pPr>
              <a:defRPr>
                <a:latin typeface="HelveticaNeueCyr" panose="02000503040000020004" pitchFamily="50" charset="-52"/>
              </a:defRPr>
            </a:lvl1pPr>
            <a:lvl2pPr marL="600075" indent="-257175">
              <a:buFont typeface="Wingdings" panose="05000000000000000000" pitchFamily="2" charset="2"/>
              <a:buChar char="§"/>
              <a:defRPr>
                <a:latin typeface="HelveticaNeueCyr" panose="02000503040000020004" pitchFamily="50" charset="-52"/>
              </a:defRPr>
            </a:lvl2pPr>
            <a:lvl3pPr>
              <a:defRPr>
                <a:latin typeface="HelveticaNeueCyr" panose="02000503040000020004" pitchFamily="50" charset="-52"/>
              </a:defRPr>
            </a:lvl3pPr>
            <a:lvl4pPr>
              <a:defRPr>
                <a:latin typeface="HelveticaNeueCyr" panose="02000503040000020004" pitchFamily="50" charset="-52"/>
              </a:defRPr>
            </a:lvl4pPr>
            <a:lvl5pPr>
              <a:defRPr>
                <a:latin typeface="HelveticaNeueCyr" panose="02000503040000020004" pitchFamily="50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82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34308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52" y="6211889"/>
            <a:ext cx="69003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800" y="196851"/>
            <a:ext cx="11322051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485967" y="6561138"/>
            <a:ext cx="427567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039BE-1BB4-3A4F-B1CA-050C84E38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54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1055440" y="6309320"/>
            <a:ext cx="10801200" cy="548680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  <a:latin typeface="+mj-lt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1055440" y="548680"/>
            <a:ext cx="10801200" cy="720080"/>
          </a:xfrm>
          <a:noFill/>
          <a:ln w="19050">
            <a:noFill/>
          </a:ln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b="1">
                <a:solidFill>
                  <a:schemeClr val="tx1"/>
                </a:solidFill>
                <a:effectLst/>
                <a:latin typeface="+mj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58501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4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237B-1E0A-417E-B922-676AA21516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D7EB-F81C-45E6-8C66-6C524FFB5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16D7DFE-21EA-A847-A254-390733C970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10.11.2015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8303C0E4-A8F7-A043-B2BF-0F785D6BAB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1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6" r:id="rId19"/>
    <p:sldLayoutId id="2147484021" r:id="rId20"/>
    <p:sldLayoutId id="2147484022" r:id="rId21"/>
    <p:sldLayoutId id="2147483756" r:id="rId22"/>
    <p:sldLayoutId id="2147483758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9" r:id="rId29"/>
    <p:sldLayoutId id="2147483680" r:id="rId30"/>
    <p:sldLayoutId id="2147483681" r:id="rId31"/>
    <p:sldLayoutId id="2147483694" r:id="rId32"/>
    <p:sldLayoutId id="2147483695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2" r:id="rId44"/>
    <p:sldLayoutId id="2147483723" r:id="rId45"/>
    <p:sldLayoutId id="2147483724" r:id="rId46"/>
    <p:sldLayoutId id="2147483725" r:id="rId4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479" y="804232"/>
            <a:ext cx="7654523" cy="1443210"/>
          </a:xfrm>
        </p:spPr>
        <p:txBody>
          <a:bodyPr/>
          <a:lstStyle/>
          <a:p>
            <a:pPr algn="ctr"/>
            <a:r>
              <a:rPr lang="ru-RU" sz="5000" b="1" dirty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5000" b="1" dirty="0" smtClean="0">
                <a:solidFill>
                  <a:schemeClr val="bg2">
                    <a:lumMod val="50000"/>
                  </a:schemeClr>
                </a:solidFill>
              </a:rPr>
              <a:t>кценты в терапии бронхиальной астмы</a:t>
            </a:r>
            <a:endParaRPr lang="ru-RU" sz="5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40" y="3040654"/>
            <a:ext cx="6208693" cy="35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08275" y="3941764"/>
          <a:ext cx="6096000" cy="371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8060" y="1004808"/>
          <a:ext cx="8345487" cy="563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307"/>
                <a:gridCol w="4071180"/>
              </a:tblGrid>
              <a:tr h="8292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Факторы риска обострений БА:</a:t>
                      </a:r>
                    </a:p>
                  </a:txBody>
                  <a:tcPr marL="91439" marR="91439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Факторы риска для развития фиксированной обструкции дыхательных путей: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504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Интубация из-за БА;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Неконтролируемые симптомы БА;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 Наличие ≥1 обострения БА за последние 12 месяцев;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Низкий ОФВ1;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Неправильная техника ингаляции и/или плохая приверженность лечению;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Курение;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Ожирение;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Беременность,</a:t>
                      </a:r>
                      <a:r>
                        <a:rPr lang="ru-RU" sz="1800" baseline="0" dirty="0" smtClean="0"/>
                        <a:t> менопауза;</a:t>
                      </a:r>
                      <a:endParaRPr lang="ru-RU" sz="1800" dirty="0" smtClean="0"/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err="1" smtClean="0"/>
                        <a:t>Эозинофилия</a:t>
                      </a:r>
                      <a:r>
                        <a:rPr lang="ru-RU" sz="1800" dirty="0" smtClean="0"/>
                        <a:t> крови и/или мокроты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Экспозиция с: табачным дымом</a:t>
                      </a:r>
                      <a:r>
                        <a:rPr lang="en-US" sz="1800" dirty="0" smtClean="0"/>
                        <a:t>,</a:t>
                      </a:r>
                      <a:r>
                        <a:rPr lang="ru-RU" sz="1800" dirty="0" smtClean="0"/>
                        <a:t> вредными химическими, профессиональными агентами;</a:t>
                      </a:r>
                    </a:p>
                    <a:p>
                      <a:pPr marL="285750" lvl="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ru-RU" sz="1800" dirty="0" smtClean="0"/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Низкий исходный ОФВ1</a:t>
                      </a:r>
                      <a:r>
                        <a:rPr lang="en-US" sz="1800" dirty="0" smtClean="0"/>
                        <a:t>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хроническая гиперсекреция слизи;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ru-RU" sz="1800" dirty="0" smtClean="0"/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800" dirty="0" smtClean="0"/>
                        <a:t> </a:t>
                      </a:r>
                      <a:r>
                        <a:rPr lang="ru-RU" sz="1800" dirty="0" err="1" smtClean="0"/>
                        <a:t>Эозинофилия</a:t>
                      </a:r>
                      <a:r>
                        <a:rPr lang="ru-RU" sz="1800" dirty="0" smtClean="0"/>
                        <a:t> мокроты или крови 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ru-RU" sz="1200" dirty="0" smtClean="0"/>
                    </a:p>
                  </a:txBody>
                  <a:tcPr marL="91439" marR="91439" marT="45722" marB="45722"/>
                </a:tc>
              </a:tr>
              <a:tr h="601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Факторы риска для развития нежелательных побочных эффектов лекарств:</a:t>
                      </a:r>
                      <a:endParaRPr lang="ru-RU" sz="1600" dirty="0" smtClean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L="91439" marR="91439" marT="45722" marB="45722"/>
                </a:tc>
              </a:tr>
              <a:tr h="106041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Частое применение системных ГКС;</a:t>
                      </a:r>
                    </a:p>
                    <a:p>
                      <a:pPr marL="285750" lvl="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Длительное применение высоких доз сильнодействующих ИГКС;</a:t>
                      </a:r>
                    </a:p>
                    <a:p>
                      <a:pPr marL="285750" lvl="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ru-RU" sz="1800" dirty="0" smtClean="0"/>
                        <a:t> Применение Р450-ингибиторов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ru-RU" sz="1200" dirty="0" smtClean="0"/>
                    </a:p>
                  </a:txBody>
                  <a:tcPr marL="91439" marR="91439" marT="45722" marB="45722"/>
                </a:tc>
              </a:tr>
            </a:tbl>
          </a:graphicData>
        </a:graphic>
      </p:graphicFrame>
      <p:pic>
        <p:nvPicPr>
          <p:cNvPr id="14365" name="Изображение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4525" y="80963"/>
            <a:ext cx="10048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6" name="Rectangle 11"/>
          <p:cNvSpPr>
            <a:spLocks noChangeArrowheads="1"/>
          </p:cNvSpPr>
          <p:nvPr/>
        </p:nvSpPr>
        <p:spPr bwMode="auto">
          <a:xfrm>
            <a:off x="1587500" y="6450014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000" dirty="0">
                <a:latin typeface="Calibri" pitchFamily="34" charset="0"/>
                <a:sym typeface="Arial" pitchFamily="34" charset="0"/>
              </a:rPr>
              <a:t>1. </a:t>
            </a:r>
            <a:r>
              <a:rPr lang="ru-RU" altLang="ru-RU" sz="1000" dirty="0">
                <a:latin typeface="Calibri" pitchFamily="34" charset="0"/>
              </a:rPr>
              <a:t>Глобальная стратегия профилактики и лечения Бронхиальной астмы </a:t>
            </a:r>
            <a:r>
              <a:rPr lang="en-US" altLang="ru-RU" sz="1000" dirty="0">
                <a:latin typeface="Calibri" pitchFamily="34" charset="0"/>
                <a:sym typeface="Arial" pitchFamily="34" charset="0"/>
              </a:rPr>
              <a:t>GINA. Global strategy for asthma management and prevention, 2014. </a:t>
            </a:r>
            <a:r>
              <a:rPr lang="en-GB" altLang="ru-RU" sz="1000" dirty="0">
                <a:latin typeface="Calibri" pitchFamily="34" charset="0"/>
              </a:rPr>
              <a:t>Available at: http://www.ginasthma.org/uploads/users/files/GINA_Report_2014.pdf</a:t>
            </a:r>
            <a:endParaRPr lang="en-US" altLang="ru-RU" sz="1000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8060" y="82551"/>
            <a:ext cx="8229600" cy="5572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600" b="1" dirty="0">
                <a:solidFill>
                  <a:schemeClr val="accent3"/>
                </a:solidFill>
              </a:rPr>
              <a:t>Факторы и заболевания, препятствующие достижению хорошего контроля над астмой:</a:t>
            </a:r>
            <a:endParaRPr lang="en-US" sz="26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1080" y="4295635"/>
            <a:ext cx="4064000" cy="2132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Наличие 1 или более из этих факторов повышает риск обострений БА, даже если симптомы хорошо контролируются</a:t>
            </a:r>
          </a:p>
        </p:txBody>
      </p:sp>
    </p:spTree>
    <p:extLst>
      <p:ext uri="{BB962C8B-B14F-4D97-AF65-F5344CB8AC3E}">
        <p14:creationId xmlns:p14="http://schemas.microsoft.com/office/powerpoint/2010/main" val="958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124858"/>
            <a:ext cx="8596668" cy="4480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Лечение бронхиальной астмы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5980" y="1147037"/>
            <a:ext cx="8596668" cy="388077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Лечение бронхиальной астмы в первую очередь заключается </a:t>
            </a:r>
            <a:r>
              <a:rPr lang="ru-RU" b="1" dirty="0" smtClean="0">
                <a:solidFill>
                  <a:schemeClr val="tx2"/>
                </a:solidFill>
              </a:rPr>
              <a:t>в борьбе с воспалением</a:t>
            </a:r>
            <a:r>
              <a:rPr lang="ru-RU" dirty="0" smtClean="0">
                <a:solidFill>
                  <a:schemeClr val="accent1"/>
                </a:solidFill>
              </a:rPr>
              <a:t>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большинстве случаев недостаточно просто расширить бронхи – через некоторое время дыхательные пути снова сузятся, поэтому основой лечения являются мероприятия и лекарства, направленные на подавление воспаления в стенке бронхов.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96" y="2444368"/>
            <a:ext cx="5715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800" y="132202"/>
            <a:ext cx="8596668" cy="440675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chemeClr val="tx2"/>
                </a:solidFill>
              </a:rPr>
              <a:t>Категории препаратов для лечения БА</a:t>
            </a:r>
            <a:endParaRPr lang="ru-RU" sz="2900" b="1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 flipH="1">
            <a:off x="12191999" y="1760400"/>
            <a:ext cx="45719" cy="1700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0506" y="793214"/>
            <a:ext cx="9024694" cy="5391586"/>
          </a:xfrm>
        </p:spPr>
        <p:txBody>
          <a:bodyPr>
            <a:normAutofit lnSpcReduction="10000"/>
          </a:bodyPr>
          <a:lstStyle/>
          <a:p>
            <a:r>
              <a:rPr lang="ru-RU" sz="1400" b="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Человек, страдающий бронхиальной астмой, практически всегда должен принимать профилактические, или базисные, противоастматические препараты, причем назначаются они доктором на очень длительный срок – понятия «курс лечения» для таких лекарств не существует.</a:t>
            </a:r>
          </a:p>
          <a:p>
            <a:r>
              <a:rPr lang="ru-RU" sz="1400" b="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Все препараты для лечения БА можно разделить на 4 группы:</a:t>
            </a:r>
          </a:p>
          <a:p>
            <a:r>
              <a:rPr lang="ru-RU" sz="1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1. </a:t>
            </a:r>
            <a:r>
              <a:rPr lang="ru-RU" sz="1400" u="sng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Облегчающие, или средства скорой помощи</a:t>
            </a:r>
            <a:r>
              <a:rPr lang="ru-RU" sz="1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b="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Эти препараты обладают бронхорасширяющим эффектом, который наступает быстро, а длится недолго.</a:t>
            </a:r>
          </a:p>
          <a:p>
            <a:r>
              <a:rPr lang="ru-RU" sz="1400" b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2.</a:t>
            </a:r>
            <a:r>
              <a:rPr lang="ru-RU" sz="1400" b="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ru-RU" sz="1400" u="sng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Профилактические, или базисные препараты.</a:t>
            </a:r>
          </a:p>
          <a:p>
            <a:r>
              <a:rPr lang="ru-RU" sz="1400" b="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Подразделяются на гормональные и негормональные. </a:t>
            </a:r>
          </a:p>
          <a:p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Уменьшают воспаление дыхательных путей, позволяют контролировать симптомы, и уменьшать будущие риски, такие как обострения и ухудшение функционирования легких.</a:t>
            </a:r>
          </a:p>
          <a:p>
            <a:endParaRPr lang="ru-RU" sz="1400" b="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ru-RU" sz="1400" u="sng" dirty="0" smtClean="0">
                <a:solidFill>
                  <a:schemeClr val="tx2"/>
                </a:solidFill>
                <a:latin typeface="Georgia" panose="02040502050405020303" pitchFamily="18" charset="0"/>
              </a:rPr>
              <a:t>3.Бронхорасширяющие лекарства длительного действия.</a:t>
            </a:r>
          </a:p>
          <a:p>
            <a:r>
              <a:rPr lang="ru-RU" sz="1400" b="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Их могут назначать в качестве как планового, так и облегчающего лечения.</a:t>
            </a:r>
          </a:p>
          <a:p>
            <a:r>
              <a:rPr lang="ru-RU" sz="1400" u="sng" dirty="0" smtClean="0">
                <a:solidFill>
                  <a:schemeClr val="tx2"/>
                </a:solidFill>
                <a:latin typeface="Georgia" panose="02040502050405020303" pitchFamily="18" charset="0"/>
              </a:rPr>
              <a:t>4. Комбинированные средства, </a:t>
            </a:r>
            <a:r>
              <a:rPr lang="ru-RU" sz="1400" b="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содержащие ингаляционный гормон и бронхорасширяющий препарат длительного действия. 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Комбинированные препараты, </a:t>
            </a:r>
            <a:r>
              <a:rPr lang="ru-RU" sz="1400" b="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содержащие фиксированные комбинации из 2х препаратов, могут использоваться как для неотложной помощи, так и для регулярной поддерживающей терапии. Это способствует эффективному предотвращению обострений, и улучшают контроль БА при сравнительно невысоких дозах препаратов.</a:t>
            </a:r>
            <a:endParaRPr lang="ru-RU" sz="1400" b="0" u="sng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u="sng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ru-RU" b="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ru-RU" sz="15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028" y="3227942"/>
            <a:ext cx="2317374" cy="29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87064" y="6449971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ym typeface="Arial" pitchFamily="34" charset="0"/>
              </a:rPr>
              <a:t>1. </a:t>
            </a:r>
            <a:r>
              <a:rPr lang="ru-RU" sz="1000" dirty="0"/>
              <a:t>Глобальная стратегия профилактики и лечения Бронхиальной астмы </a:t>
            </a:r>
            <a:r>
              <a:rPr lang="en-US" sz="1000" dirty="0">
                <a:sym typeface="Arial" pitchFamily="34" charset="0"/>
              </a:rPr>
              <a:t>GINA. Global strategy for asthma management and prevention, </a:t>
            </a:r>
            <a:r>
              <a:rPr lang="en-US" sz="1000" dirty="0" smtClean="0">
                <a:sym typeface="Arial" pitchFamily="34" charset="0"/>
              </a:rPr>
              <a:t>201</a:t>
            </a:r>
            <a:r>
              <a:rPr lang="ru-RU" sz="1000" dirty="0" smtClean="0">
                <a:sym typeface="Arial" pitchFamily="34" charset="0"/>
              </a:rPr>
              <a:t>5</a:t>
            </a:r>
            <a:r>
              <a:rPr lang="en-US" sz="1000" dirty="0" smtClean="0">
                <a:sym typeface="Arial" pitchFamily="34" charset="0"/>
              </a:rPr>
              <a:t>. </a:t>
            </a:r>
            <a:r>
              <a:rPr lang="en-GB" sz="1000" dirty="0"/>
              <a:t>Available at: http://</a:t>
            </a:r>
            <a:r>
              <a:rPr lang="en-GB" sz="1000" dirty="0" smtClean="0"/>
              <a:t>www.ginasthma.org/uploads/users/files/GINA_Report_201</a:t>
            </a:r>
            <a:r>
              <a:rPr lang="ru-RU" sz="1000" dirty="0" smtClean="0"/>
              <a:t>5</a:t>
            </a:r>
            <a:r>
              <a:rPr lang="en-GB" sz="1000" dirty="0" smtClean="0"/>
              <a:t>.pdf</a:t>
            </a:r>
            <a:endParaRPr lang="en-US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231" y="0"/>
            <a:ext cx="8922873" cy="604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14" y="6014706"/>
            <a:ext cx="4381094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</a:t>
            </a:r>
            <a:r>
              <a:rPr lang="ru-RU" b="1" dirty="0" smtClean="0"/>
              <a:t>озированный Аэрозольный </a:t>
            </a:r>
            <a:r>
              <a:rPr lang="ru-RU" b="1" dirty="0" smtClean="0"/>
              <a:t>Ингалятор (ДАИ)  </a:t>
            </a:r>
            <a:r>
              <a:rPr lang="ru-RU" b="1" dirty="0" smtClean="0"/>
              <a:t>или </a:t>
            </a:r>
            <a:r>
              <a:rPr lang="ru-RU" b="1" dirty="0" smtClean="0"/>
              <a:t>Дозированный </a:t>
            </a:r>
            <a:br>
              <a:rPr lang="ru-RU" b="1" dirty="0" smtClean="0"/>
            </a:br>
            <a:r>
              <a:rPr lang="ru-RU" b="1" dirty="0" smtClean="0"/>
              <a:t>Порошковый Ингалятор (ДПИ) ?...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?..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Фиксированная </a:t>
            </a:r>
            <a:r>
              <a:rPr lang="ru-RU" b="1" dirty="0" smtClean="0"/>
              <a:t>или свободная комбинация?...</a:t>
            </a:r>
            <a:endParaRPr lang="ru-RU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558" y="2390954"/>
            <a:ext cx="1376863" cy="29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768" y="2147887"/>
            <a:ext cx="3333750" cy="218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5829" y="609600"/>
            <a:ext cx="1914525" cy="307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0329" y="4780901"/>
            <a:ext cx="2095500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2144" y="3951060"/>
            <a:ext cx="2321897" cy="27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Newman SP et al. Thorax </a:t>
            </a:r>
            <a:r>
              <a:rPr lang="en-US" dirty="0" smtClean="0"/>
              <a:t>1991;46;712-716</a:t>
            </a:r>
            <a:r>
              <a:rPr lang="ru-RU" dirty="0" smtClean="0"/>
              <a:t>. </a:t>
            </a:r>
            <a:r>
              <a:rPr lang="en-US" dirty="0" err="1"/>
              <a:t>Hochrainer</a:t>
            </a:r>
            <a:r>
              <a:rPr lang="en-US" dirty="0"/>
              <a:t> D, H</a:t>
            </a:r>
            <a:r>
              <a:rPr lang="ru-RU" dirty="0"/>
              <a:t>ц</a:t>
            </a:r>
            <a:r>
              <a:rPr lang="en-US" dirty="0" err="1"/>
              <a:t>lz</a:t>
            </a:r>
            <a:r>
              <a:rPr lang="en-US" dirty="0"/>
              <a:t> H, </a:t>
            </a:r>
            <a:r>
              <a:rPr lang="en-US" dirty="0" err="1"/>
              <a:t>Kreher</a:t>
            </a:r>
            <a:r>
              <a:rPr lang="en-US" dirty="0"/>
              <a:t> C, et al. J Aerosol Med,  2005; 18; 273–82.</a:t>
            </a:r>
          </a:p>
          <a:p>
            <a:r>
              <a:rPr lang="en-US" dirty="0" err="1"/>
              <a:t>Sommerer</a:t>
            </a:r>
            <a:r>
              <a:rPr lang="en-US" dirty="0"/>
              <a:t> K. Airﬂow resistance of different inhalation devices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visualization </a:t>
            </a:r>
            <a:r>
              <a:rPr lang="en-US" dirty="0"/>
              <a:t>of the aerosol plume emitted by different metered </a:t>
            </a:r>
            <a:r>
              <a:rPr lang="en-US" dirty="0" smtClean="0"/>
              <a:t>dose</a:t>
            </a:r>
            <a:r>
              <a:rPr lang="ru-RU" dirty="0" smtClean="0"/>
              <a:t> </a:t>
            </a:r>
            <a:r>
              <a:rPr lang="en-US" dirty="0" smtClean="0"/>
              <a:t>inhalers</a:t>
            </a:r>
            <a:r>
              <a:rPr lang="en-US" dirty="0"/>
              <a:t>. Hamburg, Germany: </a:t>
            </a:r>
            <a:r>
              <a:rPr lang="en-US" dirty="0" err="1"/>
              <a:t>Inamed</a:t>
            </a:r>
            <a:r>
              <a:rPr lang="en-US" dirty="0"/>
              <a:t> Research GmbH &amp; Co.; 2005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/>
              <a:t>Rootmensen</a:t>
            </a:r>
            <a:r>
              <a:rPr lang="en-US" dirty="0"/>
              <a:t> GN et al. J Aerosol Med  </a:t>
            </a:r>
            <a:r>
              <a:rPr lang="en-US" dirty="0" err="1"/>
              <a:t>Pulm</a:t>
            </a:r>
            <a:r>
              <a:rPr lang="en-US" dirty="0"/>
              <a:t> Drug </a:t>
            </a:r>
            <a:r>
              <a:rPr lang="en-US" dirty="0" err="1"/>
              <a:t>Deliv</a:t>
            </a:r>
            <a:r>
              <a:rPr lang="en-US" dirty="0"/>
              <a:t>. 2010; 23(5): </a:t>
            </a:r>
            <a:r>
              <a:rPr lang="en-US" dirty="0" smtClean="0"/>
              <a:t>323-8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2674961" cy="82550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Дозированный Аэрозольный Ингалятор (ДАИ)</a:t>
            </a:r>
          </a:p>
          <a:p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163734" y="0"/>
            <a:ext cx="3403348" cy="8255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Турбухалер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676400" y="1079500"/>
            <a:ext cx="4229100" cy="5205390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Ингалятор требует активации в процессе вдоха и координации дыхания. Эффективность ингаляции зависит от правильной техники.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полости рта задерживается </a:t>
            </a:r>
            <a:r>
              <a:rPr lang="ru-RU" dirty="0" smtClean="0">
                <a:solidFill>
                  <a:schemeClr val="tx1"/>
                </a:solidFill>
              </a:rPr>
              <a:t>до </a:t>
            </a:r>
            <a:r>
              <a:rPr lang="ru-RU" dirty="0">
                <a:solidFill>
                  <a:schemeClr val="tx1"/>
                </a:solidFill>
              </a:rPr>
              <a:t>80% (ДАИ </a:t>
            </a:r>
            <a:r>
              <a:rPr lang="en-US" dirty="0">
                <a:solidFill>
                  <a:schemeClr val="tx1"/>
                </a:solidFill>
              </a:rPr>
              <a:t>CFC) </a:t>
            </a:r>
            <a:r>
              <a:rPr lang="ru-RU" dirty="0">
                <a:solidFill>
                  <a:schemeClr val="tx1"/>
                </a:solidFill>
              </a:rPr>
              <a:t>от дозы.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 anchor="t"/>
          <a:lstStyle/>
          <a:p>
            <a:r>
              <a:rPr lang="ru-RU" dirty="0">
                <a:solidFill>
                  <a:schemeClr val="tx1"/>
                </a:solidFill>
              </a:rPr>
              <a:t>Пассивное высвобождение частиц </a:t>
            </a:r>
            <a:r>
              <a:rPr lang="ru-RU" dirty="0" smtClean="0">
                <a:solidFill>
                  <a:schemeClr val="tx1"/>
                </a:solidFill>
              </a:rPr>
              <a:t>порошка: ингалятор не требует активации в процессе вдоха и координации дыхания.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полости рта задерживается </a:t>
            </a:r>
            <a:r>
              <a:rPr lang="ru-RU" dirty="0" smtClean="0">
                <a:solidFill>
                  <a:schemeClr val="tx1"/>
                </a:solidFill>
              </a:rPr>
              <a:t>до 59</a:t>
            </a:r>
            <a:r>
              <a:rPr lang="ru-RU" dirty="0">
                <a:solidFill>
                  <a:schemeClr val="tx1"/>
                </a:solidFill>
              </a:rPr>
              <a:t>% от дозы.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14" y="3569848"/>
            <a:ext cx="3125771" cy="27150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03058" y="3848669"/>
            <a:ext cx="2502442" cy="2094931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81% ингаляций выполняется с ошибками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  <a:latin typeface="Helvetica" panose="020B06040202020202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9900" y="4094329"/>
            <a:ext cx="1828800" cy="144397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Ошибки не более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18% случаев.</a:t>
            </a:r>
            <a:endParaRPr lang="ru-RU" sz="2400" dirty="0">
              <a:solidFill>
                <a:srgbClr val="C00000"/>
              </a:solidFill>
              <a:latin typeface="Helvetica" panose="020B06040202020202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444" t="13577" b="14215"/>
          <a:stretch/>
        </p:blipFill>
        <p:spPr>
          <a:xfrm>
            <a:off x="6460446" y="3349129"/>
            <a:ext cx="3507475" cy="27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Beckman O, </a:t>
            </a:r>
            <a:r>
              <a:rPr lang="en-US" dirty="0" err="1"/>
              <a:t>Bondesson</a:t>
            </a:r>
            <a:r>
              <a:rPr lang="en-US" dirty="0"/>
              <a:t> E, Asking L, et al. J Aerosol Med 1996; 9:449.</a:t>
            </a:r>
          </a:p>
          <a:p>
            <a:r>
              <a:rPr lang="en-US" dirty="0" err="1"/>
              <a:t>Borgstrom</a:t>
            </a:r>
            <a:r>
              <a:rPr lang="en-US" dirty="0"/>
              <a:t> L, </a:t>
            </a:r>
            <a:r>
              <a:rPr lang="en-US" dirty="0" err="1"/>
              <a:t>Bengtsson</a:t>
            </a:r>
            <a:r>
              <a:rPr lang="en-US" dirty="0"/>
              <a:t> T, </a:t>
            </a:r>
            <a:r>
              <a:rPr lang="en-US" dirty="0" err="1"/>
              <a:t>Derom</a:t>
            </a:r>
            <a:r>
              <a:rPr lang="en-US" dirty="0"/>
              <a:t> E, </a:t>
            </a:r>
            <a:r>
              <a:rPr lang="en-US" dirty="0" err="1"/>
              <a:t>Pauwels</a:t>
            </a:r>
            <a:r>
              <a:rPr lang="en-US" dirty="0"/>
              <a:t> R. </a:t>
            </a:r>
            <a:r>
              <a:rPr lang="en-US" dirty="0" err="1"/>
              <a:t>Int</a:t>
            </a:r>
            <a:r>
              <a:rPr lang="en-US" dirty="0"/>
              <a:t> J Pharm 2000; 193:227–230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2893325" cy="8255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ДАИ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163734" y="0"/>
            <a:ext cx="3498882" cy="8255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Турбухалер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2200" u="sng" dirty="0" smtClean="0"/>
              <a:t>Доставка препарата в легкие </a:t>
            </a:r>
            <a:r>
              <a:rPr lang="ru-RU" sz="2200" b="1" u="sng" dirty="0" smtClean="0">
                <a:solidFill>
                  <a:srgbClr val="FF0000"/>
                </a:solidFill>
              </a:rPr>
              <a:t>зависит</a:t>
            </a:r>
            <a:r>
              <a:rPr lang="ru-RU" sz="2200" b="1" dirty="0" smtClean="0"/>
              <a:t>: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от скорости вдоха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от координации вдоха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от ошибок, которые совершает пациент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u="sng" dirty="0"/>
              <a:t>Доставка препарата в </a:t>
            </a:r>
            <a:r>
              <a:rPr lang="ru-RU" sz="2200" u="sng" dirty="0" smtClean="0"/>
              <a:t>легкие </a:t>
            </a:r>
          </a:p>
          <a:p>
            <a:pPr algn="ctr"/>
            <a:r>
              <a:rPr lang="ru-RU" sz="2200" b="1" u="sng" dirty="0" smtClean="0">
                <a:solidFill>
                  <a:srgbClr val="FF0000"/>
                </a:solidFill>
              </a:rPr>
              <a:t>не зависит</a:t>
            </a:r>
            <a:r>
              <a:rPr lang="ru-RU" sz="2200" u="sng" dirty="0" smtClean="0"/>
              <a:t>:</a:t>
            </a:r>
          </a:p>
          <a:p>
            <a:pPr algn="ctr"/>
            <a:endParaRPr lang="ru-RU" sz="2200" u="sng" dirty="0"/>
          </a:p>
          <a:p>
            <a:pPr algn="ctr"/>
            <a:r>
              <a:rPr lang="ru-RU" dirty="0"/>
              <a:t>от скорости </a:t>
            </a:r>
            <a:r>
              <a:rPr lang="ru-RU" dirty="0" smtClean="0"/>
              <a:t>вдоха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от координации </a:t>
            </a:r>
            <a:r>
              <a:rPr lang="ru-RU" dirty="0" smtClean="0"/>
              <a:t>вдоха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от ошибок, которые </a:t>
            </a:r>
            <a:r>
              <a:rPr lang="ru-RU" dirty="0" smtClean="0"/>
              <a:t>совершает пациент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7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1549" y="373209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Используя капсульные ингаляторы, пациенты чаще совершают ошибки: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06188" y="5908086"/>
            <a:ext cx="10515600" cy="681037"/>
          </a:xfrm>
        </p:spPr>
        <p:txBody>
          <a:bodyPr>
            <a:normAutofit fontScale="70000" lnSpcReduction="20000"/>
          </a:bodyPr>
          <a:lstStyle/>
          <a:p>
            <a:r>
              <a:rPr lang="ru-RU" sz="2000" i="1" dirty="0"/>
              <a:t>Результаты исследования у больных БА и ХОБЛ с применением видеонаблюдения.</a:t>
            </a:r>
          </a:p>
          <a:p>
            <a:endParaRPr lang="ru-RU" sz="2000" i="1" dirty="0"/>
          </a:p>
          <a:p>
            <a:pPr algn="l"/>
            <a:r>
              <a:rPr lang="nl-NL" dirty="0" smtClean="0"/>
              <a:t>Rootmensen GN, van Keimpema AR, Jansen HM, de Haan RJ.</a:t>
            </a:r>
            <a:r>
              <a:rPr lang="ru-RU" dirty="0" smtClean="0"/>
              <a:t> </a:t>
            </a:r>
            <a:r>
              <a:rPr lang="en-US" dirty="0"/>
              <a:t>Predictors of incorrect inhalation technique in patients with asthma or COPD: a study using a validated videotaped scoring method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/>
              <a:t>J Aerosol Med </a:t>
            </a:r>
            <a:r>
              <a:rPr lang="en-US" dirty="0" err="1"/>
              <a:t>Pulm</a:t>
            </a:r>
            <a:r>
              <a:rPr lang="en-US" dirty="0"/>
              <a:t> Drug </a:t>
            </a:r>
            <a:r>
              <a:rPr lang="en-US" dirty="0" err="1"/>
              <a:t>Deliv</a:t>
            </a:r>
            <a:r>
              <a:rPr lang="en-US" dirty="0"/>
              <a:t>. 2010 Oct;23(5):323-8.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06188" y="5040125"/>
            <a:ext cx="8207375" cy="846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Капсульный ингалятор		Ингалятор резервуарного типа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ошибки у 45% больных		</a:t>
            </a:r>
            <a:r>
              <a:rPr lang="ru-RU" dirty="0">
                <a:solidFill>
                  <a:srgbClr val="C00000"/>
                </a:solidFill>
              </a:rPr>
              <a:t>ошибки у </a:t>
            </a:r>
            <a:r>
              <a:rPr lang="ru-RU" dirty="0" smtClean="0">
                <a:solidFill>
                  <a:srgbClr val="C00000"/>
                </a:solidFill>
              </a:rPr>
              <a:t>18% больных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9" descr="http://www.akacam.org/aerolizer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188" y="1850816"/>
            <a:ext cx="2664296" cy="2898609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798" y="1736208"/>
            <a:ext cx="1376863" cy="29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3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16125" y="1274763"/>
            <a:ext cx="8248650" cy="4056062"/>
            <a:chOff x="-259808" y="1123525"/>
            <a:chExt cx="9210133" cy="3770544"/>
          </a:xfrm>
        </p:grpSpPr>
        <p:sp>
          <p:nvSpPr>
            <p:cNvPr id="23" name="Oval 22"/>
            <p:cNvSpPr/>
            <p:nvPr>
              <p:custDataLst>
                <p:tags r:id="rId3"/>
              </p:custDataLst>
            </p:nvPr>
          </p:nvSpPr>
          <p:spPr>
            <a:xfrm>
              <a:off x="-259808" y="4626958"/>
              <a:ext cx="9043514" cy="26711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>
              <p:custDataLst>
                <p:tags r:id="rId4"/>
              </p:custDataLst>
            </p:nvPr>
          </p:nvSpPr>
          <p:spPr>
            <a:xfrm>
              <a:off x="756" y="1123525"/>
              <a:ext cx="8782950" cy="26711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5"/>
              </p:custDataLst>
            </p:nvPr>
          </p:nvSpPr>
          <p:spPr>
            <a:xfrm>
              <a:off x="593633" y="1249768"/>
              <a:ext cx="8356692" cy="3525520"/>
            </a:xfrm>
            <a:prstGeom prst="rect">
              <a:avLst/>
            </a:prstGeom>
            <a:gradFill flip="none" rotWithShape="1">
              <a:gsLst>
                <a:gs pos="97000">
                  <a:schemeClr val="bg1"/>
                </a:gs>
                <a:gs pos="333">
                  <a:srgbClr val="FFFFFF">
                    <a:alpha val="0"/>
                  </a:srgbClr>
                </a:gs>
                <a:gs pos="6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3795" name="Title 4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491538" cy="1077912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ru-RU" sz="2800" b="1" dirty="0">
                <a:solidFill>
                  <a:schemeClr val="accent2"/>
                </a:solidFill>
              </a:rPr>
              <a:t>Свободные </a:t>
            </a:r>
            <a:r>
              <a:rPr lang="ru-RU" sz="2800" b="1" dirty="0" smtClean="0">
                <a:solidFill>
                  <a:schemeClr val="accent2"/>
                </a:solidFill>
              </a:rPr>
              <a:t>комбинации, включая </a:t>
            </a:r>
            <a:r>
              <a:rPr lang="ru-RU" sz="2800" b="1" dirty="0" err="1" smtClean="0">
                <a:solidFill>
                  <a:schemeClr val="accent2"/>
                </a:solidFill>
              </a:rPr>
              <a:t>Будесонид</a:t>
            </a:r>
            <a:r>
              <a:rPr lang="ru-RU" sz="2800" b="1" dirty="0" smtClean="0">
                <a:solidFill>
                  <a:schemeClr val="accent2"/>
                </a:solidFill>
              </a:rPr>
              <a:t>/</a:t>
            </a:r>
            <a:r>
              <a:rPr lang="ru-RU" sz="2800" b="1" dirty="0" err="1" smtClean="0">
                <a:solidFill>
                  <a:schemeClr val="accent2"/>
                </a:solidFill>
              </a:rPr>
              <a:t>Формотерол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через </a:t>
            </a:r>
            <a:r>
              <a:rPr lang="ru-RU" sz="2800" b="1" dirty="0" err="1" smtClean="0">
                <a:solidFill>
                  <a:schemeClr val="accent2"/>
                </a:solidFill>
              </a:rPr>
              <a:t>аэролайзер</a:t>
            </a:r>
            <a:r>
              <a:rPr lang="ru-RU" sz="2800" b="1" dirty="0" smtClean="0">
                <a:solidFill>
                  <a:schemeClr val="accent2"/>
                </a:solidFill>
              </a:rPr>
              <a:t>: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3796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33563" y="1086632"/>
            <a:ext cx="8701087" cy="1397261"/>
          </a:xfrm>
        </p:spPr>
        <p:txBody>
          <a:bodyPr>
            <a:noAutofit/>
          </a:bodyPr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§"/>
            </a:pPr>
            <a:r>
              <a:rPr lang="ru-RU" sz="2000" dirty="0">
                <a:latin typeface="+mj-lt"/>
                <a:cs typeface="Arial" charset="0"/>
              </a:rPr>
              <a:t>Высокая вероятность того, что больной прекратит принимать ГКС</a:t>
            </a:r>
            <a:br>
              <a:rPr lang="ru-RU" sz="2000" dirty="0">
                <a:latin typeface="+mj-lt"/>
                <a:cs typeface="Arial" charset="0"/>
              </a:rPr>
            </a:br>
            <a:r>
              <a:rPr lang="ru-RU" sz="2000" dirty="0">
                <a:latin typeface="+mj-lt"/>
                <a:cs typeface="Arial" charset="0"/>
              </a:rPr>
              <a:t>в первые дни </a:t>
            </a:r>
            <a:r>
              <a:rPr lang="ru-RU" sz="2000" dirty="0" smtClean="0">
                <a:latin typeface="+mj-lt"/>
                <a:cs typeface="Arial" charset="0"/>
              </a:rPr>
              <a:t>терапии;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§"/>
            </a:pPr>
            <a:endParaRPr lang="ru-RU" sz="2000" baseline="30000" dirty="0">
              <a:latin typeface="+mj-lt"/>
              <a:cs typeface="Arial" charset="0"/>
            </a:endParaRP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§"/>
            </a:pPr>
            <a:r>
              <a:rPr lang="ru-RU" sz="2000" dirty="0">
                <a:latin typeface="+mj-lt"/>
                <a:cs typeface="Arial" charset="0"/>
              </a:rPr>
              <a:t>По оценкам </a:t>
            </a:r>
            <a:r>
              <a:rPr lang="en-US" sz="2000" dirty="0">
                <a:latin typeface="+mj-lt"/>
                <a:cs typeface="Arial" charset="0"/>
              </a:rPr>
              <a:t>FDA </a:t>
            </a:r>
            <a:r>
              <a:rPr lang="ru-RU" sz="2000" dirty="0">
                <a:latin typeface="+mj-lt"/>
                <a:cs typeface="Arial" charset="0"/>
              </a:rPr>
              <a:t>самостоятельная отмена ИГКС (при продолжении приема ДДБА) повышает риск летального исхода в целом в 2,8 раза,</a:t>
            </a:r>
            <a:br>
              <a:rPr lang="ru-RU" sz="2000" dirty="0">
                <a:latin typeface="+mj-lt"/>
                <a:cs typeface="Arial" charset="0"/>
              </a:rPr>
            </a:br>
            <a:r>
              <a:rPr lang="ru-RU" sz="2000" dirty="0">
                <a:latin typeface="+mj-lt"/>
                <a:cs typeface="Arial" charset="0"/>
              </a:rPr>
              <a:t>а у детей 4-11 лет – в 14,8. Исходя из этого, в США свободные  комбинации запрещены у детей и ограничены у </a:t>
            </a:r>
            <a:r>
              <a:rPr lang="ru-RU" sz="2000" dirty="0" smtClean="0">
                <a:latin typeface="+mj-lt"/>
                <a:cs typeface="Arial" charset="0"/>
              </a:rPr>
              <a:t>взрослых;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§"/>
            </a:pPr>
            <a:endParaRPr lang="ru-RU" sz="2000" dirty="0">
              <a:latin typeface="+mj-lt"/>
              <a:cs typeface="Arial" charset="0"/>
            </a:endParaRP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§"/>
            </a:pPr>
            <a:r>
              <a:rPr lang="ru-RU" sz="2000" dirty="0">
                <a:latin typeface="+mj-lt"/>
                <a:cs typeface="Arial" charset="0"/>
              </a:rPr>
              <a:t>Свободные комбинации уступают фиксированным по </a:t>
            </a:r>
            <a:r>
              <a:rPr lang="ru-RU" sz="2000" dirty="0" smtClean="0">
                <a:latin typeface="+mj-lt"/>
                <a:cs typeface="Arial" charset="0"/>
              </a:rPr>
              <a:t>эффективности;</a:t>
            </a:r>
            <a:endParaRPr lang="ru-RU" sz="2000" baseline="30000" dirty="0">
              <a:latin typeface="+mj-lt"/>
              <a:cs typeface="Arial" charset="0"/>
            </a:endParaRP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§"/>
            </a:pPr>
            <a:endParaRPr lang="ru-RU" sz="2000" dirty="0">
              <a:latin typeface="+mj-lt"/>
              <a:cs typeface="Arial" charset="0"/>
            </a:endParaRP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§"/>
            </a:pPr>
            <a:r>
              <a:rPr lang="ru-RU" sz="2000" dirty="0" err="1">
                <a:solidFill>
                  <a:srgbClr val="C00000"/>
                </a:solidFill>
                <a:latin typeface="+mj-lt"/>
                <a:cs typeface="Arial" charset="0"/>
              </a:rPr>
              <a:t>Симбикорт</a:t>
            </a:r>
            <a:r>
              <a:rPr lang="ru-RU" sz="2000" dirty="0">
                <a:solidFill>
                  <a:srgbClr val="C00000"/>
                </a:solidFill>
                <a:latin typeface="+mj-lt"/>
                <a:cs typeface="Arial" charset="0"/>
              </a:rPr>
              <a:t>®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+mj-lt"/>
                <a:cs typeface="Arial" charset="0"/>
              </a:rPr>
              <a:t>Турбухалер® снижает число обострений БА на 23% по сравнению со свободной комбинацией </a:t>
            </a:r>
            <a:r>
              <a:rPr lang="ru-RU" sz="2000" dirty="0" err="1">
                <a:solidFill>
                  <a:srgbClr val="C00000"/>
                </a:solidFill>
                <a:latin typeface="+mj-lt"/>
                <a:cs typeface="Arial" charset="0"/>
              </a:rPr>
              <a:t>Будесонида</a:t>
            </a:r>
            <a:r>
              <a:rPr lang="ru-RU" sz="2000" dirty="0">
                <a:solidFill>
                  <a:srgbClr val="C00000"/>
                </a:solidFill>
                <a:latin typeface="+mj-lt"/>
                <a:cs typeface="Arial" charset="0"/>
              </a:rPr>
              <a:t> и </a:t>
            </a:r>
            <a:r>
              <a:rPr lang="ru-RU" sz="2000" dirty="0" err="1" smtClean="0">
                <a:solidFill>
                  <a:srgbClr val="C00000"/>
                </a:solidFill>
                <a:latin typeface="+mj-lt"/>
                <a:cs typeface="Arial" charset="0"/>
              </a:rPr>
              <a:t>Формотерола</a:t>
            </a:r>
            <a:endParaRPr lang="ru-RU" sz="2000" baseline="300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33798" name="Текст 3"/>
          <p:cNvSpPr txBox="1">
            <a:spLocks/>
          </p:cNvSpPr>
          <p:nvPr/>
        </p:nvSpPr>
        <p:spPr bwMode="auto">
          <a:xfrm>
            <a:off x="452248" y="6365846"/>
            <a:ext cx="5943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45719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0" lang="da-DK" sz="1000" dirty="0">
                <a:solidFill>
                  <a:srgbClr val="7F7F7F"/>
                </a:solidFill>
              </a:rPr>
              <a:t>1  Stoloff SW et al.  J Allergy Clin Immunol 2004;113(2):245–251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0" lang="da-DK" sz="1000" dirty="0">
                <a:solidFill>
                  <a:srgbClr val="7F7F7F"/>
                </a:solidFill>
              </a:rPr>
              <a:t>2  Krishnan et al. Am J Respir Crit Care Med 2004; 170: 1281-1285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0" lang="da-DK" sz="1000" dirty="0">
                <a:solidFill>
                  <a:srgbClr val="7F7F7F"/>
                </a:solidFill>
              </a:rPr>
              <a:t>3  Badrul A. Chowdhuryю NEJM 2010; Vol. 362:1169-1171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0" lang="da-DK" sz="1000" dirty="0">
                <a:solidFill>
                  <a:srgbClr val="7F7F7F"/>
                </a:solidFill>
              </a:rPr>
              <a:t>4  Huchon G et al. Respir Med. 2009 Jan;103(1):41-9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0" lang="da-DK" sz="1000" dirty="0">
                <a:solidFill>
                  <a:srgbClr val="7F7F7F"/>
                </a:solidFill>
              </a:rPr>
              <a:t>5 -Ställberg B et al. Respir Med. 2008 Oct;102(10):1360-70.</a:t>
            </a:r>
            <a:endParaRPr kumimoji="0" lang="ru-RU" sz="1000" dirty="0">
              <a:solidFill>
                <a:srgbClr val="7F7F7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0" lang="ru-RU" sz="1000" dirty="0">
                <a:solidFill>
                  <a:srgbClr val="7F7F7F"/>
                </a:solidFill>
              </a:rPr>
              <a:t>6. </a:t>
            </a:r>
            <a:r>
              <a:rPr kumimoji="0" lang="en-US" sz="1000" dirty="0" err="1">
                <a:solidFill>
                  <a:srgbClr val="7F7F7F"/>
                </a:solidFill>
              </a:rPr>
              <a:t>Zetterström</a:t>
            </a:r>
            <a:r>
              <a:rPr kumimoji="0" lang="en-US" sz="1000" dirty="0">
                <a:solidFill>
                  <a:srgbClr val="7F7F7F"/>
                </a:solidFill>
              </a:rPr>
              <a:t> O, et al. </a:t>
            </a:r>
            <a:r>
              <a:rPr kumimoji="0" lang="en-US" sz="1000" dirty="0" err="1">
                <a:solidFill>
                  <a:srgbClr val="7F7F7F"/>
                </a:solidFill>
              </a:rPr>
              <a:t>Eur</a:t>
            </a:r>
            <a:r>
              <a:rPr kumimoji="0" lang="en-US" sz="1000" dirty="0">
                <a:solidFill>
                  <a:srgbClr val="7F7F7F"/>
                </a:solidFill>
              </a:rPr>
              <a:t> </a:t>
            </a:r>
            <a:r>
              <a:rPr kumimoji="0" lang="en-US" sz="1000" dirty="0" err="1">
                <a:solidFill>
                  <a:srgbClr val="7F7F7F"/>
                </a:solidFill>
              </a:rPr>
              <a:t>Respir</a:t>
            </a:r>
            <a:r>
              <a:rPr kumimoji="0" lang="en-US" sz="1000" dirty="0">
                <a:solidFill>
                  <a:srgbClr val="7F7F7F"/>
                </a:solidFill>
              </a:rPr>
              <a:t> J 2001;18:262–268</a:t>
            </a:r>
            <a:endParaRPr kumimoji="0" lang="ru-RU" sz="1000" dirty="0">
              <a:solidFill>
                <a:srgbClr val="7F7F7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0" lang="da-DK" sz="1000" dirty="0">
                <a:solidFill>
                  <a:srgbClr val="7F7F7F"/>
                </a:solidFill>
              </a:rPr>
              <a:t> </a:t>
            </a:r>
            <a:endParaRPr kumimoji="0" lang="en-US" sz="1000" dirty="0">
              <a:solidFill>
                <a:srgbClr val="7F7F7F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242610" y="6657946"/>
            <a:ext cx="14253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SYM_577 801 011_26/11/2014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0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800" b="1" dirty="0">
                <a:solidFill>
                  <a:srgbClr val="002060"/>
                </a:solidFill>
              </a:rPr>
              <a:t>Поддерживающая терапия и купирование   симптомов одним ингалятором – режим </a:t>
            </a:r>
            <a:r>
              <a:rPr lang="en-US" altLang="ru-RU" sz="2800" b="1" dirty="0">
                <a:solidFill>
                  <a:srgbClr val="FF0000"/>
                </a:solidFill>
              </a:rPr>
              <a:t>SMART</a:t>
            </a:r>
            <a:r>
              <a:rPr lang="ru-RU" altLang="ru-RU" sz="2800" b="1" baseline="30000" dirty="0">
                <a:solidFill>
                  <a:srgbClr val="002060"/>
                </a:solidFill>
              </a:rPr>
              <a:t>1</a:t>
            </a:r>
            <a:endParaRPr lang="en-CA" altLang="ru-RU" sz="2800" b="1" baseline="30000" dirty="0">
              <a:solidFill>
                <a:srgbClr val="002060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1"/>
            <a:ext cx="8807450" cy="5305425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/>
              <a:t>SMART</a:t>
            </a:r>
            <a:r>
              <a:rPr lang="ru-RU" sz="2200" b="1" dirty="0"/>
              <a:t>-терапия </a:t>
            </a:r>
            <a:r>
              <a:rPr lang="ru-RU" sz="2200" b="1" dirty="0" err="1"/>
              <a:t>Симбикортом</a:t>
            </a:r>
            <a:r>
              <a:rPr lang="ru-RU" sz="2200" b="1" dirty="0"/>
              <a:t> обеспечивает поддерживающую</a:t>
            </a:r>
            <a:endParaRPr lang="en-US" sz="2200" b="1" dirty="0"/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/>
              <a:t>терапию и купирование симптомов с помощью </a:t>
            </a:r>
            <a:r>
              <a:rPr lang="ru-RU" sz="2200" b="1" dirty="0">
                <a:solidFill>
                  <a:srgbClr val="FF0000"/>
                </a:solidFill>
              </a:rPr>
              <a:t>ОДНОГО</a:t>
            </a:r>
            <a:r>
              <a:rPr lang="ru-RU" sz="2200" b="1" dirty="0"/>
              <a:t> ингалятора</a:t>
            </a:r>
            <a:endParaRPr lang="en-US" sz="2200" b="1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715250" y="5473701"/>
            <a:ext cx="258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Отдельный ингалятор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для купирования симптомов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не требуется</a:t>
            </a:r>
            <a:endParaRPr lang="en-US" altLang="ru-RU" sz="1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981201" y="3810000"/>
            <a:ext cx="12858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None/>
            </a:pPr>
            <a:r>
              <a:rPr lang="ru-RU" altLang="ru-RU" sz="1600" b="1">
                <a:latin typeface="Arial" panose="020B0604020202020204" pitchFamily="34" charset="0"/>
              </a:rPr>
              <a:t>Будесонид</a:t>
            </a:r>
            <a:endParaRPr lang="en-US" altLang="ru-RU" sz="1600" b="1">
              <a:latin typeface="Arial" panose="020B0604020202020204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429000" y="4038601"/>
            <a:ext cx="812800" cy="27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324601" y="3810001"/>
            <a:ext cx="14065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None/>
            </a:pPr>
            <a:r>
              <a:rPr lang="ru-RU" altLang="ru-RU" sz="1600" b="1">
                <a:latin typeface="Arial" panose="020B0604020202020204" pitchFamily="34" charset="0"/>
              </a:rPr>
              <a:t>Формотерол</a:t>
            </a:r>
            <a:endParaRPr lang="ru-RU" altLang="ru-RU" sz="1600">
              <a:latin typeface="Arial" panose="020B0604020202020204" pitchFamily="34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5389564" y="4106864"/>
            <a:ext cx="968375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16393" name="Picture 10" descr="Inha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6" r="74693" b="62717"/>
          <a:stretch>
            <a:fillRect/>
          </a:stretch>
        </p:blipFill>
        <p:spPr bwMode="auto">
          <a:xfrm>
            <a:off x="8423275" y="3860800"/>
            <a:ext cx="11572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1"/>
          <p:cNvSpPr>
            <a:spLocks noChangeArrowheads="1"/>
          </p:cNvSpPr>
          <p:nvPr/>
        </p:nvSpPr>
        <p:spPr bwMode="auto">
          <a:xfrm rot="-2736441">
            <a:off x="8080376" y="3740151"/>
            <a:ext cx="1716087" cy="1738312"/>
          </a:xfrm>
          <a:prstGeom prst="plus">
            <a:avLst>
              <a:gd name="adj" fmla="val 47889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1" r="8411" b="27274"/>
          <a:stretch>
            <a:fillRect/>
          </a:stretch>
        </p:blipFill>
        <p:spPr bwMode="auto">
          <a:xfrm>
            <a:off x="4572000" y="3733800"/>
            <a:ext cx="68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28800" y="6472239"/>
            <a:ext cx="88392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1050" baseline="30000" dirty="0">
                <a:ea typeface="MS PGothic" panose="020B0600070205080204" pitchFamily="34" charset="-128"/>
              </a:rPr>
              <a:t>1</a:t>
            </a:r>
            <a:r>
              <a:rPr lang="ru-RU" altLang="ru-RU" sz="1050" dirty="0">
                <a:ea typeface="MS PGothic" panose="020B0600070205080204" pitchFamily="34" charset="-128"/>
              </a:rPr>
              <a:t>Инструкция по медицинскому применению препарата </a:t>
            </a:r>
            <a:r>
              <a:rPr lang="ru-RU" altLang="ru-RU" sz="1050" dirty="0" err="1">
                <a:ea typeface="MS PGothic" panose="020B0600070205080204" pitchFamily="34" charset="-128"/>
              </a:rPr>
              <a:t>Симбикорт</a:t>
            </a:r>
            <a:r>
              <a:rPr lang="ru-RU" altLang="ru-RU" sz="1050" dirty="0">
                <a:ea typeface="MS PGothic" panose="020B0600070205080204" pitchFamily="34" charset="-128"/>
              </a:rPr>
              <a:t> </a:t>
            </a:r>
            <a:r>
              <a:rPr lang="ru-RU" altLang="ru-RU" sz="1050" dirty="0" err="1">
                <a:ea typeface="MS PGothic" panose="020B0600070205080204" pitchFamily="34" charset="-128"/>
              </a:rPr>
              <a:t>Турбухалер</a:t>
            </a:r>
            <a:r>
              <a:rPr lang="ru-RU" altLang="ru-RU" sz="1050" dirty="0">
                <a:ea typeface="MS PGothic" panose="020B0600070205080204" pitchFamily="34" charset="-128"/>
              </a:rPr>
              <a:t> 80/4,5 мкг и 160/4,5 мкг. Регистрационное удостоверение П № 13167/01 11.03.2014 (103/20-14)</a:t>
            </a: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752600" y="4419600"/>
            <a:ext cx="2590800" cy="1676400"/>
            <a:chOff x="4376348" y="2760859"/>
            <a:chExt cx="3307223" cy="1686976"/>
          </a:xfrm>
        </p:grpSpPr>
        <p:sp>
          <p:nvSpPr>
            <p:cNvPr id="15" name="Rounded Rectangle 14"/>
            <p:cNvSpPr/>
            <p:nvPr/>
          </p:nvSpPr>
          <p:spPr>
            <a:xfrm>
              <a:off x="4376348" y="2760859"/>
              <a:ext cx="3307223" cy="16869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424984" y="2810382"/>
              <a:ext cx="3209952" cy="1587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/>
                <a:t>Быстрое и </a:t>
              </a:r>
              <a:r>
                <a:rPr lang="ru-RU" sz="1200" dirty="0" err="1"/>
                <a:t>дозозависимое</a:t>
              </a:r>
              <a:r>
                <a:rPr lang="ru-RU" sz="1200" dirty="0"/>
                <a:t> противовоспалительное действие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/>
                <a:t>Уменьшение выраженности симптомов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/>
                <a:t>Снижение частоты обострений БА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/>
                <a:t>Уменьшение выраженности отека слизистой оболочки бронхов</a:t>
              </a:r>
            </a:p>
          </p:txBody>
        </p:sp>
      </p:grpSp>
      <p:grpSp>
        <p:nvGrpSpPr>
          <p:cNvPr id="16398" name="Group 16"/>
          <p:cNvGrpSpPr>
            <a:grpSpLocks/>
          </p:cNvGrpSpPr>
          <p:nvPr/>
        </p:nvGrpSpPr>
        <p:grpSpPr bwMode="auto">
          <a:xfrm>
            <a:off x="5486400" y="4419600"/>
            <a:ext cx="2133600" cy="1676400"/>
            <a:chOff x="702744" y="2760859"/>
            <a:chExt cx="3360171" cy="1810833"/>
          </a:xfrm>
        </p:grpSpPr>
        <p:sp>
          <p:nvSpPr>
            <p:cNvPr id="18" name="Rounded Rectangle 17"/>
            <p:cNvSpPr/>
            <p:nvPr/>
          </p:nvSpPr>
          <p:spPr>
            <a:xfrm>
              <a:off x="702744" y="2760859"/>
              <a:ext cx="3360171" cy="18108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755247" y="2814018"/>
              <a:ext cx="3255166" cy="1704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/>
                <a:t>Быстрое купирование симптомов (1-3 минуты)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/>
                <a:t>Длительное расслабление гладкой мускулатуры (12 часов)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971800" y="2057400"/>
            <a:ext cx="4038600" cy="17526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РЕЖИМ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SMART</a:t>
            </a:r>
            <a:r>
              <a:rPr lang="ru-RU" sz="2000" b="1" baseline="300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Утром и вечером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Вместо КДБА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(при возникновении симптомов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5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8395" y="198304"/>
            <a:ext cx="11222400" cy="1097696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Бронхиальная астма представляет глобальную проблему здравоохранения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96711" y="3355788"/>
            <a:ext cx="42333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 В мире около 300 млн. больных БА</a:t>
            </a:r>
            <a:r>
              <a:rPr lang="ru-RU" altLang="ru-RU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endParaRPr lang="en-US" altLang="ru-RU" baseline="30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 Ежегодно в мире от БА умирают 250000 чел.</a:t>
            </a:r>
            <a:r>
              <a:rPr lang="ru-RU" altLang="ru-RU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 По данным эпидемиологических исследований в России БА страдает 5% взрослого населения (около 7 млн. больных бронхиальной астмой, из них зарегистрировано только 1, 4 млн.)</a:t>
            </a:r>
            <a:r>
              <a:rPr lang="ru-RU" altLang="ru-RU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</a:pPr>
            <a:endParaRPr lang="en-US" altLang="ru-RU" baseline="30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C:\Users\kkhb969\Desktop\www_PicsDesktop_com_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69" y="2140949"/>
            <a:ext cx="5215466" cy="45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956" y="112528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Люди всех возрастов во всем мире страдают этим хроническим заболеванием дыхательных путей, которое при недостаточно эффективном лечении может значительно ограничивать повседневную жизнь пациентов и даже приводить к смерти. В большинстве стран распространенность БА возрастает, особенно среди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12302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4" y="322997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241" y="323703"/>
            <a:ext cx="10329126" cy="63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4" y="0"/>
            <a:ext cx="11210926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Образ жизни пациента с бронхиальной астмой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4" y="579121"/>
            <a:ext cx="9054928" cy="5462242"/>
          </a:xfrm>
        </p:spPr>
        <p:txBody>
          <a:bodyPr>
            <a:normAutofit lnSpcReduction="10000"/>
          </a:bodyPr>
          <a:lstStyle/>
          <a:p>
            <a:r>
              <a:rPr lang="ru-RU" sz="1600" u="sng" cap="all" dirty="0" smtClean="0">
                <a:solidFill>
                  <a:schemeClr val="bg2">
                    <a:lumMod val="50000"/>
                  </a:schemeClr>
                </a:solidFill>
              </a:rPr>
              <a:t>1)ОБРАЗ </a:t>
            </a:r>
            <a:r>
              <a:rPr lang="ru-RU" sz="1600" u="sng" cap="all" dirty="0">
                <a:solidFill>
                  <a:schemeClr val="bg2">
                    <a:lumMod val="50000"/>
                  </a:schemeClr>
                </a:solidFill>
              </a:rPr>
              <a:t>ЖИЗНИ</a:t>
            </a:r>
            <a:r>
              <a:rPr lang="ru-RU" sz="1600" cap="all" dirty="0">
                <a:solidFill>
                  <a:schemeClr val="bg2">
                    <a:lumMod val="50000"/>
                  </a:schemeClr>
                </a:solidFill>
              </a:rPr>
              <a:t> 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 брон­хи­аль­ной аст­ме об­раз жиз­ни ча­с­то име­ет оп­ре­де­ля­ю­щее зна­че­ние. Нуж­но по воз­мож­но­с­ти из­бе­гать хо­лод­но­го воз­ду­ха. От ку­ре­ния и ал­ко­го­ля, ес­те­ст­вен­но, на­до от­ка­зать­ся. И в то же вре­мя про­во­дить ак­тив­ные фи­зи­че­с­кие тре­ни­ров­ки, по­вы­ша­ю­щие со­про­тив­ля­е­мость ор­га­низ­ма, ис­поль­зо­вать ды­ха­тель­ную гим­на­с­ти­ку.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2)</a:t>
            </a:r>
            <a:r>
              <a:rPr lang="ru-RU" sz="1600" u="sng" cap="all" dirty="0">
                <a:solidFill>
                  <a:schemeClr val="bg2">
                    <a:lumMod val="50000"/>
                  </a:schemeClr>
                </a:solidFill>
              </a:rPr>
              <a:t> ДИЕТА </a:t>
            </a:r>
            <a:r>
              <a:rPr lang="ru-RU" sz="1600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cap="all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Пи­та­ние боль­ных долж­но быть до­ста­точ­но ка­ло­рий­ным, но оно ни в ко­ей ме­ре не долж­но спо­соб­ст­во­вать из­бы­точ­но­му ве­су.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Жид­кость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мож­но не ог­ра­ни­чи­вать. Нуж­но воз­дер­жи­вать­ся от хо­лод­ной и кис­лой пи­щи, от­ка­зать­ся от боль­шин­ст­ва мо­лоч­ных про­дук­тов, в том чис­ле и от сы­ров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Из ра­ци­о­на долж­ны быть ис­клю­че­ны про­дук­ты, ко­то­рые, по дан­ным анам­не­за, вы­зы­ва­ли ал­лер­ги­че­с­кие ре­ак­ции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Ис­клю­ча­ют­ся и ры­ба, сы­рая ка­пу­с­та, ре­дис, ци­т­ру­со­вые; при ас­пи­ри­но­вой аст­ме про­ти­во­по­ка­за­ны ку­ли­нар­ные и кон­ди­тер­ские из­де­лия — дра­же, кре­мы, ок­ра­шен­ные жел­тым пи­ще­вым кра­си­те­лем (в нем воз­мож­но при­сут­ст­вие тар­т­ра­зи­на).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Сле­ду­ет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из­бе­гать про­дук­тов, вы­зы­ва­ю­щих за­держ­ку во­ды в ор­га­низ­ме, раз­лич­ных со­ле­ний. В не­ко­то­рых слу­ча­ях не сле­ду­ет упо­треб­лять гри­бы, грец­кие оре­хи, ара­хис, и дру­гие оре­хи, а так­же про­дук­ты, при­го­тов­лен­ные на дрож­жах.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Рез­ко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со­кра­ти­те упо­треб­ле­ние мяс­ных блюд и пи­щи, со­дер­жа­щей крах­мал. Из осо­бо по­лез­ных про­дук­тов мож­но упо­мя­нуть гру­ши, аб­ри­ко­сы, ви­но­град­ный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сок. Кро­ме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то­го, же­ла­тель­но от­де­лять друг от дру­га при­ем пи­щи и пи­тья. Луч­ше пить че­рез 1 час по­сле еды.</a:t>
            </a:r>
          </a:p>
        </p:txBody>
      </p:sp>
    </p:spTree>
    <p:extLst>
      <p:ext uri="{BB962C8B-B14F-4D97-AF65-F5344CB8AC3E}">
        <p14:creationId xmlns:p14="http://schemas.microsoft.com/office/powerpoint/2010/main" val="28388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4" y="0"/>
            <a:ext cx="11210926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Образ жизни пациента с бронхиальной астмой</a:t>
            </a:r>
            <a:endParaRPr lang="ru-RU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4" y="579121"/>
            <a:ext cx="9054928" cy="5462242"/>
          </a:xfrm>
        </p:spPr>
        <p:txBody>
          <a:bodyPr>
            <a:normAutofit/>
          </a:bodyPr>
          <a:lstStyle/>
          <a:p>
            <a:r>
              <a:rPr lang="ru-RU" sz="1600" u="sng" cap="all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1600" u="sng" cap="all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1600" cap="all" dirty="0"/>
              <a:t> </a:t>
            </a:r>
            <a:r>
              <a:rPr lang="ru-RU" sz="1600" u="sng" cap="all" dirty="0">
                <a:solidFill>
                  <a:schemeClr val="bg2">
                    <a:lumMod val="50000"/>
                  </a:schemeClr>
                </a:solidFill>
              </a:rPr>
              <a:t>ПРО­ФИ­ЛАКТИ­КА </a:t>
            </a:r>
            <a:r>
              <a:rPr lang="ru-RU" sz="1600" cap="all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При­ни­май­те ле­кар­ст­ва точ­но по со­ве­ту вра­ча. Бе­ре­ги­те свой дом от ал­лер­ге­нов. Это — ва­ша пла­не­та, ва­ша сре­да оби­та­ния, где вы долж­ны чув­ст­во­вать се­бя в пол­ней­шей бе­зо­пас­но­с­ти от брон­хи­аль­ной аст­мы. В нем не долж­но быть ку­риль­щи­ков! Пас­сив­ное ку­ре­ние вред­но не мень­ше!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4)</a:t>
            </a:r>
            <a:r>
              <a:rPr lang="ru-RU" sz="1600" cap="all" dirty="0"/>
              <a:t> </a:t>
            </a:r>
            <a:r>
              <a:rPr lang="ru-RU" sz="1600" u="sng" cap="all" dirty="0">
                <a:solidFill>
                  <a:schemeClr val="bg2">
                    <a:lumMod val="50000"/>
                  </a:schemeClr>
                </a:solidFill>
              </a:rPr>
              <a:t>САМО­ВНУШЕ­НИЕ</a:t>
            </a:r>
            <a:r>
              <a:rPr lang="ru-RU" sz="1600" cap="all" dirty="0">
                <a:solidFill>
                  <a:schemeClr val="bg2">
                    <a:lumMod val="50000"/>
                  </a:schemeClr>
                </a:solidFill>
              </a:rPr>
              <a:t> 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 брон­хи­аль­ной аст­ме ча­с­то хо­ро­ший эф­фект да­ет пси­хо­те­ра­пия. В до­маш­них ус­ло­ви­ях мож­но поль­зо­вать­ся, на­при­мер, та­кой ко­рот­кой фор­му­лой са­мо­вну­ше­ния: “Для ме­ня бе­зо­пас­но взять на се­бя от­вет­ст­вен­ность за свою соб­ст­вен­ную жизнь. Я вы­би­раю быть сво­бод­ным. Мне с каж­дым днем ста­но­вит­ся во всех от­но­ше­ни­ях все луч­ше и луч­ше”. </a:t>
            </a:r>
          </a:p>
        </p:txBody>
      </p:sp>
    </p:spTree>
    <p:extLst>
      <p:ext uri="{BB962C8B-B14F-4D97-AF65-F5344CB8AC3E}">
        <p14:creationId xmlns:p14="http://schemas.microsoft.com/office/powerpoint/2010/main" val="2928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4" y="322997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60" y="1918334"/>
            <a:ext cx="54483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3174" y="280611"/>
            <a:ext cx="5328592" cy="4916040"/>
          </a:xfrm>
        </p:spPr>
        <p:txBody>
          <a:bodyPr>
            <a:noAutofit/>
          </a:bodyPr>
          <a:lstStyle/>
          <a:p>
            <a:r>
              <a:rPr lang="ru-RU" sz="1800" dirty="0"/>
              <a:t>ОПРЕДЕЛЕНИЕ: </a:t>
            </a:r>
          </a:p>
          <a:p>
            <a:endParaRPr lang="ru-RU" sz="800" dirty="0"/>
          </a:p>
          <a:p>
            <a:r>
              <a:rPr lang="ru-RU" sz="1800" i="1" u="sng" dirty="0" smtClean="0">
                <a:solidFill>
                  <a:schemeClr val="accent1"/>
                </a:solidFill>
              </a:rPr>
              <a:t>Бронхиальная астма </a:t>
            </a:r>
            <a:r>
              <a:rPr lang="ru-RU" sz="1800" b="0" dirty="0" smtClean="0">
                <a:solidFill>
                  <a:schemeClr val="accent1"/>
                </a:solidFill>
              </a:rPr>
              <a:t>–это хроническое воспалительное заболевание дыхательных путей, в котором принимают участие многие клетки и клеточные элементы. </a:t>
            </a:r>
            <a:endParaRPr lang="en-US" sz="1800" b="0" dirty="0">
              <a:solidFill>
                <a:schemeClr val="accent1"/>
              </a:solidFill>
            </a:endParaRPr>
          </a:p>
          <a:p>
            <a:r>
              <a:rPr lang="ru-RU" sz="1800" b="0" dirty="0">
                <a:solidFill>
                  <a:schemeClr val="accent1"/>
                </a:solidFill>
              </a:rPr>
              <a:t>Оно определяется историей респираторных симптомов, таких как 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свистящие хрипы</a:t>
            </a:r>
            <a:r>
              <a:rPr lang="ru-RU" sz="1800" b="0" dirty="0">
                <a:solidFill>
                  <a:schemeClr val="accent1"/>
                </a:solidFill>
              </a:rPr>
              <a:t>, 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одышка, заложенность в груди и </a:t>
            </a: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</a:rPr>
              <a:t>кашель </a:t>
            </a:r>
            <a:r>
              <a:rPr lang="ru-RU" sz="1800" b="0" dirty="0" smtClean="0">
                <a:solidFill>
                  <a:schemeClr val="accent1"/>
                </a:solidFill>
              </a:rPr>
              <a:t>(особенно по ночам или ранним утром).</a:t>
            </a:r>
          </a:p>
          <a:p>
            <a:r>
              <a:rPr lang="ru-RU" sz="1800" b="0" dirty="0" smtClean="0">
                <a:solidFill>
                  <a:schemeClr val="accent1"/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Эти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эпизоды обычно связаны с распространенной, но изменяющейся по своей выраженности </a:t>
            </a: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обструкцией дыхательных путей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легких, которая часто бывает </a:t>
            </a: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обратимой либо спонтанно, либо под действием лечения.</a:t>
            </a:r>
            <a:endParaRPr lang="en-US" sz="1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3174" y="6333152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ym typeface="Arial" pitchFamily="34" charset="0"/>
              </a:rPr>
              <a:t>1. </a:t>
            </a:r>
            <a:r>
              <a:rPr lang="ru-RU" sz="1000" dirty="0"/>
              <a:t>Глобальная стратегия профилактики и лечения Бронхиальной астмы </a:t>
            </a:r>
            <a:r>
              <a:rPr lang="en-US" sz="1000" dirty="0">
                <a:sym typeface="Arial" pitchFamily="34" charset="0"/>
              </a:rPr>
              <a:t>GINA. Global strategy for asthma management and prevention, 2014. </a:t>
            </a:r>
            <a:r>
              <a:rPr lang="en-GB" sz="1000" dirty="0"/>
              <a:t>Available at: http://www.ginasthma.org/uploads/users/files/GINA_Report_2014.pdf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547" y="3544769"/>
            <a:ext cx="2451850" cy="1651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574" y="97448"/>
            <a:ext cx="2657475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395" y="4122115"/>
            <a:ext cx="2505075" cy="1228725"/>
          </a:xfrm>
          <a:prstGeom prst="rect">
            <a:avLst/>
          </a:prstGeom>
        </p:spPr>
      </p:pic>
      <p:pic>
        <p:nvPicPr>
          <p:cNvPr id="10" name="Picture 4" descr="http://neoglavnom.com/wp-content/uploads/2013/07/lechenie-astmyi-narodnyimi-sredstvam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74" y="1944561"/>
            <a:ext cx="2636296" cy="18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641" y="147571"/>
            <a:ext cx="4155663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8611" y="209025"/>
            <a:ext cx="9143999" cy="81009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Бронхиальная астма</a:t>
            </a:r>
            <a:endParaRPr lang="ru-RU" sz="2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05" y="1361328"/>
            <a:ext cx="8849255" cy="3695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70" y="5156755"/>
            <a:ext cx="3527189" cy="15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5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17" y="435165"/>
            <a:ext cx="10928736" cy="64228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571" y="121185"/>
            <a:ext cx="8899431" cy="429657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Что может вызвать приступ астмы?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1200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1353" y="77118"/>
            <a:ext cx="10763481" cy="7612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Причины, </a:t>
            </a:r>
            <a:r>
              <a:rPr lang="ru-RU" sz="2700" b="1" dirty="0">
                <a:solidFill>
                  <a:schemeClr val="tx2"/>
                </a:solidFill>
              </a:rPr>
              <a:t>влияющие на развитие и проявления бронхиальной астмы.</a:t>
            </a:r>
            <a:r>
              <a:rPr lang="ru-RU" sz="2700" dirty="0">
                <a:solidFill>
                  <a:schemeClr val="tx2"/>
                </a:solidFill>
              </a:rPr>
              <a:t/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Внутренние факторы (обусловливающие развитие БА) :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/>
              <a:t>1. </a:t>
            </a:r>
            <a:r>
              <a:rPr lang="ru-RU" sz="2200" dirty="0"/>
              <a:t>Генетические</a:t>
            </a:r>
            <a:br>
              <a:rPr lang="ru-RU" sz="2200" dirty="0"/>
            </a:br>
            <a:r>
              <a:rPr lang="ru-RU" sz="2200" dirty="0"/>
              <a:t>· гены, предрасполагающие к атопии</a:t>
            </a:r>
            <a:br>
              <a:rPr lang="ru-RU" sz="2200" dirty="0"/>
            </a:br>
            <a:r>
              <a:rPr lang="ru-RU" sz="2200" dirty="0"/>
              <a:t>· гены, предрасполагающие к бронхиальной гиперреактивности</a:t>
            </a:r>
            <a:br>
              <a:rPr lang="ru-RU" sz="2200" dirty="0"/>
            </a:br>
            <a:r>
              <a:rPr lang="ru-RU" sz="2200" dirty="0"/>
              <a:t>2. Ожирение</a:t>
            </a:r>
            <a:br>
              <a:rPr lang="ru-RU" sz="2200" dirty="0"/>
            </a:br>
            <a:r>
              <a:rPr lang="ru-RU" sz="2200" dirty="0"/>
              <a:t>3. Пол (мальчики в детском возрасте, женщины – во взрослом)</a:t>
            </a:r>
            <a:br>
              <a:rPr lang="ru-RU" sz="2200" dirty="0"/>
            </a:b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</a:rPr>
              <a:t>Внешние 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факторы (провоцирующие появление симптомов) :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/>
              <a:t>1. Аллергены</a:t>
            </a:r>
            <a:br>
              <a:rPr lang="ru-RU" sz="2000" dirty="0"/>
            </a:br>
            <a:r>
              <a:rPr lang="ru-RU" sz="2000" dirty="0"/>
              <a:t>· аллергены помещений: клещи домашней пыли, шерсть домашних животных (собак, кошек, мышей), аллергены тараканов, грибы, в том числе плесневые и дрожжевые</a:t>
            </a:r>
            <a:br>
              <a:rPr lang="ru-RU" sz="2000" dirty="0"/>
            </a:br>
            <a:r>
              <a:rPr lang="ru-RU" sz="2000" dirty="0"/>
              <a:t>· внешние аллергены: пыльца, грибы, в том числе плесневые и дрожжевые</a:t>
            </a:r>
            <a:br>
              <a:rPr lang="ru-RU" sz="2000" dirty="0"/>
            </a:br>
            <a:r>
              <a:rPr lang="ru-RU" sz="2000" dirty="0"/>
              <a:t>2. Инфекции (главным образом, вирусные) </a:t>
            </a:r>
            <a:br>
              <a:rPr lang="ru-RU" sz="2000" dirty="0"/>
            </a:br>
            <a:r>
              <a:rPr lang="ru-RU" sz="2000" dirty="0"/>
              <a:t>3. Профессиональные сенсибилизаторы</a:t>
            </a:r>
            <a:br>
              <a:rPr lang="ru-RU" sz="2000" dirty="0"/>
            </a:br>
            <a:r>
              <a:rPr lang="ru-RU" sz="2000" dirty="0"/>
              <a:t>4. Курение табака</a:t>
            </a:r>
            <a:br>
              <a:rPr lang="ru-RU" sz="2000" dirty="0"/>
            </a:br>
            <a:r>
              <a:rPr lang="ru-RU" sz="2000" dirty="0"/>
              <a:t>· пассивное курение</a:t>
            </a:r>
            <a:br>
              <a:rPr lang="ru-RU" sz="2000" dirty="0"/>
            </a:br>
            <a:r>
              <a:rPr lang="ru-RU" sz="2000" dirty="0"/>
              <a:t>· активное курение</a:t>
            </a:r>
            <a:br>
              <a:rPr lang="ru-RU" sz="2000" dirty="0"/>
            </a:br>
            <a:r>
              <a:rPr lang="ru-RU" sz="2000" dirty="0"/>
              <a:t>5. Загрязнение воздуха внутри и снаружи помещения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6. Питание</a:t>
            </a:r>
            <a:r>
              <a:rPr lang="ru-RU" dirty="0"/>
              <a:t/>
            </a:r>
            <a:br>
              <a:rPr lang="ru-RU" dirty="0"/>
            </a:b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87287" y="73067"/>
            <a:ext cx="9125748" cy="6320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accent3"/>
                </a:solidFill>
              </a:rPr>
              <a:t>Определение уровня контроля БА</a:t>
            </a:r>
            <a:endParaRPr lang="en-US" altLang="ru-RU" sz="3000" b="1" dirty="0">
              <a:solidFill>
                <a:schemeClr val="accent3"/>
              </a:solidFill>
            </a:endParaRPr>
          </a:p>
        </p:txBody>
      </p:sp>
      <p:graphicFrame>
        <p:nvGraphicFramePr>
          <p:cNvPr id="1331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848078"/>
              </p:ext>
            </p:extLst>
          </p:nvPr>
        </p:nvGraphicFramePr>
        <p:xfrm>
          <a:off x="187287" y="950571"/>
          <a:ext cx="8639175" cy="49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Документ" r:id="rId3" imgW="6083076" imgH="3479672" progId="Word.Document.12">
                  <p:embed/>
                </p:oleObj>
              </mc:Choice>
              <mc:Fallback>
                <p:oleObj name="Документ" r:id="rId3" imgW="6083076" imgH="3479672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87" y="950571"/>
                        <a:ext cx="8639175" cy="4941887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Изображение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43836" y="84869"/>
            <a:ext cx="10048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1" y="4210050"/>
            <a:ext cx="3340062" cy="154261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000" b="1" dirty="0">
                <a:solidFill>
                  <a:srgbClr val="0000FF"/>
                </a:solidFill>
              </a:rPr>
              <a:t>Оценка контроля БА: </a:t>
            </a:r>
            <a:r>
              <a:rPr lang="ru-RU" i="1" dirty="0">
                <a:solidFill>
                  <a:srgbClr val="0000FF"/>
                </a:solidFill>
              </a:rPr>
              <a:t>контроль симптомов </a:t>
            </a:r>
          </a:p>
          <a:p>
            <a:pPr marL="0" lvl="1" algn="ctr"/>
            <a:r>
              <a:rPr lang="ru-RU" sz="2400" b="1" i="1" dirty="0">
                <a:solidFill>
                  <a:srgbClr val="0000FF"/>
                </a:solidFill>
              </a:rPr>
              <a:t>+ </a:t>
            </a:r>
          </a:p>
          <a:p>
            <a:pPr marL="0" lvl="1" algn="ctr"/>
            <a:r>
              <a:rPr lang="ru-RU" sz="1600" i="1" dirty="0">
                <a:solidFill>
                  <a:srgbClr val="0000FF"/>
                </a:solidFill>
              </a:rPr>
              <a:t>факторов риска неблагоприятных исходов БА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035" y="4210050"/>
            <a:ext cx="2878964" cy="24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220" y="209320"/>
            <a:ext cx="11942284" cy="683046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Главная цель терапии бронхиальной астмы- </a:t>
            </a:r>
            <a:r>
              <a:rPr lang="ru-RU" altLang="ru-RU" b="1" dirty="0">
                <a:solidFill>
                  <a:srgbClr val="002060"/>
                </a:solidFill>
              </a:rPr>
              <a:t>достичь   полного контроля над клиническими симптомами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81" y="1311007"/>
            <a:ext cx="8840579" cy="52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29" y="0"/>
            <a:ext cx="10972799" cy="67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e0PEkp0kW_eHShH8si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XbMg.Gf06HF7wS8kRT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gOS2DIkubXijNlaWs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</TotalTime>
  <Words>1399</Words>
  <Application>Microsoft Office PowerPoint</Application>
  <PresentationFormat>Widescreen</PresentationFormat>
  <Paragraphs>180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Meiryo</vt:lpstr>
      <vt:lpstr>MS PGothic</vt:lpstr>
      <vt:lpstr>Adobe Heiti Std R</vt:lpstr>
      <vt:lpstr>Arial</vt:lpstr>
      <vt:lpstr>Arial Narrow</vt:lpstr>
      <vt:lpstr>Calibri</vt:lpstr>
      <vt:lpstr>Corbel</vt:lpstr>
      <vt:lpstr>Georgia</vt:lpstr>
      <vt:lpstr>Helvetica</vt:lpstr>
      <vt:lpstr>HelveticaNeueCyr</vt:lpstr>
      <vt:lpstr>Times New Roman</vt:lpstr>
      <vt:lpstr>Wingdings</vt:lpstr>
      <vt:lpstr>Wingdings 3</vt:lpstr>
      <vt:lpstr>Грань</vt:lpstr>
      <vt:lpstr>think-cell Slide</vt:lpstr>
      <vt:lpstr>Документ</vt:lpstr>
      <vt:lpstr>Акценты в терапии бронхиальной астмы</vt:lpstr>
      <vt:lpstr>PowerPoint Presentation</vt:lpstr>
      <vt:lpstr>PowerPoint Presentation</vt:lpstr>
      <vt:lpstr>PowerPoint Presentation</vt:lpstr>
      <vt:lpstr>Что может вызвать приступ астмы?</vt:lpstr>
      <vt:lpstr>Причины, влияющие на развитие и проявления бронхиальной астмы. Внутренние факторы (обусловливающие развитие БА) : 1. Генетические · гены, предрасполагающие к атопии · гены, предрасполагающие к бронхиальной гиперреактивности 2. Ожирение 3. Пол (мальчики в детском возрасте, женщины – во взрослом) Внешние факторы (провоцирующие появление симптомов) : 1. Аллергены · аллергены помещений: клещи домашней пыли, шерсть домашних животных (собак, кошек, мышей), аллергены тараканов, грибы, в том числе плесневые и дрожжевые · внешние аллергены: пыльца, грибы, в том числе плесневые и дрожжевые 2. Инфекции (главным образом, вирусные)  3. Профессиональные сенсибилизаторы 4. Курение табака · пассивное курение · активное курение 5. Загрязнение воздуха внутри и снаружи помещения 6. Питание </vt:lpstr>
      <vt:lpstr>Определение уровня контроля БА</vt:lpstr>
      <vt:lpstr>Главная цель терапии бронхиальной астмы- достичь   полного контроля над клиническими симптомами</vt:lpstr>
      <vt:lpstr>PowerPoint Presentation</vt:lpstr>
      <vt:lpstr>PowerPoint Presentation</vt:lpstr>
      <vt:lpstr>Лечение бронхиальной астмы</vt:lpstr>
      <vt:lpstr>Категории препаратов для лечения БА</vt:lpstr>
      <vt:lpstr>PowerPoint Presentation</vt:lpstr>
      <vt:lpstr>Дозированный Аэрозольный Ингалятор (ДАИ)  или Дозированный  Порошковый Ингалятор (ДПИ) ?...  ?..      Фиксированная или свободная комбинация?...</vt:lpstr>
      <vt:lpstr>PowerPoint Presentation</vt:lpstr>
      <vt:lpstr>PowerPoint Presentation</vt:lpstr>
      <vt:lpstr>Используя капсульные ингаляторы, пациенты чаще совершают ошибки:</vt:lpstr>
      <vt:lpstr>Свободные комбинации, включая Будесонид/Формотерол через аэролайзер:</vt:lpstr>
      <vt:lpstr>Поддерживающая терапия и купирование   симптомов одним ингалятором – режим SMART1</vt:lpstr>
      <vt:lpstr> </vt:lpstr>
      <vt:lpstr>Образ жизни пациента с бронхиальной астмой</vt:lpstr>
      <vt:lpstr>Образ жизни пациента с бронхиальной астмой</vt:lpstr>
      <vt:lpstr> 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Pavlutkina, Olga</cp:lastModifiedBy>
  <cp:revision>59</cp:revision>
  <dcterms:created xsi:type="dcterms:W3CDTF">2015-08-17T19:02:06Z</dcterms:created>
  <dcterms:modified xsi:type="dcterms:W3CDTF">2015-11-10T17:33:01Z</dcterms:modified>
</cp:coreProperties>
</file>