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4" r:id="rId2"/>
    <p:sldId id="265" r:id="rId3"/>
    <p:sldId id="266" r:id="rId4"/>
    <p:sldId id="267" r:id="rId5"/>
    <p:sldId id="268" r:id="rId6"/>
    <p:sldId id="269" r:id="rId7"/>
    <p:sldId id="271" r:id="rId8"/>
  </p:sldIdLst>
  <p:sldSz cx="9906000" cy="6858000" type="A4"/>
  <p:notesSz cx="9906000" cy="6858000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176" y="-7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42950" y="2125980"/>
            <a:ext cx="84201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DA1E47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85900" y="3840480"/>
            <a:ext cx="69342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DA1E47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DA1E47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95300" y="1577340"/>
            <a:ext cx="430911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01590" y="1577340"/>
            <a:ext cx="430911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4/28/2023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DA1E47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4/28/2023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4/28/2023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118353" y="241249"/>
            <a:ext cx="4407534" cy="4521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DA1E47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76351" y="1807972"/>
            <a:ext cx="7580630" cy="37007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368040" y="6377940"/>
            <a:ext cx="31699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95300" y="6377940"/>
            <a:ext cx="22783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132320" y="6377940"/>
            <a:ext cx="22783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polkrf.ru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23638" y="2488183"/>
            <a:ext cx="4117340" cy="1854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61925">
              <a:lnSpc>
                <a:spcPct val="100000"/>
              </a:lnSpc>
              <a:spcBef>
                <a:spcPts val="95"/>
              </a:spcBef>
            </a:pPr>
            <a:r>
              <a:rPr sz="4000" spc="235" dirty="0"/>
              <a:t>МЕРОПРИЯТИЯ, </a:t>
            </a:r>
            <a:r>
              <a:rPr sz="4000" spc="215" dirty="0"/>
              <a:t>ПРОВОДИМЫЕ</a:t>
            </a:r>
            <a:endParaRPr sz="4000"/>
          </a:p>
          <a:p>
            <a:pPr marL="12700">
              <a:lnSpc>
                <a:spcPct val="100000"/>
              </a:lnSpc>
              <a:tabLst>
                <a:tab pos="485140" algn="l"/>
                <a:tab pos="1979930" algn="l"/>
              </a:tabLst>
            </a:pPr>
            <a:r>
              <a:rPr sz="4000" spc="-50" dirty="0"/>
              <a:t>В</a:t>
            </a:r>
            <a:r>
              <a:rPr sz="4000" dirty="0"/>
              <a:t>	</a:t>
            </a:r>
            <a:r>
              <a:rPr sz="4000" spc="175" dirty="0"/>
              <a:t>ДЕНЬ</a:t>
            </a:r>
            <a:r>
              <a:rPr sz="4000" dirty="0"/>
              <a:t>	</a:t>
            </a:r>
            <a:r>
              <a:rPr sz="4000" spc="204" dirty="0"/>
              <a:t>ПОБЕДЫ</a:t>
            </a:r>
            <a:endParaRPr sz="40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96" y="22"/>
            <a:ext cx="3966668" cy="685797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 txBox="1"/>
          <p:nvPr/>
        </p:nvSpPr>
        <p:spPr>
          <a:xfrm>
            <a:off x="5034533" y="1947923"/>
            <a:ext cx="4234180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sz="2400" dirty="0">
              <a:solidFill>
                <a:srgbClr val="00B050"/>
              </a:solidFill>
              <a:latin typeface="Calibri"/>
              <a:cs typeface="Calibri"/>
            </a:endParaRPr>
          </a:p>
          <a:p>
            <a:pPr marL="12700" marR="6985" algn="just">
              <a:lnSpc>
                <a:spcPct val="100000"/>
              </a:lnSpc>
            </a:pPr>
            <a:r>
              <a:rPr lang="ru-RU" sz="2400" dirty="0">
                <a:solidFill>
                  <a:srgbClr val="00B050"/>
                </a:solidFill>
                <a:latin typeface="Calibri"/>
                <a:cs typeface="Calibri"/>
              </a:rPr>
              <a:t>Мероприятия </a:t>
            </a:r>
            <a:r>
              <a:rPr sz="2400" dirty="0">
                <a:solidFill>
                  <a:srgbClr val="00B050"/>
                </a:solidFill>
                <a:latin typeface="Calibri"/>
                <a:cs typeface="Calibri"/>
              </a:rPr>
              <a:t>в</a:t>
            </a:r>
            <a:r>
              <a:rPr sz="2400" spc="-30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B050"/>
                </a:solidFill>
                <a:latin typeface="Calibri"/>
                <a:cs typeface="Calibri"/>
              </a:rPr>
              <a:t>рамках</a:t>
            </a:r>
            <a:r>
              <a:rPr sz="2400" spc="-30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B050"/>
                </a:solidFill>
                <a:latin typeface="Calibri"/>
                <a:cs typeface="Calibri"/>
              </a:rPr>
              <a:t>чествования </a:t>
            </a:r>
            <a:r>
              <a:rPr sz="2400" spc="-10" dirty="0">
                <a:solidFill>
                  <a:srgbClr val="00B050"/>
                </a:solidFill>
                <a:latin typeface="Calibri"/>
                <a:cs typeface="Calibri"/>
              </a:rPr>
              <a:t>ветеранов:</a:t>
            </a:r>
            <a:endParaRPr sz="2400" dirty="0">
              <a:solidFill>
                <a:srgbClr val="00B050"/>
              </a:solidFill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185406" y="3753739"/>
            <a:ext cx="10896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ветеранов,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516239" y="3753739"/>
            <a:ext cx="94424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передача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226811" y="3753739"/>
            <a:ext cx="1742439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26670" indent="-2870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800" spc="-10" dirty="0">
                <a:solidFill>
                  <a:srgbClr val="C00000"/>
                </a:solidFill>
                <a:latin typeface="Calibri"/>
                <a:cs typeface="Calibri"/>
              </a:rPr>
              <a:t>Поздравления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им </a:t>
            </a:r>
            <a:r>
              <a:rPr sz="1800" spc="-10" dirty="0">
                <a:latin typeface="Calibri"/>
                <a:cs typeface="Calibri"/>
              </a:rPr>
              <a:t>подарков;</a:t>
            </a:r>
            <a:endParaRPr sz="1800" dirty="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800" spc="-10" dirty="0">
                <a:solidFill>
                  <a:srgbClr val="C00000"/>
                </a:solidFill>
                <a:latin typeface="Calibri"/>
                <a:cs typeface="Calibri"/>
              </a:rPr>
              <a:t>Оформленные</a:t>
            </a:r>
            <a:endParaRPr sz="1800" dirty="0">
              <a:solidFill>
                <a:srgbClr val="C00000"/>
              </a:solidFill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104633" y="4302379"/>
            <a:ext cx="23602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31190" algn="l"/>
                <a:tab pos="901065" algn="l"/>
                <a:tab pos="1758950" algn="l"/>
              </a:tabLst>
            </a:pPr>
            <a:r>
              <a:rPr sz="1800" spc="-20" dirty="0">
                <a:solidFill>
                  <a:srgbClr val="C00000"/>
                </a:solidFill>
                <a:latin typeface="Calibri"/>
                <a:cs typeface="Calibri"/>
              </a:rPr>
              <a:t>окна</a:t>
            </a:r>
            <a:r>
              <a:rPr sz="1800" dirty="0">
                <a:latin typeface="Calibri"/>
                <a:cs typeface="Calibri"/>
              </a:rPr>
              <a:t>	</a:t>
            </a:r>
            <a:r>
              <a:rPr sz="1800" spc="-50" dirty="0">
                <a:latin typeface="Calibri"/>
                <a:cs typeface="Calibri"/>
              </a:rPr>
              <a:t>в</a:t>
            </a:r>
            <a:r>
              <a:rPr sz="1800" dirty="0">
                <a:latin typeface="Calibri"/>
                <a:cs typeface="Calibri"/>
              </a:rPr>
              <a:t>	</a:t>
            </a:r>
            <a:r>
              <a:rPr sz="1800" spc="-10" dirty="0">
                <a:latin typeface="Calibri"/>
                <a:cs typeface="Calibri"/>
              </a:rPr>
              <a:t>рамках</a:t>
            </a:r>
            <a:r>
              <a:rPr sz="1800" dirty="0">
                <a:latin typeface="Calibri"/>
                <a:cs typeface="Calibri"/>
              </a:rPr>
              <a:t>	</a:t>
            </a:r>
            <a:r>
              <a:rPr sz="1800" spc="-10" dirty="0">
                <a:latin typeface="Calibri"/>
                <a:cs typeface="Calibri"/>
              </a:rPr>
              <a:t>акции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513323" y="4576953"/>
            <a:ext cx="16383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«Окна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Победы»;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226811" y="4851272"/>
            <a:ext cx="174243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800" spc="-10" dirty="0">
                <a:latin typeface="Calibri"/>
                <a:cs typeface="Calibri"/>
              </a:rPr>
              <a:t>Оформленные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110730" y="4851272"/>
            <a:ext cx="23526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67790" algn="l"/>
                <a:tab pos="1643380" algn="l"/>
              </a:tabLst>
            </a:pPr>
            <a:r>
              <a:rPr sz="1800" spc="-10" dirty="0">
                <a:solidFill>
                  <a:srgbClr val="C00000"/>
                </a:solidFill>
                <a:latin typeface="Calibri"/>
                <a:cs typeface="Calibri"/>
              </a:rPr>
              <a:t>автомобили</a:t>
            </a:r>
            <a:r>
              <a:rPr sz="1800" dirty="0">
                <a:latin typeface="Calibri"/>
                <a:cs typeface="Calibri"/>
              </a:rPr>
              <a:t>	</a:t>
            </a:r>
            <a:r>
              <a:rPr sz="1800" spc="-50" dirty="0">
                <a:latin typeface="Calibri"/>
                <a:cs typeface="Calibri"/>
              </a:rPr>
              <a:t>в</a:t>
            </a:r>
            <a:r>
              <a:rPr sz="1800" dirty="0">
                <a:latin typeface="Calibri"/>
                <a:cs typeface="Calibri"/>
              </a:rPr>
              <a:t>	</a:t>
            </a:r>
            <a:r>
              <a:rPr sz="1800" spc="-10" dirty="0">
                <a:latin typeface="Calibri"/>
                <a:cs typeface="Calibri"/>
              </a:rPr>
              <a:t>рамках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226811" y="5125592"/>
            <a:ext cx="366522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акции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«Бессмертный </a:t>
            </a:r>
            <a:r>
              <a:rPr sz="1800" spc="-10" dirty="0">
                <a:latin typeface="Calibri"/>
                <a:cs typeface="Calibri"/>
              </a:rPr>
              <a:t>автополк»;</a:t>
            </a:r>
            <a:endParaRPr sz="1800" dirty="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800" dirty="0">
                <a:latin typeface="Calibri"/>
                <a:cs typeface="Calibri"/>
              </a:rPr>
              <a:t>Акция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«Стена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Памяти»;</a:t>
            </a:r>
            <a:endParaRPr sz="1800" dirty="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800" dirty="0">
                <a:latin typeface="Calibri"/>
                <a:cs typeface="Calibri"/>
              </a:rPr>
              <a:t>Акция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«Портрет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героя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на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сердце».</a:t>
            </a:r>
            <a:endParaRPr sz="1800" dirty="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800" dirty="0">
                <a:latin typeface="Calibri"/>
                <a:cs typeface="Calibri"/>
              </a:rPr>
              <a:t>Раздача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C00000"/>
                </a:solidFill>
                <a:latin typeface="Calibri"/>
                <a:cs typeface="Calibri"/>
              </a:rPr>
              <a:t>георгиевских</a:t>
            </a:r>
            <a:r>
              <a:rPr sz="1800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C00000"/>
                </a:solidFill>
                <a:latin typeface="Calibri"/>
                <a:cs typeface="Calibri"/>
              </a:rPr>
              <a:t>лент</a:t>
            </a:r>
            <a:r>
              <a:rPr sz="1800" spc="-10" dirty="0">
                <a:latin typeface="Calibri"/>
                <a:cs typeface="Calibri"/>
              </a:rPr>
              <a:t>;</a:t>
            </a:r>
            <a:endParaRPr sz="1800" dirty="0">
              <a:latin typeface="Calibri"/>
              <a:cs typeface="Calibri"/>
            </a:endParaRPr>
          </a:p>
        </p:txBody>
      </p:sp>
      <p:pic>
        <p:nvPicPr>
          <p:cNvPr id="17" name="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412" y="0"/>
            <a:ext cx="4887753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1724" y="161924"/>
            <a:ext cx="78670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666239" algn="l"/>
                <a:tab pos="3686175" algn="l"/>
                <a:tab pos="4042410" algn="l"/>
                <a:tab pos="6772275" algn="l"/>
              </a:tabLst>
            </a:pPr>
            <a:r>
              <a:rPr spc="210" dirty="0"/>
              <a:t>ЗАМЕНА</a:t>
            </a:r>
            <a:r>
              <a:rPr dirty="0"/>
              <a:t>	</a:t>
            </a:r>
            <a:r>
              <a:rPr spc="175" dirty="0"/>
              <a:t>АВАТАРОВ</a:t>
            </a:r>
            <a:r>
              <a:rPr dirty="0"/>
              <a:t>	</a:t>
            </a:r>
            <a:r>
              <a:rPr spc="-50" dirty="0"/>
              <a:t>В</a:t>
            </a:r>
            <a:r>
              <a:rPr dirty="0"/>
              <a:t>	</a:t>
            </a:r>
            <a:r>
              <a:rPr spc="235" dirty="0"/>
              <a:t>СОЦИАЛЬНЫХ</a:t>
            </a:r>
            <a:r>
              <a:rPr dirty="0"/>
              <a:t>	</a:t>
            </a:r>
            <a:r>
              <a:rPr spc="200" dirty="0"/>
              <a:t>СЕТЯХ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31724" y="1208277"/>
            <a:ext cx="3651885" cy="43256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Calibri"/>
                <a:cs typeface="Calibri"/>
              </a:rPr>
              <a:t>Соцсети.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Смена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аватаров</a:t>
            </a:r>
            <a:endParaRPr sz="2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750" dirty="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tabLst>
                <a:tab pos="1804670" algn="l"/>
                <a:tab pos="2448560" algn="l"/>
              </a:tabLst>
            </a:pPr>
            <a:r>
              <a:rPr sz="1800" dirty="0">
                <a:latin typeface="Calibri"/>
                <a:cs typeface="Calibri"/>
              </a:rPr>
              <a:t>Замена</a:t>
            </a:r>
            <a:r>
              <a:rPr sz="1800" spc="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аватаров</a:t>
            </a:r>
            <a:r>
              <a:rPr sz="1800" spc="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в</a:t>
            </a:r>
            <a:r>
              <a:rPr sz="1800" spc="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социальных</a:t>
            </a:r>
            <a:r>
              <a:rPr sz="1800" spc="6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сетях </a:t>
            </a:r>
            <a:r>
              <a:rPr sz="1800" dirty="0">
                <a:latin typeface="Calibri"/>
                <a:cs typeface="Calibri"/>
              </a:rPr>
              <a:t>на портрет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своего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Героя,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воевавшего </a:t>
            </a:r>
            <a:r>
              <a:rPr sz="1800" dirty="0">
                <a:latin typeface="Calibri"/>
                <a:cs typeface="Calibri"/>
              </a:rPr>
              <a:t>в</a:t>
            </a:r>
            <a:r>
              <a:rPr sz="1800" spc="320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Великой</a:t>
            </a:r>
            <a:r>
              <a:rPr sz="1800" spc="325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Отечественной</a:t>
            </a:r>
            <a:r>
              <a:rPr sz="1800" spc="330" dirty="0">
                <a:latin typeface="Calibri"/>
                <a:cs typeface="Calibri"/>
              </a:rPr>
              <a:t>  </a:t>
            </a:r>
            <a:r>
              <a:rPr sz="1800" spc="-10" dirty="0">
                <a:latin typeface="Calibri"/>
                <a:cs typeface="Calibri"/>
              </a:rPr>
              <a:t>войне, </a:t>
            </a:r>
            <a:r>
              <a:rPr sz="1800" b="1" spc="-10" dirty="0">
                <a:latin typeface="Calibri"/>
                <a:cs typeface="Calibri"/>
              </a:rPr>
              <a:t>обязательно</a:t>
            </a:r>
            <a:r>
              <a:rPr sz="1800" b="1" dirty="0">
                <a:latin typeface="Calibri"/>
                <a:cs typeface="Calibri"/>
              </a:rPr>
              <a:t>	</a:t>
            </a:r>
            <a:r>
              <a:rPr sz="1800" spc="-50" dirty="0">
                <a:latin typeface="Calibri"/>
                <a:cs typeface="Calibri"/>
              </a:rPr>
              <a:t>с</a:t>
            </a:r>
            <a:r>
              <a:rPr sz="1800" dirty="0">
                <a:latin typeface="Calibri"/>
                <a:cs typeface="Calibri"/>
              </a:rPr>
              <a:t>	</a:t>
            </a:r>
            <a:r>
              <a:rPr sz="1800" spc="-10" dirty="0">
                <a:latin typeface="Calibri"/>
                <a:cs typeface="Calibri"/>
              </a:rPr>
              <a:t>символикой мероприятия.</a:t>
            </a:r>
            <a:endParaRPr sz="1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 dirty="0">
              <a:latin typeface="Calibri"/>
              <a:cs typeface="Calibri"/>
            </a:endParaRPr>
          </a:p>
          <a:p>
            <a:pPr marL="12700" marR="5715" algn="just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Calibri"/>
                <a:cs typeface="Calibri"/>
              </a:rPr>
              <a:t>Сервис</a:t>
            </a:r>
            <a:r>
              <a:rPr sz="1800" spc="450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по</a:t>
            </a:r>
            <a:r>
              <a:rPr sz="1800" spc="459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созданию</a:t>
            </a:r>
            <a:r>
              <a:rPr sz="1800" spc="455" dirty="0">
                <a:latin typeface="Calibri"/>
                <a:cs typeface="Calibri"/>
              </a:rPr>
              <a:t>  </a:t>
            </a:r>
            <a:r>
              <a:rPr sz="1800" dirty="0">
                <a:latin typeface="Calibri"/>
                <a:cs typeface="Calibri"/>
              </a:rPr>
              <a:t>аватара</a:t>
            </a:r>
            <a:r>
              <a:rPr sz="1800" spc="459" dirty="0">
                <a:latin typeface="Calibri"/>
                <a:cs typeface="Calibri"/>
              </a:rPr>
              <a:t>  </a:t>
            </a:r>
            <a:r>
              <a:rPr sz="1800" spc="-50" dirty="0">
                <a:latin typeface="Calibri"/>
                <a:cs typeface="Calibri"/>
              </a:rPr>
              <a:t>с </a:t>
            </a:r>
            <a:r>
              <a:rPr sz="1800" dirty="0">
                <a:latin typeface="Calibri"/>
                <a:cs typeface="Calibri"/>
              </a:rPr>
              <a:t>символикой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будет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доступен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на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сайте</a:t>
            </a:r>
            <a:endParaRPr sz="1800" dirty="0">
              <a:latin typeface="Calibri"/>
              <a:cs typeface="Calibri"/>
            </a:endParaRPr>
          </a:p>
          <a:p>
            <a:pPr marL="12700">
              <a:lnSpc>
                <a:spcPts val="3295"/>
              </a:lnSpc>
            </a:pPr>
            <a:r>
              <a:rPr sz="28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Polkrf.ru</a:t>
            </a:r>
            <a:endParaRPr sz="2800" dirty="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2225"/>
              </a:spcBef>
              <a:tabLst>
                <a:tab pos="2239010" algn="l"/>
              </a:tabLst>
            </a:pPr>
            <a:r>
              <a:rPr sz="1800" dirty="0">
                <a:latin typeface="Calibri"/>
                <a:cs typeface="Calibri"/>
              </a:rPr>
              <a:t>Сайт</a:t>
            </a:r>
            <a:r>
              <a:rPr sz="1800" spc="295" dirty="0">
                <a:latin typeface="Calibri"/>
                <a:cs typeface="Calibri"/>
              </a:rPr>
              <a:t>    </a:t>
            </a:r>
            <a:r>
              <a:rPr sz="18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https://polkrf.ru/</a:t>
            </a:r>
            <a:r>
              <a:rPr sz="1800" spc="295" dirty="0">
                <a:solidFill>
                  <a:srgbClr val="0462C1"/>
                </a:solidFill>
                <a:latin typeface="Calibri"/>
                <a:cs typeface="Calibri"/>
              </a:rPr>
              <a:t>    </a:t>
            </a:r>
            <a:r>
              <a:rPr sz="1800" spc="-10" dirty="0">
                <a:latin typeface="Calibri"/>
                <a:cs typeface="Calibri"/>
              </a:rPr>
              <a:t>является единственным</a:t>
            </a:r>
            <a:r>
              <a:rPr sz="1800" dirty="0">
                <a:latin typeface="Calibri"/>
                <a:cs typeface="Calibri"/>
              </a:rPr>
              <a:t>	</a:t>
            </a:r>
            <a:r>
              <a:rPr sz="1800" spc="-10" dirty="0">
                <a:latin typeface="Calibri"/>
                <a:cs typeface="Calibri"/>
              </a:rPr>
              <a:t>официальным </a:t>
            </a:r>
            <a:r>
              <a:rPr sz="1800" dirty="0">
                <a:latin typeface="Calibri"/>
                <a:cs typeface="Calibri"/>
              </a:rPr>
              <a:t>сайтом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акции.</a:t>
            </a:r>
            <a:endParaRPr sz="1800" dirty="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604194" y="1169225"/>
            <a:ext cx="4878705" cy="4876800"/>
            <a:chOff x="4604194" y="1169225"/>
            <a:chExt cx="4878705" cy="487680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32706" y="1197800"/>
              <a:ext cx="4821174" cy="481965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618482" y="1183513"/>
              <a:ext cx="4850130" cy="4848225"/>
            </a:xfrm>
            <a:custGeom>
              <a:avLst/>
              <a:gdLst/>
              <a:ahLst/>
              <a:cxnLst/>
              <a:rect l="l" t="t" r="r" b="b"/>
              <a:pathLst>
                <a:path w="4850130" h="4848225">
                  <a:moveTo>
                    <a:pt x="0" y="4848225"/>
                  </a:moveTo>
                  <a:lnTo>
                    <a:pt x="4849875" y="4848225"/>
                  </a:lnTo>
                  <a:lnTo>
                    <a:pt x="4849875" y="0"/>
                  </a:lnTo>
                  <a:lnTo>
                    <a:pt x="0" y="0"/>
                  </a:lnTo>
                  <a:lnTo>
                    <a:pt x="0" y="4848225"/>
                  </a:lnTo>
                  <a:close/>
                </a:path>
              </a:pathLst>
            </a:custGeom>
            <a:ln w="28575">
              <a:solidFill>
                <a:srgbClr val="1F4E7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2826" y="253999"/>
            <a:ext cx="781875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259454" algn="l"/>
                <a:tab pos="4653280" algn="l"/>
                <a:tab pos="6031230" algn="l"/>
              </a:tabLst>
            </a:pPr>
            <a:r>
              <a:rPr spc="240" dirty="0"/>
              <a:t>ВСЕРОССИЙСКАЯ</a:t>
            </a:r>
            <a:r>
              <a:rPr dirty="0"/>
              <a:t>	</a:t>
            </a:r>
            <a:r>
              <a:rPr spc="195" dirty="0"/>
              <a:t>АКЦИЯ</a:t>
            </a:r>
            <a:r>
              <a:rPr dirty="0"/>
              <a:t>	</a:t>
            </a:r>
            <a:r>
              <a:rPr spc="-25" dirty="0"/>
              <a:t>«</a:t>
            </a:r>
            <a:r>
              <a:rPr spc="-340" dirty="0"/>
              <a:t> </a:t>
            </a:r>
            <a:r>
              <a:rPr spc="185" dirty="0"/>
              <a:t>ОКНА</a:t>
            </a:r>
            <a:r>
              <a:rPr dirty="0"/>
              <a:t>	</a:t>
            </a:r>
            <a:r>
              <a:rPr spc="220" dirty="0"/>
              <a:t>ПОБЕДЫ»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327397" y="933068"/>
            <a:ext cx="503555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869315" algn="l"/>
                <a:tab pos="2251075" algn="l"/>
                <a:tab pos="2998470" algn="l"/>
                <a:tab pos="3832225" algn="l"/>
              </a:tabLst>
            </a:pPr>
            <a:r>
              <a:rPr sz="1600" dirty="0">
                <a:latin typeface="Calibri"/>
                <a:cs typeface="Calibri"/>
              </a:rPr>
              <a:t>Украшение</a:t>
            </a:r>
            <a:r>
              <a:rPr sz="1600" spc="204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окон</a:t>
            </a:r>
            <a:r>
              <a:rPr sz="1600" spc="200" dirty="0">
                <a:latin typeface="Calibri"/>
                <a:cs typeface="Calibri"/>
              </a:rPr>
              <a:t> </a:t>
            </a:r>
            <a:r>
              <a:rPr sz="1600" dirty="0" err="1">
                <a:latin typeface="Calibri"/>
                <a:cs typeface="Calibri"/>
              </a:rPr>
              <a:t>зданий</a:t>
            </a:r>
            <a:r>
              <a:rPr sz="1600" spc="19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в</a:t>
            </a:r>
            <a:r>
              <a:rPr sz="1600" spc="19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праздничном</a:t>
            </a:r>
            <a:r>
              <a:rPr sz="1600" spc="18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стиле</a:t>
            </a:r>
            <a:r>
              <a:rPr sz="1600" spc="204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Дня </a:t>
            </a:r>
            <a:r>
              <a:rPr sz="1600" spc="-10" dirty="0">
                <a:latin typeface="Calibri"/>
                <a:cs typeface="Calibri"/>
              </a:rPr>
              <a:t>Победы</a:t>
            </a:r>
            <a:r>
              <a:rPr sz="1600" dirty="0">
                <a:latin typeface="Calibri"/>
                <a:cs typeface="Calibri"/>
              </a:rPr>
              <a:t>	</a:t>
            </a:r>
            <a:r>
              <a:rPr sz="1600" spc="-10" dirty="0">
                <a:latin typeface="Calibri"/>
                <a:cs typeface="Calibri"/>
              </a:rPr>
              <a:t>(георгиевские</a:t>
            </a:r>
            <a:r>
              <a:rPr sz="1600" dirty="0">
                <a:latin typeface="Calibri"/>
                <a:cs typeface="Calibri"/>
              </a:rPr>
              <a:t>	</a:t>
            </a:r>
            <a:r>
              <a:rPr sz="1600" spc="-10" dirty="0">
                <a:latin typeface="Calibri"/>
                <a:cs typeface="Calibri"/>
              </a:rPr>
              <a:t>ленты,</a:t>
            </a:r>
            <a:r>
              <a:rPr sz="1600" dirty="0">
                <a:latin typeface="Calibri"/>
                <a:cs typeface="Calibri"/>
              </a:rPr>
              <a:t>	</a:t>
            </a:r>
            <a:r>
              <a:rPr sz="1600" spc="-10" dirty="0">
                <a:latin typeface="Calibri"/>
                <a:cs typeface="Calibri"/>
              </a:rPr>
              <a:t>звезды,</a:t>
            </a:r>
            <a:r>
              <a:rPr sz="1600" dirty="0">
                <a:latin typeface="Calibri"/>
                <a:cs typeface="Calibri"/>
              </a:rPr>
              <a:t>	</a:t>
            </a:r>
            <a:r>
              <a:rPr sz="1600" spc="-10" dirty="0">
                <a:latin typeface="Calibri"/>
                <a:cs typeface="Calibri"/>
              </a:rPr>
              <a:t>тематические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327397" y="1420748"/>
            <a:ext cx="1122680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Calibri"/>
                <a:cs typeface="Calibri"/>
              </a:rPr>
              <a:t>трафареты, ветеранов). Размещение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630671" y="1420748"/>
            <a:ext cx="3732529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205865" algn="l"/>
                <a:tab pos="2350135" algn="l"/>
              </a:tabLst>
            </a:pPr>
            <a:r>
              <a:rPr sz="1600" spc="-10" dirty="0">
                <a:latin typeface="Calibri"/>
                <a:cs typeface="Calibri"/>
              </a:rPr>
              <a:t>наклейки,</a:t>
            </a:r>
            <a:r>
              <a:rPr sz="1600" dirty="0">
                <a:latin typeface="Calibri"/>
                <a:cs typeface="Calibri"/>
              </a:rPr>
              <a:t>	</a:t>
            </a:r>
            <a:r>
              <a:rPr sz="1600" spc="-10" dirty="0">
                <a:latin typeface="Calibri"/>
                <a:cs typeface="Calibri"/>
              </a:rPr>
              <a:t>портреты</a:t>
            </a:r>
            <a:r>
              <a:rPr sz="1600" dirty="0">
                <a:latin typeface="Calibri"/>
                <a:cs typeface="Calibri"/>
              </a:rPr>
              <a:t>	</a:t>
            </a:r>
            <a:r>
              <a:rPr sz="1600" spc="-10" dirty="0">
                <a:latin typeface="Calibri"/>
                <a:cs typeface="Calibri"/>
              </a:rPr>
              <a:t>родственников-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550">
              <a:latin typeface="Calibri"/>
              <a:cs typeface="Calibri"/>
            </a:endParaRPr>
          </a:p>
          <a:p>
            <a:pPr marL="522605">
              <a:lnSpc>
                <a:spcPct val="100000"/>
              </a:lnSpc>
            </a:pPr>
            <a:r>
              <a:rPr sz="1600" spc="-10" dirty="0">
                <a:latin typeface="Calibri"/>
                <a:cs typeface="Calibri"/>
              </a:rPr>
              <a:t>публикации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926326" y="1908429"/>
            <a:ext cx="183197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31470" algn="ctr">
              <a:lnSpc>
                <a:spcPct val="100000"/>
              </a:lnSpc>
              <a:spcBef>
                <a:spcPts val="95"/>
              </a:spcBef>
            </a:pPr>
            <a:r>
              <a:rPr sz="1600" spc="-25" dirty="0">
                <a:latin typeface="Calibri"/>
                <a:cs typeface="Calibri"/>
              </a:rPr>
              <a:t>об</a:t>
            </a:r>
            <a:endParaRPr sz="16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tabLst>
                <a:tab pos="511809" algn="l"/>
                <a:tab pos="766445" algn="l"/>
              </a:tabLst>
            </a:pPr>
            <a:r>
              <a:rPr sz="1600" dirty="0">
                <a:latin typeface="Calibri"/>
                <a:cs typeface="Calibri"/>
              </a:rPr>
              <a:t>	</a:t>
            </a:r>
            <a:r>
              <a:rPr sz="1600" spc="-50" dirty="0">
                <a:latin typeface="Calibri"/>
                <a:cs typeface="Calibri"/>
              </a:rPr>
              <a:t>в</a:t>
            </a:r>
            <a:r>
              <a:rPr sz="1600" dirty="0">
                <a:latin typeface="Calibri"/>
                <a:cs typeface="Calibri"/>
              </a:rPr>
              <a:t>	</a:t>
            </a:r>
            <a:r>
              <a:rPr sz="1600" spc="-10" dirty="0">
                <a:latin typeface="Calibri"/>
                <a:cs typeface="Calibri"/>
              </a:rPr>
              <a:t>социальных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817991" y="1908429"/>
            <a:ext cx="54673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Calibri"/>
                <a:cs typeface="Calibri"/>
              </a:rPr>
              <a:t>акции</a:t>
            </a:r>
            <a:endParaRPr sz="1600">
              <a:latin typeface="Calibri"/>
              <a:cs typeface="Calibri"/>
            </a:endParaRPr>
          </a:p>
          <a:p>
            <a:pPr marL="82550">
              <a:lnSpc>
                <a:spcPct val="100000"/>
              </a:lnSpc>
            </a:pPr>
            <a:r>
              <a:rPr sz="1600" spc="-10" dirty="0">
                <a:latin typeface="Calibri"/>
                <a:cs typeface="Calibri"/>
              </a:rPr>
              <a:t>сетях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327397" y="2152345"/>
            <a:ext cx="246634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66700" algn="l"/>
                <a:tab pos="1612900" algn="l"/>
              </a:tabLst>
            </a:pPr>
            <a:r>
              <a:rPr sz="1600" spc="-50" dirty="0">
                <a:latin typeface="Calibri"/>
                <a:cs typeface="Calibri"/>
              </a:rPr>
              <a:t>в</a:t>
            </a:r>
            <a:r>
              <a:rPr sz="1600" dirty="0">
                <a:latin typeface="Calibri"/>
                <a:cs typeface="Calibri"/>
              </a:rPr>
              <a:t>	</a:t>
            </a:r>
            <a:r>
              <a:rPr sz="1600" spc="-10" dirty="0">
                <a:latin typeface="Calibri"/>
                <a:cs typeface="Calibri"/>
              </a:rPr>
              <a:t>официальных</a:t>
            </a:r>
            <a:r>
              <a:rPr sz="1600" dirty="0">
                <a:latin typeface="Calibri"/>
                <a:cs typeface="Calibri"/>
              </a:rPr>
              <a:t>	</a:t>
            </a:r>
            <a:r>
              <a:rPr sz="1600" spc="-10" dirty="0">
                <a:latin typeface="Calibri"/>
                <a:cs typeface="Calibri"/>
              </a:rPr>
              <a:t>аккаунтах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1556385" algn="l"/>
              </a:tabLst>
            </a:pPr>
            <a:r>
              <a:rPr sz="1600" spc="-10" dirty="0">
                <a:latin typeface="Calibri"/>
                <a:cs typeface="Calibri"/>
              </a:rPr>
              <a:t>сотрудников</a:t>
            </a:r>
            <a:r>
              <a:rPr sz="1600" dirty="0">
                <a:latin typeface="Calibri"/>
                <a:cs typeface="Calibri"/>
              </a:rPr>
              <a:t>	</a:t>
            </a:r>
            <a:r>
              <a:rPr sz="1600" spc="-50" dirty="0">
                <a:latin typeface="Calibri"/>
                <a:cs typeface="Calibri"/>
              </a:rPr>
              <a:t>с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414008" y="2396489"/>
            <a:ext cx="100711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Calibri"/>
                <a:cs typeface="Calibri"/>
              </a:rPr>
              <a:t>хештегами: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851393" y="2396489"/>
            <a:ext cx="151066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Calibri"/>
                <a:cs typeface="Calibri"/>
              </a:rPr>
              <a:t>«#ДеньПобеды»,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327397" y="2640329"/>
            <a:ext cx="191643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Calibri"/>
                <a:cs typeface="Calibri"/>
              </a:rPr>
              <a:t>«#ОкнаПобеды2023».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1586" y="911860"/>
            <a:ext cx="3849116" cy="255968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9321" y="3857561"/>
            <a:ext cx="3841369" cy="2554605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761738" y="3857637"/>
            <a:ext cx="4165219" cy="255968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73379" y="253999"/>
            <a:ext cx="484251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870200" algn="l"/>
              </a:tabLst>
            </a:pPr>
            <a:r>
              <a:rPr spc="229" dirty="0"/>
              <a:t>БЕССМЕРТНЫЙ</a:t>
            </a:r>
            <a:r>
              <a:rPr dirty="0"/>
              <a:t>	</a:t>
            </a:r>
            <a:r>
              <a:rPr spc="204" dirty="0"/>
              <a:t>АВТОПОЛК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73379" y="893444"/>
            <a:ext cx="8785860" cy="22205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9525" indent="914400" algn="just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Calibri"/>
                <a:cs typeface="Calibri"/>
              </a:rPr>
              <a:t>Размещение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портретов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Героев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на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окнах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C00000"/>
                </a:solidFill>
                <a:latin typeface="Calibri"/>
                <a:cs typeface="Calibri"/>
              </a:rPr>
              <a:t>автомобилей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(личных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и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служебных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автомобилей, принадлежащих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организации,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спецтранспорта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и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т.д.).</a:t>
            </a:r>
            <a:endParaRPr sz="1600" dirty="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1600" dirty="0">
                <a:latin typeface="Calibri"/>
                <a:cs typeface="Calibri"/>
              </a:rPr>
              <a:t>Варианты</a:t>
            </a:r>
            <a:r>
              <a:rPr sz="1600" spc="254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размещения:</a:t>
            </a:r>
            <a:r>
              <a:rPr sz="1600" spc="2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задние</a:t>
            </a:r>
            <a:r>
              <a:rPr sz="1600" spc="2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и</a:t>
            </a:r>
            <a:r>
              <a:rPr sz="1600" spc="2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боковые</a:t>
            </a:r>
            <a:r>
              <a:rPr sz="1600" spc="2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стекла</a:t>
            </a:r>
            <a:r>
              <a:rPr sz="1600" spc="2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с</a:t>
            </a:r>
            <a:r>
              <a:rPr sz="1600" spc="2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внутренней</a:t>
            </a:r>
            <a:r>
              <a:rPr sz="1600" spc="254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стороны,</a:t>
            </a:r>
            <a:r>
              <a:rPr sz="1600" spc="2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боковые</a:t>
            </a:r>
            <a:r>
              <a:rPr sz="1600" spc="254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двери</a:t>
            </a:r>
            <a:r>
              <a:rPr sz="1600" spc="2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и</a:t>
            </a:r>
            <a:r>
              <a:rPr sz="1600" spc="245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иные </a:t>
            </a:r>
            <a:r>
              <a:rPr sz="1600" dirty="0">
                <a:latin typeface="Calibri"/>
                <a:cs typeface="Calibri"/>
              </a:rPr>
              <a:t>поверхности,</a:t>
            </a:r>
            <a:r>
              <a:rPr sz="1600" spc="28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которые</a:t>
            </a:r>
            <a:r>
              <a:rPr sz="1600" spc="27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хорошо</a:t>
            </a:r>
            <a:r>
              <a:rPr sz="1600" spc="29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просматриваются</a:t>
            </a:r>
            <a:r>
              <a:rPr sz="1600" spc="28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и</a:t>
            </a:r>
            <a:r>
              <a:rPr sz="1600" spc="28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не</a:t>
            </a:r>
            <a:r>
              <a:rPr sz="1600" spc="28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создают</a:t>
            </a:r>
            <a:r>
              <a:rPr sz="1600" spc="28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помех</a:t>
            </a:r>
            <a:r>
              <a:rPr sz="1600" spc="28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водителю</a:t>
            </a:r>
            <a:r>
              <a:rPr sz="1600" spc="28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при</a:t>
            </a:r>
            <a:r>
              <a:rPr sz="1600" spc="28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управлении транспортным</a:t>
            </a:r>
            <a:r>
              <a:rPr sz="1600" spc="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средством.</a:t>
            </a:r>
            <a:endParaRPr sz="1600" dirty="0">
              <a:latin typeface="Calibri"/>
              <a:cs typeface="Calibri"/>
            </a:endParaRPr>
          </a:p>
          <a:p>
            <a:pPr marL="12700" marR="7620" indent="914400" algn="just">
              <a:lnSpc>
                <a:spcPct val="100000"/>
              </a:lnSpc>
            </a:pPr>
            <a:r>
              <a:rPr sz="1600" dirty="0">
                <a:latin typeface="Calibri"/>
                <a:cs typeface="Calibri"/>
              </a:rPr>
              <a:t>Фото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ветерана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должно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быть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размещено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только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на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чисто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вымытых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машинах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и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сохраняться </a:t>
            </a:r>
            <a:r>
              <a:rPr sz="1600" dirty="0">
                <a:latin typeface="Calibri"/>
                <a:cs typeface="Calibri"/>
              </a:rPr>
              <a:t>в</a:t>
            </a:r>
            <a:r>
              <a:rPr sz="1600" spc="450" dirty="0">
                <a:latin typeface="Calibri"/>
                <a:cs typeface="Calibri"/>
              </a:rPr>
              <a:t>  </a:t>
            </a:r>
            <a:r>
              <a:rPr sz="1600" dirty="0">
                <a:latin typeface="Calibri"/>
                <a:cs typeface="Calibri"/>
              </a:rPr>
              <a:t>достойном</a:t>
            </a:r>
            <a:r>
              <a:rPr sz="1600" spc="459" dirty="0">
                <a:latin typeface="Calibri"/>
                <a:cs typeface="Calibri"/>
              </a:rPr>
              <a:t>  </a:t>
            </a:r>
            <a:r>
              <a:rPr sz="1600" dirty="0">
                <a:latin typeface="Calibri"/>
                <a:cs typeface="Calibri"/>
              </a:rPr>
              <a:t>виде</a:t>
            </a:r>
            <a:r>
              <a:rPr sz="1600" spc="455" dirty="0">
                <a:latin typeface="Calibri"/>
                <a:cs typeface="Calibri"/>
              </a:rPr>
              <a:t>  </a:t>
            </a:r>
            <a:r>
              <a:rPr sz="1600" dirty="0">
                <a:latin typeface="Calibri"/>
                <a:cs typeface="Calibri"/>
              </a:rPr>
              <a:t>при</a:t>
            </a:r>
            <a:r>
              <a:rPr sz="1600" spc="455" dirty="0">
                <a:latin typeface="Calibri"/>
                <a:cs typeface="Calibri"/>
              </a:rPr>
              <a:t>  </a:t>
            </a:r>
            <a:r>
              <a:rPr sz="1600" dirty="0">
                <a:latin typeface="Calibri"/>
                <a:cs typeface="Calibri"/>
              </a:rPr>
              <a:t>эксплуатации</a:t>
            </a:r>
            <a:r>
              <a:rPr sz="1600" spc="455" dirty="0">
                <a:latin typeface="Calibri"/>
                <a:cs typeface="Calibri"/>
              </a:rPr>
              <a:t>  </a:t>
            </a:r>
            <a:r>
              <a:rPr sz="1600" dirty="0">
                <a:latin typeface="Calibri"/>
                <a:cs typeface="Calibri"/>
              </a:rPr>
              <a:t>автомобиля.</a:t>
            </a:r>
            <a:r>
              <a:rPr sz="1600" spc="450" dirty="0">
                <a:latin typeface="Calibri"/>
                <a:cs typeface="Calibri"/>
              </a:rPr>
              <a:t>  </a:t>
            </a:r>
            <a:r>
              <a:rPr sz="1600" dirty="0">
                <a:latin typeface="Calibri"/>
                <a:cs typeface="Calibri"/>
              </a:rPr>
              <a:t>Необходимо</a:t>
            </a:r>
            <a:r>
              <a:rPr sz="1600" spc="465" dirty="0">
                <a:latin typeface="Calibri"/>
                <a:cs typeface="Calibri"/>
              </a:rPr>
              <a:t>  </a:t>
            </a:r>
            <a:r>
              <a:rPr sz="1600" dirty="0">
                <a:latin typeface="Calibri"/>
                <a:cs typeface="Calibri"/>
              </a:rPr>
              <a:t>максимально</a:t>
            </a:r>
            <a:r>
              <a:rPr sz="1600" spc="455" dirty="0">
                <a:latin typeface="Calibri"/>
                <a:cs typeface="Calibri"/>
              </a:rPr>
              <a:t>  </a:t>
            </a:r>
            <a:r>
              <a:rPr sz="1600" spc="-10" dirty="0">
                <a:latin typeface="Calibri"/>
                <a:cs typeface="Calibri"/>
              </a:rPr>
              <a:t>широко </a:t>
            </a:r>
            <a:r>
              <a:rPr sz="1600" dirty="0">
                <a:latin typeface="Calibri"/>
                <a:cs typeface="Calibri"/>
              </a:rPr>
              <a:t>проинформировать</a:t>
            </a:r>
            <a:r>
              <a:rPr sz="1600" spc="28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сотрудников</a:t>
            </a:r>
            <a:r>
              <a:rPr sz="1600" spc="3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о</a:t>
            </a:r>
            <a:r>
              <a:rPr sz="1600" spc="30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проведении</a:t>
            </a:r>
            <a:r>
              <a:rPr sz="1600" spc="29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акции</a:t>
            </a:r>
            <a:r>
              <a:rPr sz="1600" spc="29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и</a:t>
            </a:r>
            <a:r>
              <a:rPr sz="1600" spc="29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оказать</a:t>
            </a:r>
            <a:r>
              <a:rPr sz="1600" spc="28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при</a:t>
            </a:r>
            <a:r>
              <a:rPr sz="1600" spc="29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необходимости</a:t>
            </a:r>
            <a:r>
              <a:rPr sz="1600" spc="29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содействие </a:t>
            </a:r>
            <a:r>
              <a:rPr sz="1600" dirty="0">
                <a:latin typeface="Calibri"/>
                <a:cs typeface="Calibri"/>
              </a:rPr>
              <a:t>в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печати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фотографий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ветеранов.</a:t>
            </a:r>
            <a:endParaRPr sz="1600" dirty="0">
              <a:latin typeface="Calibri"/>
              <a:cs typeface="Calibri"/>
            </a:endParaRPr>
          </a:p>
        </p:txBody>
      </p:sp>
      <p:pic>
        <p:nvPicPr>
          <p:cNvPr id="2050" name="Picture 2" descr="IMG_1153.JPG">
            <a:extLst>
              <a:ext uri="{FF2B5EF4-FFF2-40B4-BE49-F238E27FC236}">
                <a16:creationId xmlns="" xmlns:a16="http://schemas.microsoft.com/office/drawing/2014/main" id="{867BC941-E07C-413A-ABE4-981C2B62A0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980" y="3191946"/>
            <a:ext cx="4118020" cy="34861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G_1151.JPG">
            <a:extLst>
              <a:ext uri="{FF2B5EF4-FFF2-40B4-BE49-F238E27FC236}">
                <a16:creationId xmlns="" xmlns:a16="http://schemas.microsoft.com/office/drawing/2014/main" id="{FEBC37B2-82E8-4C50-BCD9-16B9824340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200399"/>
            <a:ext cx="3657600" cy="34861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9902" y="373761"/>
            <a:ext cx="7960359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259454" algn="l"/>
                <a:tab pos="4653280" algn="l"/>
                <a:tab pos="6168390" algn="l"/>
              </a:tabLst>
            </a:pPr>
            <a:r>
              <a:rPr spc="240" dirty="0"/>
              <a:t>ВСЕРОССИЙСКАЯ</a:t>
            </a:r>
            <a:r>
              <a:rPr dirty="0"/>
              <a:t>	</a:t>
            </a:r>
            <a:r>
              <a:rPr spc="195" dirty="0"/>
              <a:t>АКЦИЯ</a:t>
            </a:r>
            <a:r>
              <a:rPr dirty="0"/>
              <a:t>	</a:t>
            </a:r>
            <a:r>
              <a:rPr spc="-25" dirty="0"/>
              <a:t>«</a:t>
            </a:r>
            <a:r>
              <a:rPr spc="-340" dirty="0"/>
              <a:t> </a:t>
            </a:r>
            <a:r>
              <a:rPr spc="195" dirty="0"/>
              <a:t>СТЕНА</a:t>
            </a:r>
            <a:r>
              <a:rPr dirty="0"/>
              <a:t>	</a:t>
            </a:r>
            <a:r>
              <a:rPr spc="220" dirty="0"/>
              <a:t>ПАМЯТИ»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9902" y="1051686"/>
            <a:ext cx="4337050" cy="17329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Calibri"/>
                <a:cs typeface="Calibri"/>
              </a:rPr>
              <a:t>В</a:t>
            </a:r>
            <a:r>
              <a:rPr sz="1600" spc="295" dirty="0">
                <a:latin typeface="Calibri"/>
                <a:cs typeface="Calibri"/>
              </a:rPr>
              <a:t>   </a:t>
            </a:r>
            <a:r>
              <a:rPr sz="1600" dirty="0">
                <a:latin typeface="Calibri"/>
                <a:cs typeface="Calibri"/>
              </a:rPr>
              <a:t>преддверии</a:t>
            </a:r>
            <a:r>
              <a:rPr sz="1600" spc="295" dirty="0">
                <a:latin typeface="Calibri"/>
                <a:cs typeface="Calibri"/>
              </a:rPr>
              <a:t>   </a:t>
            </a:r>
            <a:r>
              <a:rPr sz="1600" dirty="0">
                <a:latin typeface="Calibri"/>
                <a:cs typeface="Calibri"/>
              </a:rPr>
              <a:t>Дня</a:t>
            </a:r>
            <a:r>
              <a:rPr sz="1600" spc="295" dirty="0">
                <a:latin typeface="Calibri"/>
                <a:cs typeface="Calibri"/>
              </a:rPr>
              <a:t>   </a:t>
            </a:r>
            <a:r>
              <a:rPr sz="1600" dirty="0">
                <a:latin typeface="Calibri"/>
                <a:cs typeface="Calibri"/>
              </a:rPr>
              <a:t>Победы</a:t>
            </a:r>
            <a:r>
              <a:rPr sz="1600" spc="295" dirty="0">
                <a:latin typeface="Calibri"/>
                <a:cs typeface="Calibri"/>
              </a:rPr>
              <a:t>   </a:t>
            </a:r>
            <a:r>
              <a:rPr sz="1600" spc="-10" dirty="0">
                <a:latin typeface="Calibri"/>
                <a:cs typeface="Calibri"/>
              </a:rPr>
              <a:t>необходимо</a:t>
            </a:r>
            <a:endParaRPr sz="160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1600" dirty="0">
                <a:latin typeface="Calibri"/>
                <a:cs typeface="Calibri"/>
              </a:rPr>
              <a:t>изготовить</a:t>
            </a:r>
            <a:r>
              <a:rPr sz="1600" spc="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и</a:t>
            </a:r>
            <a:r>
              <a:rPr sz="1600" spc="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разместить</a:t>
            </a:r>
            <a:r>
              <a:rPr sz="1600" spc="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внутри</a:t>
            </a:r>
            <a:r>
              <a:rPr sz="1600" spc="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помещений</a:t>
            </a:r>
            <a:r>
              <a:rPr sz="1600" spc="40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ФГО</a:t>
            </a:r>
            <a:endParaRPr sz="1600" dirty="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1600" b="1" dirty="0">
                <a:solidFill>
                  <a:srgbClr val="C00000"/>
                </a:solidFill>
                <a:latin typeface="Calibri"/>
                <a:cs typeface="Calibri"/>
              </a:rPr>
              <a:t>«Стены</a:t>
            </a:r>
            <a:r>
              <a:rPr sz="1600" b="1" spc="49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C00000"/>
                </a:solidFill>
                <a:latin typeface="Calibri"/>
                <a:cs typeface="Calibri"/>
              </a:rPr>
              <a:t>памяти»</a:t>
            </a:r>
            <a:r>
              <a:rPr sz="1600" b="1" spc="484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с</a:t>
            </a:r>
            <a:r>
              <a:rPr sz="1600" spc="484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портретами</a:t>
            </a:r>
            <a:r>
              <a:rPr sz="1600" spc="70" dirty="0">
                <a:latin typeface="Calibri"/>
                <a:cs typeface="Calibri"/>
              </a:rPr>
              <a:t>  </a:t>
            </a:r>
            <a:r>
              <a:rPr sz="1600" spc="-10" dirty="0">
                <a:latin typeface="Calibri"/>
                <a:cs typeface="Calibri"/>
              </a:rPr>
              <a:t>родственников- </a:t>
            </a:r>
            <a:r>
              <a:rPr sz="1600" dirty="0">
                <a:latin typeface="Calibri"/>
                <a:cs typeface="Calibri"/>
              </a:rPr>
              <a:t>ветеранов</a:t>
            </a:r>
            <a:r>
              <a:rPr sz="1600" spc="345" dirty="0">
                <a:latin typeface="Calibri"/>
                <a:cs typeface="Calibri"/>
              </a:rPr>
              <a:t>  </a:t>
            </a:r>
            <a:r>
              <a:rPr sz="1600" dirty="0">
                <a:latin typeface="Calibri"/>
                <a:cs typeface="Calibri"/>
              </a:rPr>
              <a:t>сотрудников</a:t>
            </a:r>
            <a:r>
              <a:rPr sz="1600" spc="350" dirty="0">
                <a:latin typeface="Calibri"/>
                <a:cs typeface="Calibri"/>
              </a:rPr>
              <a:t>  </a:t>
            </a:r>
            <a:r>
              <a:rPr sz="1600" dirty="0">
                <a:latin typeface="Calibri"/>
                <a:cs typeface="Calibri"/>
              </a:rPr>
              <a:t>ФГО.</a:t>
            </a:r>
            <a:r>
              <a:rPr sz="1600" spc="345" dirty="0">
                <a:latin typeface="Calibri"/>
                <a:cs typeface="Calibri"/>
              </a:rPr>
              <a:t>  </a:t>
            </a:r>
            <a:r>
              <a:rPr sz="1600" spc="-10" dirty="0">
                <a:latin typeface="Calibri"/>
                <a:cs typeface="Calibri"/>
              </a:rPr>
              <a:t>Приветствуется </a:t>
            </a:r>
            <a:r>
              <a:rPr sz="1600" dirty="0">
                <a:latin typeface="Calibri"/>
                <a:cs typeface="Calibri"/>
              </a:rPr>
              <a:t>дополнительная</a:t>
            </a:r>
            <a:r>
              <a:rPr sz="1600" spc="90" dirty="0">
                <a:latin typeface="Calibri"/>
                <a:cs typeface="Calibri"/>
              </a:rPr>
              <a:t>  </a:t>
            </a:r>
            <a:r>
              <a:rPr sz="1600" dirty="0">
                <a:latin typeface="Calibri"/>
                <a:cs typeface="Calibri"/>
              </a:rPr>
              <a:t>информация</a:t>
            </a:r>
            <a:r>
              <a:rPr sz="1600" spc="90" dirty="0">
                <a:latin typeface="Calibri"/>
                <a:cs typeface="Calibri"/>
              </a:rPr>
              <a:t>  </a:t>
            </a:r>
            <a:r>
              <a:rPr sz="1600" dirty="0">
                <a:latin typeface="Calibri"/>
                <a:cs typeface="Calibri"/>
              </a:rPr>
              <a:t>о</a:t>
            </a:r>
            <a:r>
              <a:rPr sz="1600" spc="85" dirty="0">
                <a:latin typeface="Calibri"/>
                <a:cs typeface="Calibri"/>
              </a:rPr>
              <a:t>  </a:t>
            </a:r>
            <a:r>
              <a:rPr sz="1600" dirty="0">
                <a:latin typeface="Calibri"/>
                <a:cs typeface="Calibri"/>
              </a:rPr>
              <a:t>ветеране</a:t>
            </a:r>
            <a:r>
              <a:rPr sz="1600" spc="90" dirty="0">
                <a:latin typeface="Calibri"/>
                <a:cs typeface="Calibri"/>
              </a:rPr>
              <a:t>  </a:t>
            </a:r>
            <a:r>
              <a:rPr sz="1600" spc="-20" dirty="0">
                <a:latin typeface="Calibri"/>
                <a:cs typeface="Calibri"/>
              </a:rPr>
              <a:t>(чей </a:t>
            </a:r>
            <a:r>
              <a:rPr sz="1600" dirty="0">
                <a:latin typeface="Calibri"/>
                <a:cs typeface="Calibri"/>
              </a:rPr>
              <a:t>родственник,</a:t>
            </a:r>
            <a:r>
              <a:rPr sz="1600" spc="48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награды,</a:t>
            </a:r>
            <a:r>
              <a:rPr sz="1600" spc="47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боевые</a:t>
            </a:r>
            <a:r>
              <a:rPr sz="1600" spc="48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заслуги</a:t>
            </a:r>
            <a:r>
              <a:rPr sz="1600" spc="47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и</a:t>
            </a:r>
            <a:r>
              <a:rPr sz="1600" spc="48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т.д.). </a:t>
            </a:r>
            <a:r>
              <a:rPr sz="1600" dirty="0">
                <a:latin typeface="Calibri"/>
                <a:cs typeface="Calibri"/>
              </a:rPr>
              <a:t>После Дня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Победы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предлагается</a:t>
            </a:r>
            <a:r>
              <a:rPr sz="1600" dirty="0">
                <a:latin typeface="Calibri"/>
                <a:cs typeface="Calibri"/>
              </a:rPr>
              <a:t> сделать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данную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157220" y="2759201"/>
            <a:ext cx="60579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68580">
              <a:lnSpc>
                <a:spcPct val="100000"/>
              </a:lnSpc>
              <a:spcBef>
                <a:spcPts val="95"/>
              </a:spcBef>
            </a:pPr>
            <a:r>
              <a:rPr sz="1600" spc="-20" dirty="0">
                <a:latin typeface="Calibri"/>
                <a:cs typeface="Calibri"/>
              </a:rPr>
              <a:t>и/или иное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774440" y="2759201"/>
            <a:ext cx="109918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7686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Calibri"/>
                <a:cs typeface="Calibri"/>
              </a:rPr>
              <a:t>передать профильное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9902" y="2759201"/>
            <a:ext cx="2453640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Calibri"/>
                <a:cs typeface="Calibri"/>
              </a:rPr>
              <a:t>экспозицию</a:t>
            </a:r>
            <a:r>
              <a:rPr sz="1600" spc="425" dirty="0">
                <a:latin typeface="Calibri"/>
                <a:cs typeface="Calibri"/>
              </a:rPr>
              <a:t>   </a:t>
            </a:r>
            <a:r>
              <a:rPr sz="1600" spc="-10" dirty="0">
                <a:latin typeface="Calibri"/>
                <a:cs typeface="Calibri"/>
              </a:rPr>
              <a:t>постоянной </a:t>
            </a:r>
            <a:r>
              <a:rPr sz="1600" dirty="0">
                <a:latin typeface="Calibri"/>
                <a:cs typeface="Calibri"/>
              </a:rPr>
              <a:t>в</a:t>
            </a:r>
            <a:r>
              <a:rPr sz="1600" spc="340" dirty="0">
                <a:latin typeface="Calibri"/>
                <a:cs typeface="Calibri"/>
              </a:rPr>
              <a:t>  </a:t>
            </a:r>
            <a:r>
              <a:rPr sz="1600" dirty="0">
                <a:latin typeface="Calibri"/>
                <a:cs typeface="Calibri"/>
              </a:rPr>
              <a:t>ведомственный</a:t>
            </a:r>
            <a:r>
              <a:rPr sz="1600" spc="345" dirty="0">
                <a:latin typeface="Calibri"/>
                <a:cs typeface="Calibri"/>
              </a:rPr>
              <a:t>  </a:t>
            </a:r>
            <a:r>
              <a:rPr sz="1600" spc="-10" dirty="0">
                <a:latin typeface="Calibri"/>
                <a:cs typeface="Calibri"/>
              </a:rPr>
              <a:t>музей, учреждение.</a:t>
            </a:r>
            <a:endParaRPr sz="1600" dirty="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953000" y="1030605"/>
            <a:ext cx="4069079" cy="5476875"/>
            <a:chOff x="4953000" y="1030605"/>
            <a:chExt cx="4069079" cy="5476875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53000" y="1030605"/>
              <a:ext cx="4068572" cy="305142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53000" y="3566071"/>
              <a:ext cx="4068572" cy="2941066"/>
            </a:xfrm>
            <a:prstGeom prst="rect">
              <a:avLst/>
            </a:prstGeom>
          </p:spPr>
        </p:pic>
      </p:grp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61111" y="3585273"/>
            <a:ext cx="4088765" cy="291426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5965" y="161290"/>
            <a:ext cx="634301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671445" algn="l"/>
              </a:tabLst>
            </a:pPr>
            <a:r>
              <a:rPr spc="229" dirty="0"/>
              <a:t>ВОЗЛОЖЕНИЕ</a:t>
            </a:r>
            <a:r>
              <a:rPr dirty="0"/>
              <a:t>	</a:t>
            </a:r>
            <a:r>
              <a:rPr spc="204" dirty="0"/>
              <a:t>ЦВЕТОВ</a:t>
            </a:r>
          </a:p>
          <a:p>
            <a:pPr marL="12700">
              <a:lnSpc>
                <a:spcPct val="100000"/>
              </a:lnSpc>
              <a:tabLst>
                <a:tab pos="368300" algn="l"/>
                <a:tab pos="3180080" algn="l"/>
                <a:tab pos="3568065" algn="l"/>
              </a:tabLst>
            </a:pPr>
            <a:r>
              <a:rPr spc="-50" dirty="0"/>
              <a:t>К</a:t>
            </a:r>
            <a:r>
              <a:rPr dirty="0"/>
              <a:t>	</a:t>
            </a:r>
            <a:r>
              <a:rPr spc="235" dirty="0"/>
              <a:t>ПАМЯТНИКАМ</a:t>
            </a:r>
            <a:r>
              <a:rPr dirty="0"/>
              <a:t>	</a:t>
            </a:r>
            <a:r>
              <a:rPr spc="-50" dirty="0"/>
              <a:t>И</a:t>
            </a:r>
            <a:r>
              <a:rPr dirty="0"/>
              <a:t>	</a:t>
            </a:r>
            <a:r>
              <a:rPr spc="235" dirty="0"/>
              <a:t>МЕМОРИАЛАМ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85392" y="1256919"/>
            <a:ext cx="3260216" cy="217208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49721" y="1256919"/>
            <a:ext cx="3241294" cy="217208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85392" y="3584600"/>
            <a:ext cx="3260216" cy="216687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649721" y="3584600"/>
            <a:ext cx="3248787" cy="216687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</TotalTime>
  <Words>241</Words>
  <Application>Microsoft Office PowerPoint</Application>
  <PresentationFormat>Лист A4 (210x297 мм)</PresentationFormat>
  <Paragraphs>52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Office Theme</vt:lpstr>
      <vt:lpstr>МЕРОПРИЯТИЯ, ПРОВОДИМЫЕ В ДЕНЬ ПОБЕДЫ</vt:lpstr>
      <vt:lpstr>Слайд 2</vt:lpstr>
      <vt:lpstr>ЗАМЕНА АВАТАРОВ В СОЦИАЛЬНЫХ СЕТЯХ</vt:lpstr>
      <vt:lpstr>ВСЕРОССИЙСКАЯ АКЦИЯ « ОКНА ПОБЕДЫ»</vt:lpstr>
      <vt:lpstr>БЕССМЕРТНЫЙ АВТОПОЛК</vt:lpstr>
      <vt:lpstr>ВСЕРОССИЙСКАЯ АКЦИЯ « СТЕНА ПАМЯТИ»</vt:lpstr>
      <vt:lpstr>ВОЗЛОЖЕНИЕ ЦВЕТОВ К ПАМЯТНИКАМ И МЕМОРИАЛАМ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</dc:title>
  <dc:creator>User</dc:creator>
  <cp:lastModifiedBy>ICL</cp:lastModifiedBy>
  <cp:revision>14</cp:revision>
  <dcterms:created xsi:type="dcterms:W3CDTF">2023-04-21T15:00:33Z</dcterms:created>
  <dcterms:modified xsi:type="dcterms:W3CDTF">2023-04-28T08:16:20Z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2023-04-19T00:00:00Z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2023-04-21T00:00:00Z</vt:filetime>
  </property>
  <property fmtid="{D5CDD505-2E9C-101B-9397-08002B2CF9AE}" pid="5" name="Producer">
    <vt:lpwstr>Microsoft® PowerPoint® 2010</vt:lpwstr>
  </property>
</Properties>
</file>