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1" r:id="rId8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6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A1E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A1E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A1E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A1E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8353" y="241249"/>
            <a:ext cx="440753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A1E4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6351" y="1807972"/>
            <a:ext cx="7580630" cy="3700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polkrf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3638" y="2488183"/>
            <a:ext cx="411734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95"/>
              </a:spcBef>
            </a:pPr>
            <a:r>
              <a:rPr sz="4000" spc="235" dirty="0"/>
              <a:t>МЕРОПРИЯТИЯ, </a:t>
            </a:r>
            <a:r>
              <a:rPr sz="4000" spc="215" dirty="0"/>
              <a:t>ПРОВОДИМЫЕ</a:t>
            </a:r>
            <a:endParaRPr sz="4000"/>
          </a:p>
          <a:p>
            <a:pPr marL="12700">
              <a:lnSpc>
                <a:spcPct val="100000"/>
              </a:lnSpc>
              <a:tabLst>
                <a:tab pos="485140" algn="l"/>
                <a:tab pos="1979930" algn="l"/>
              </a:tabLst>
            </a:pPr>
            <a:r>
              <a:rPr sz="4000" spc="-50" dirty="0"/>
              <a:t>В</a:t>
            </a:r>
            <a:r>
              <a:rPr sz="4000" dirty="0"/>
              <a:t>	</a:t>
            </a:r>
            <a:r>
              <a:rPr sz="4000" spc="175" dirty="0"/>
              <a:t>ДЕНЬ</a:t>
            </a:r>
            <a:r>
              <a:rPr sz="4000" dirty="0"/>
              <a:t>	</a:t>
            </a:r>
            <a:r>
              <a:rPr sz="4000" spc="204" dirty="0"/>
              <a:t>ПОБЕДЫ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" y="22"/>
            <a:ext cx="3966668" cy="6857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034533" y="1947923"/>
            <a:ext cx="42341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lang="ru-RU" sz="2400" dirty="0">
                <a:solidFill>
                  <a:srgbClr val="00B050"/>
                </a:solidFill>
                <a:latin typeface="Calibri"/>
                <a:cs typeface="Calibri"/>
              </a:rPr>
              <a:t>Мероприятия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2400" spc="-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рамках</a:t>
            </a:r>
            <a:r>
              <a:rPr sz="2400" spc="-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B050"/>
                </a:solidFill>
                <a:latin typeface="Calibri"/>
                <a:cs typeface="Calibri"/>
              </a:rPr>
              <a:t>чествования </a:t>
            </a:r>
            <a:r>
              <a:rPr sz="2400" spc="-10" dirty="0">
                <a:solidFill>
                  <a:srgbClr val="00B050"/>
                </a:solidFill>
                <a:latin typeface="Calibri"/>
                <a:cs typeface="Calibri"/>
              </a:rPr>
              <a:t>ветеранов:</a:t>
            </a:r>
            <a:endParaRPr sz="2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5406" y="3753739"/>
            <a:ext cx="1089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ветеранов,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16239" y="3753739"/>
            <a:ext cx="9442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передача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6811" y="3753739"/>
            <a:ext cx="17424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667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Поздравления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им </a:t>
            </a:r>
            <a:r>
              <a:rPr sz="1800" spc="-10" dirty="0">
                <a:latin typeface="Calibri"/>
                <a:cs typeface="Calibri"/>
              </a:rPr>
              <a:t>подарков;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Оформленные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4633" y="4302379"/>
            <a:ext cx="2360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190" algn="l"/>
                <a:tab pos="901065" algn="l"/>
                <a:tab pos="1758950" algn="l"/>
              </a:tabLst>
            </a:pPr>
            <a:r>
              <a:rPr sz="1800" spc="-20" dirty="0">
                <a:solidFill>
                  <a:srgbClr val="C00000"/>
                </a:solidFill>
                <a:latin typeface="Calibri"/>
                <a:cs typeface="Calibri"/>
              </a:rPr>
              <a:t>окна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рамках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акции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3323" y="4576953"/>
            <a:ext cx="1638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«Окна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Победы»;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26811" y="4851272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Оформленные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0730" y="4851272"/>
            <a:ext cx="235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790" algn="l"/>
                <a:tab pos="1643380" algn="l"/>
              </a:tabLst>
            </a:pP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автомобили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в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рамках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6811" y="5125592"/>
            <a:ext cx="36652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акции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«Бессмертный </a:t>
            </a:r>
            <a:r>
              <a:rPr sz="1800" spc="-10" dirty="0">
                <a:latin typeface="Calibri"/>
                <a:cs typeface="Calibri"/>
              </a:rPr>
              <a:t>автополк»;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Акция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«Стена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Памяти»;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Акция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«Портрет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героя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сердце».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Раздача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георгиевских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лент</a:t>
            </a:r>
            <a:r>
              <a:rPr sz="1800" spc="-10" dirty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12" y="0"/>
            <a:ext cx="488775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" y="161924"/>
            <a:ext cx="786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6239" algn="l"/>
                <a:tab pos="3686175" algn="l"/>
                <a:tab pos="4042410" algn="l"/>
                <a:tab pos="6772275" algn="l"/>
              </a:tabLst>
            </a:pPr>
            <a:r>
              <a:rPr spc="210" dirty="0"/>
              <a:t>ЗАМЕНА</a:t>
            </a:r>
            <a:r>
              <a:rPr dirty="0"/>
              <a:t>	</a:t>
            </a:r>
            <a:r>
              <a:rPr spc="175" dirty="0"/>
              <a:t>АВАТАРОВ</a:t>
            </a:r>
            <a:r>
              <a:rPr dirty="0"/>
              <a:t>	</a:t>
            </a:r>
            <a:r>
              <a:rPr spc="-50" dirty="0"/>
              <a:t>В</a:t>
            </a:r>
            <a:r>
              <a:rPr dirty="0"/>
              <a:t>	</a:t>
            </a:r>
            <a:r>
              <a:rPr spc="235" dirty="0"/>
              <a:t>СОЦИАЛЬНЫХ</a:t>
            </a:r>
            <a:r>
              <a:rPr dirty="0"/>
              <a:t>	</a:t>
            </a:r>
            <a:r>
              <a:rPr spc="200" dirty="0"/>
              <a:t>СЕТЯХ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724" y="1208277"/>
            <a:ext cx="3651885" cy="4325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Соцсети.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Смена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аватаров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tabLst>
                <a:tab pos="1804670" algn="l"/>
                <a:tab pos="2448560" algn="l"/>
              </a:tabLst>
            </a:pPr>
            <a:r>
              <a:rPr sz="1800" dirty="0">
                <a:latin typeface="Calibri"/>
                <a:cs typeface="Calibri"/>
              </a:rPr>
              <a:t>Замена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аватаров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социальных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сетях </a:t>
            </a:r>
            <a:r>
              <a:rPr sz="1800" dirty="0">
                <a:latin typeface="Calibri"/>
                <a:cs typeface="Calibri"/>
              </a:rPr>
              <a:t>на портрет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своего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Героя,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воевавшего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3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Великой</a:t>
            </a:r>
            <a:r>
              <a:rPr sz="1800" spc="32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Отечественной</a:t>
            </a:r>
            <a:r>
              <a:rPr sz="1800" spc="33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войне, </a:t>
            </a:r>
            <a:r>
              <a:rPr sz="1800" b="1" spc="-10" dirty="0">
                <a:latin typeface="Calibri"/>
                <a:cs typeface="Calibri"/>
              </a:rPr>
              <a:t>обязательно</a:t>
            </a:r>
            <a:r>
              <a:rPr sz="1800" b="1" dirty="0">
                <a:latin typeface="Calibri"/>
                <a:cs typeface="Calibri"/>
              </a:rPr>
              <a:t>	</a:t>
            </a:r>
            <a:r>
              <a:rPr sz="1800" spc="-5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символикой мероприятия.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Сервис</a:t>
            </a:r>
            <a:r>
              <a:rPr sz="1800" spc="45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45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созданию</a:t>
            </a:r>
            <a:r>
              <a:rPr sz="1800" spc="45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аватара</a:t>
            </a:r>
            <a:r>
              <a:rPr sz="1800" spc="459" dirty="0">
                <a:latin typeface="Calibri"/>
                <a:cs typeface="Calibri"/>
              </a:rPr>
              <a:t>  </a:t>
            </a:r>
            <a:r>
              <a:rPr sz="1800" spc="-50" dirty="0">
                <a:latin typeface="Calibri"/>
                <a:cs typeface="Calibri"/>
              </a:rPr>
              <a:t>с </a:t>
            </a:r>
            <a:r>
              <a:rPr sz="1800" dirty="0">
                <a:latin typeface="Calibri"/>
                <a:cs typeface="Calibri"/>
              </a:rPr>
              <a:t>символикой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будет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доступен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сайте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3295"/>
              </a:lnSpc>
            </a:pPr>
            <a:r>
              <a:rPr sz="2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Polkrf.ru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225"/>
              </a:spcBef>
              <a:tabLst>
                <a:tab pos="2239010" algn="l"/>
              </a:tabLst>
            </a:pPr>
            <a:r>
              <a:rPr sz="1800" dirty="0">
                <a:latin typeface="Calibri"/>
                <a:cs typeface="Calibri"/>
              </a:rPr>
              <a:t>Сайт</a:t>
            </a:r>
            <a:r>
              <a:rPr sz="1800" spc="295" dirty="0">
                <a:latin typeface="Calibri"/>
                <a:cs typeface="Calibri"/>
              </a:rPr>
              <a:t>   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https://polkrf.ru/</a:t>
            </a:r>
            <a:r>
              <a:rPr sz="1800" spc="295" dirty="0">
                <a:solidFill>
                  <a:srgbClr val="0462C1"/>
                </a:solidFill>
                <a:latin typeface="Calibri"/>
                <a:cs typeface="Calibri"/>
              </a:rPr>
              <a:t>    </a:t>
            </a:r>
            <a:r>
              <a:rPr sz="1800" spc="-10" dirty="0">
                <a:latin typeface="Calibri"/>
                <a:cs typeface="Calibri"/>
              </a:rPr>
              <a:t>является единственным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официальным </a:t>
            </a:r>
            <a:r>
              <a:rPr sz="1800" dirty="0">
                <a:latin typeface="Calibri"/>
                <a:cs typeface="Calibri"/>
              </a:rPr>
              <a:t>сайтом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акции.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4194" y="1169225"/>
            <a:ext cx="4878705" cy="4876800"/>
            <a:chOff x="4604194" y="1169225"/>
            <a:chExt cx="4878705" cy="4876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706" y="1197800"/>
              <a:ext cx="4821174" cy="48196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18482" y="1183513"/>
              <a:ext cx="4850130" cy="4848225"/>
            </a:xfrm>
            <a:custGeom>
              <a:avLst/>
              <a:gdLst/>
              <a:ahLst/>
              <a:cxnLst/>
              <a:rect l="l" t="t" r="r" b="b"/>
              <a:pathLst>
                <a:path w="4850130" h="4848225">
                  <a:moveTo>
                    <a:pt x="0" y="4848225"/>
                  </a:moveTo>
                  <a:lnTo>
                    <a:pt x="4849875" y="4848225"/>
                  </a:lnTo>
                  <a:lnTo>
                    <a:pt x="4849875" y="0"/>
                  </a:lnTo>
                  <a:lnTo>
                    <a:pt x="0" y="0"/>
                  </a:lnTo>
                  <a:lnTo>
                    <a:pt x="0" y="4848225"/>
                  </a:lnTo>
                  <a:close/>
                </a:path>
              </a:pathLst>
            </a:custGeom>
            <a:ln w="28575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26" y="253999"/>
            <a:ext cx="7818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59454" algn="l"/>
                <a:tab pos="4653280" algn="l"/>
                <a:tab pos="6031230" algn="l"/>
              </a:tabLst>
            </a:pPr>
            <a:r>
              <a:rPr spc="240" dirty="0"/>
              <a:t>ВСЕРОССИЙСКАЯ</a:t>
            </a:r>
            <a:r>
              <a:rPr dirty="0"/>
              <a:t>	</a:t>
            </a:r>
            <a:r>
              <a:rPr spc="195" dirty="0"/>
              <a:t>АКЦИЯ</a:t>
            </a:r>
            <a:r>
              <a:rPr dirty="0"/>
              <a:t>	</a:t>
            </a:r>
            <a:r>
              <a:rPr spc="-25" dirty="0"/>
              <a:t>«</a:t>
            </a:r>
            <a:r>
              <a:rPr spc="-340" dirty="0"/>
              <a:t> </a:t>
            </a:r>
            <a:r>
              <a:rPr spc="185" dirty="0"/>
              <a:t>ОКНА</a:t>
            </a:r>
            <a:r>
              <a:rPr dirty="0"/>
              <a:t>	</a:t>
            </a:r>
            <a:r>
              <a:rPr spc="220" dirty="0"/>
              <a:t>ПОБЕДЫ»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27397" y="933068"/>
            <a:ext cx="5035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69315" algn="l"/>
                <a:tab pos="2251075" algn="l"/>
                <a:tab pos="2998470" algn="l"/>
                <a:tab pos="3832225" algn="l"/>
              </a:tabLst>
            </a:pPr>
            <a:r>
              <a:rPr sz="1600" dirty="0">
                <a:latin typeface="Calibri"/>
                <a:cs typeface="Calibri"/>
              </a:rPr>
              <a:t>Украшение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окон</a:t>
            </a:r>
            <a:r>
              <a:rPr sz="1600" spc="2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зданий</a:t>
            </a:r>
            <a:r>
              <a:rPr sz="1600" spc="1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1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праздничном</a:t>
            </a:r>
            <a:r>
              <a:rPr sz="1600" spc="1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стиле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Дня </a:t>
            </a:r>
            <a:r>
              <a:rPr sz="1600" spc="-10" dirty="0">
                <a:latin typeface="Calibri"/>
                <a:cs typeface="Calibri"/>
              </a:rPr>
              <a:t>Победы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(георгиевские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ленты,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звезды,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тематические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7397" y="1420748"/>
            <a:ext cx="11226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трафареты, ветеранов). Размещение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0671" y="1420748"/>
            <a:ext cx="373252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05865" algn="l"/>
                <a:tab pos="2350135" algn="l"/>
              </a:tabLst>
            </a:pPr>
            <a:r>
              <a:rPr sz="1600" spc="-10" dirty="0">
                <a:latin typeface="Calibri"/>
                <a:cs typeface="Calibri"/>
              </a:rPr>
              <a:t>наклейки,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портреты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родственников-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522605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публикации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6326" y="1908429"/>
            <a:ext cx="1831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1470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об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511809" algn="l"/>
                <a:tab pos="766445" algn="l"/>
              </a:tabLst>
            </a:pP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социальных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7991" y="1908429"/>
            <a:ext cx="5467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акции</a:t>
            </a:r>
            <a:endParaRPr sz="1600">
              <a:latin typeface="Calibri"/>
              <a:cs typeface="Calibri"/>
            </a:endParaRPr>
          </a:p>
          <a:p>
            <a:pPr marL="8255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сетях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7397" y="2152345"/>
            <a:ext cx="2466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6700" algn="l"/>
                <a:tab pos="1612900" algn="l"/>
              </a:tabLst>
            </a:pPr>
            <a:r>
              <a:rPr sz="1600" spc="-5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официальных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10" dirty="0">
                <a:latin typeface="Calibri"/>
                <a:cs typeface="Calibri"/>
              </a:rPr>
              <a:t>аккаунтах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556385" algn="l"/>
              </a:tabLst>
            </a:pPr>
            <a:r>
              <a:rPr sz="1600" spc="-10" dirty="0">
                <a:latin typeface="Calibri"/>
                <a:cs typeface="Calibri"/>
              </a:rPr>
              <a:t>сотрудников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0" dirty="0">
                <a:latin typeface="Calibri"/>
                <a:cs typeface="Calibri"/>
              </a:rPr>
              <a:t>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4008" y="2396489"/>
            <a:ext cx="10071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хештегами: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1393" y="2396489"/>
            <a:ext cx="1510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«#ДеньПобеды»,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7397" y="2640329"/>
            <a:ext cx="191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«#ОкнаПобеды2023».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86" y="911860"/>
            <a:ext cx="3849116" cy="255968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321" y="3857561"/>
            <a:ext cx="3841369" cy="25546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1738" y="3857637"/>
            <a:ext cx="4165219" cy="2559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379" y="253999"/>
            <a:ext cx="4842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70200" algn="l"/>
              </a:tabLst>
            </a:pPr>
            <a:r>
              <a:rPr spc="229" dirty="0"/>
              <a:t>БЕССМЕРТНЫЙ</a:t>
            </a:r>
            <a:r>
              <a:rPr dirty="0"/>
              <a:t>	</a:t>
            </a:r>
            <a:r>
              <a:rPr spc="204" dirty="0"/>
              <a:t>АВТОПОЛК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3379" y="893444"/>
            <a:ext cx="878586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525" indent="91440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Размещение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портретов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Героев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окнах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C00000"/>
                </a:solidFill>
                <a:latin typeface="Calibri"/>
                <a:cs typeface="Calibri"/>
              </a:rPr>
              <a:t>автомобилей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(личных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служебных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автомобилей, принадлежащих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спецтранспорта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т.д.).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Варианты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размещения: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задние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боковые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стекла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2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внутренней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стороны,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боковые</a:t>
            </a:r>
            <a:r>
              <a:rPr sz="1600" spc="25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двери</a:t>
            </a:r>
            <a:r>
              <a:rPr sz="1600" spc="2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2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иные </a:t>
            </a:r>
            <a:r>
              <a:rPr sz="1600" dirty="0">
                <a:latin typeface="Calibri"/>
                <a:cs typeface="Calibri"/>
              </a:rPr>
              <a:t>поверхности,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которые</a:t>
            </a:r>
            <a:r>
              <a:rPr sz="1600" spc="2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хорошо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просматриваются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создают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помех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водителю</a:t>
            </a:r>
            <a:r>
              <a:rPr sz="1600" spc="2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управлении транспортным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средством.</a:t>
            </a:r>
            <a:endParaRPr sz="1600" dirty="0">
              <a:latin typeface="Calibri"/>
              <a:cs typeface="Calibri"/>
            </a:endParaRPr>
          </a:p>
          <a:p>
            <a:pPr marL="12700" marR="7620" indent="914400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Фото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ветерана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должно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быть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размещено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только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чисто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вымытых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машинах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сохраняться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4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достойном</a:t>
            </a:r>
            <a:r>
              <a:rPr sz="1600" spc="459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виде</a:t>
            </a:r>
            <a:r>
              <a:rPr sz="1600" spc="4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при</a:t>
            </a:r>
            <a:r>
              <a:rPr sz="1600" spc="4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эксплуатации</a:t>
            </a:r>
            <a:r>
              <a:rPr sz="1600" spc="45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автомобиля.</a:t>
            </a:r>
            <a:r>
              <a:rPr sz="1600" spc="4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Необходимо</a:t>
            </a:r>
            <a:r>
              <a:rPr sz="1600" spc="46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максимально</a:t>
            </a:r>
            <a:r>
              <a:rPr sz="1600" spc="45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широко </a:t>
            </a:r>
            <a:r>
              <a:rPr sz="1600" dirty="0">
                <a:latin typeface="Calibri"/>
                <a:cs typeface="Calibri"/>
              </a:rPr>
              <a:t>проинформировать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сотрудников</a:t>
            </a:r>
            <a:r>
              <a:rPr sz="1600" spc="3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проведении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акции</a:t>
            </a:r>
            <a:r>
              <a:rPr sz="1600" spc="2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оказать</a:t>
            </a:r>
            <a:r>
              <a:rPr sz="1600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при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необходимости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содействие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печати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фотографий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ветеранов.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2050" name="Picture 2" descr="IMG_1153.JPG">
            <a:extLst>
              <a:ext uri="{FF2B5EF4-FFF2-40B4-BE49-F238E27FC236}">
                <a16:creationId xmlns="" xmlns:a16="http://schemas.microsoft.com/office/drawing/2014/main" id="{867BC941-E07C-413A-ABE4-981C2B62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0" y="3191946"/>
            <a:ext cx="4118020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1151.JPG">
            <a:extLst>
              <a:ext uri="{FF2B5EF4-FFF2-40B4-BE49-F238E27FC236}">
                <a16:creationId xmlns="" xmlns:a16="http://schemas.microsoft.com/office/drawing/2014/main" id="{FEBC37B2-82E8-4C50-BCD9-16B982434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399"/>
            <a:ext cx="3657600" cy="34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902" y="373761"/>
            <a:ext cx="79603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59454" algn="l"/>
                <a:tab pos="4653280" algn="l"/>
                <a:tab pos="6168390" algn="l"/>
              </a:tabLst>
            </a:pPr>
            <a:r>
              <a:rPr spc="240" dirty="0"/>
              <a:t>ВСЕРОССИЙСКАЯ</a:t>
            </a:r>
            <a:r>
              <a:rPr dirty="0"/>
              <a:t>	</a:t>
            </a:r>
            <a:r>
              <a:rPr spc="195" dirty="0"/>
              <a:t>АКЦИЯ</a:t>
            </a:r>
            <a:r>
              <a:rPr dirty="0"/>
              <a:t>	</a:t>
            </a:r>
            <a:r>
              <a:rPr spc="-25" dirty="0"/>
              <a:t>«</a:t>
            </a:r>
            <a:r>
              <a:rPr spc="-340" dirty="0"/>
              <a:t> </a:t>
            </a:r>
            <a:r>
              <a:rPr spc="195" dirty="0"/>
              <a:t>СТЕНА</a:t>
            </a:r>
            <a:r>
              <a:rPr dirty="0"/>
              <a:t>	</a:t>
            </a:r>
            <a:r>
              <a:rPr spc="220" dirty="0"/>
              <a:t>ПАМЯТИ»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9902" y="1051686"/>
            <a:ext cx="433705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29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преддверии</a:t>
            </a:r>
            <a:r>
              <a:rPr sz="1600" spc="29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Дня</a:t>
            </a:r>
            <a:r>
              <a:rPr sz="1600" spc="295" dirty="0">
                <a:latin typeface="Calibri"/>
                <a:cs typeface="Calibri"/>
              </a:rPr>
              <a:t>   </a:t>
            </a:r>
            <a:r>
              <a:rPr sz="1600" dirty="0">
                <a:latin typeface="Calibri"/>
                <a:cs typeface="Calibri"/>
              </a:rPr>
              <a:t>Победы</a:t>
            </a:r>
            <a:r>
              <a:rPr sz="1600" spc="295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необходимо</a:t>
            </a:r>
            <a:endParaRPr sz="16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изготовить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разместить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внутри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помещений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ФГО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«Стены</a:t>
            </a:r>
            <a:r>
              <a:rPr sz="1600" b="1" spc="4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памяти»</a:t>
            </a:r>
            <a:r>
              <a:rPr sz="1600" b="1" spc="48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48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портретами</a:t>
            </a:r>
            <a:r>
              <a:rPr sz="1600" spc="70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родственников- </a:t>
            </a:r>
            <a:r>
              <a:rPr sz="1600" dirty="0">
                <a:latin typeface="Calibri"/>
                <a:cs typeface="Calibri"/>
              </a:rPr>
              <a:t>ветеранов</a:t>
            </a:r>
            <a:r>
              <a:rPr sz="1600" spc="34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сотрудников</a:t>
            </a:r>
            <a:r>
              <a:rPr sz="1600" spc="35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ФГО.</a:t>
            </a:r>
            <a:r>
              <a:rPr sz="1600" spc="34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Приветствуется </a:t>
            </a:r>
            <a:r>
              <a:rPr sz="1600" dirty="0">
                <a:latin typeface="Calibri"/>
                <a:cs typeface="Calibri"/>
              </a:rPr>
              <a:t>дополнительная</a:t>
            </a:r>
            <a:r>
              <a:rPr sz="1600" spc="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информация</a:t>
            </a:r>
            <a:r>
              <a:rPr sz="1600" spc="9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85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ветеране</a:t>
            </a:r>
            <a:r>
              <a:rPr sz="1600" spc="90" dirty="0">
                <a:latin typeface="Calibri"/>
                <a:cs typeface="Calibri"/>
              </a:rPr>
              <a:t>  </a:t>
            </a:r>
            <a:r>
              <a:rPr sz="1600" spc="-20" dirty="0">
                <a:latin typeface="Calibri"/>
                <a:cs typeface="Calibri"/>
              </a:rPr>
              <a:t>(чей </a:t>
            </a:r>
            <a:r>
              <a:rPr sz="1600" dirty="0">
                <a:latin typeface="Calibri"/>
                <a:cs typeface="Calibri"/>
              </a:rPr>
              <a:t>родственник,</a:t>
            </a:r>
            <a:r>
              <a:rPr sz="1600" spc="4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награды,</a:t>
            </a:r>
            <a:r>
              <a:rPr sz="1600" spc="47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боевые</a:t>
            </a:r>
            <a:r>
              <a:rPr sz="1600" spc="4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заслуги</a:t>
            </a:r>
            <a:r>
              <a:rPr sz="1600" spc="4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4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т.д.). </a:t>
            </a:r>
            <a:r>
              <a:rPr sz="1600" dirty="0">
                <a:latin typeface="Calibri"/>
                <a:cs typeface="Calibri"/>
              </a:rPr>
              <a:t>После Дня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Победы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предлагается</a:t>
            </a:r>
            <a:r>
              <a:rPr sz="1600" dirty="0">
                <a:latin typeface="Calibri"/>
                <a:cs typeface="Calibri"/>
              </a:rPr>
              <a:t> сделать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данную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7220" y="2759201"/>
            <a:ext cx="605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alibri"/>
                <a:cs typeface="Calibri"/>
              </a:rPr>
              <a:t>и/или иное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4440" y="2759201"/>
            <a:ext cx="1099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686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передать профильное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902" y="2759201"/>
            <a:ext cx="24536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экспозицию</a:t>
            </a:r>
            <a:r>
              <a:rPr sz="1600" spc="425" dirty="0">
                <a:latin typeface="Calibri"/>
                <a:cs typeface="Calibri"/>
              </a:rPr>
              <a:t>   </a:t>
            </a:r>
            <a:r>
              <a:rPr sz="1600" spc="-10" dirty="0">
                <a:latin typeface="Calibri"/>
                <a:cs typeface="Calibri"/>
              </a:rPr>
              <a:t>постоянной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340" dirty="0">
                <a:latin typeface="Calibri"/>
                <a:cs typeface="Calibri"/>
              </a:rPr>
              <a:t>  </a:t>
            </a:r>
            <a:r>
              <a:rPr sz="1600" dirty="0">
                <a:latin typeface="Calibri"/>
                <a:cs typeface="Calibri"/>
              </a:rPr>
              <a:t>ведомственный</a:t>
            </a:r>
            <a:r>
              <a:rPr sz="1600" spc="345" dirty="0">
                <a:latin typeface="Calibri"/>
                <a:cs typeface="Calibri"/>
              </a:rPr>
              <a:t>  </a:t>
            </a:r>
            <a:r>
              <a:rPr sz="1600" spc="-10" dirty="0">
                <a:latin typeface="Calibri"/>
                <a:cs typeface="Calibri"/>
              </a:rPr>
              <a:t>музей, учреждение.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53000" y="1030605"/>
            <a:ext cx="4069079" cy="5476875"/>
            <a:chOff x="4953000" y="1030605"/>
            <a:chExt cx="4069079" cy="54768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1030605"/>
              <a:ext cx="4068572" cy="30514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3566071"/>
              <a:ext cx="4068572" cy="294106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111" y="3585273"/>
            <a:ext cx="4088765" cy="2914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161290"/>
            <a:ext cx="63430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71445" algn="l"/>
              </a:tabLst>
            </a:pPr>
            <a:r>
              <a:rPr spc="229" dirty="0"/>
              <a:t>ВОЗЛОЖЕНИЕ</a:t>
            </a:r>
            <a:r>
              <a:rPr dirty="0"/>
              <a:t>	</a:t>
            </a:r>
            <a:r>
              <a:rPr spc="204" dirty="0"/>
              <a:t>ЦВЕТОВ</a:t>
            </a:r>
          </a:p>
          <a:p>
            <a:pPr marL="12700">
              <a:lnSpc>
                <a:spcPct val="100000"/>
              </a:lnSpc>
              <a:tabLst>
                <a:tab pos="368300" algn="l"/>
                <a:tab pos="3180080" algn="l"/>
                <a:tab pos="3568065" algn="l"/>
              </a:tabLst>
            </a:pPr>
            <a:r>
              <a:rPr spc="-50" dirty="0"/>
              <a:t>К</a:t>
            </a:r>
            <a:r>
              <a:rPr dirty="0"/>
              <a:t>	</a:t>
            </a:r>
            <a:r>
              <a:rPr spc="235" dirty="0"/>
              <a:t>ПАМЯТНИКАМ</a:t>
            </a:r>
            <a:r>
              <a:rPr dirty="0"/>
              <a:t>	</a:t>
            </a:r>
            <a:r>
              <a:rPr spc="-50" dirty="0"/>
              <a:t>И</a:t>
            </a:r>
            <a:r>
              <a:rPr dirty="0"/>
              <a:t>	</a:t>
            </a:r>
            <a:r>
              <a:rPr spc="235" dirty="0"/>
              <a:t>МЕМОРИАЛАМ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392" y="1256919"/>
            <a:ext cx="3260216" cy="21720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9721" y="1256919"/>
            <a:ext cx="3241294" cy="21720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392" y="3584600"/>
            <a:ext cx="3260216" cy="2166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9721" y="3584600"/>
            <a:ext cx="3248787" cy="2166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241</Words>
  <Application>Microsoft Office PowerPoint</Application>
  <PresentationFormat>Лист A4 (210x297 мм)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МЕРОПРИЯТИЯ, ПРОВОДИМЫЕ В ДЕНЬ ПОБЕДЫ</vt:lpstr>
      <vt:lpstr>Слайд 2</vt:lpstr>
      <vt:lpstr>ЗАМЕНА АВАТАРОВ В СОЦИАЛЬНЫХ СЕТЯХ</vt:lpstr>
      <vt:lpstr>ВСЕРОССИЙСКАЯ АКЦИЯ « ОКНА ПОБЕДЫ»</vt:lpstr>
      <vt:lpstr>БЕССМЕРТНЫЙ АВТОПОЛК</vt:lpstr>
      <vt:lpstr>ВСЕРОССИЙСКАЯ АКЦИЯ « СТЕНА ПАМЯТИ»</vt:lpstr>
      <vt:lpstr>ВОЗЛОЖЕНИЕ ЦВЕТОВ К ПАМЯТНИКАМ И МЕМОРИАЛАМ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</dc:creator>
  <cp:lastModifiedBy>ICL</cp:lastModifiedBy>
  <cp:revision>14</cp:revision>
  <dcterms:created xsi:type="dcterms:W3CDTF">2023-04-21T15:00:33Z</dcterms:created>
  <dcterms:modified xsi:type="dcterms:W3CDTF">2023-04-28T08:16:20Z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2023-04-21T00:00:00Z</vt:filetime>
  </property>
  <property fmtid="{D5CDD505-2E9C-101B-9397-08002B2CF9AE}" pid="5" name="Producer">
    <vt:lpwstr>Microsoft® PowerPoint® 2010</vt:lpwstr>
  </property>
</Properties>
</file>