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56" r:id="rId2"/>
    <p:sldId id="355" r:id="rId3"/>
    <p:sldId id="374" r:id="rId4"/>
    <p:sldId id="356" r:id="rId5"/>
    <p:sldId id="360" r:id="rId6"/>
    <p:sldId id="361" r:id="rId7"/>
    <p:sldId id="362" r:id="rId8"/>
    <p:sldId id="363" r:id="rId9"/>
    <p:sldId id="372" r:id="rId10"/>
    <p:sldId id="371" r:id="rId11"/>
    <p:sldId id="366" r:id="rId12"/>
    <p:sldId id="375" r:id="rId13"/>
    <p:sldId id="367" r:id="rId14"/>
    <p:sldId id="373" r:id="rId15"/>
  </p:sldIdLst>
  <p:sldSz cx="12192000" cy="6858000"/>
  <p:notesSz cx="6797675" cy="9929813"/>
  <p:embeddedFontLst>
    <p:embeddedFont>
      <p:font typeface="Montserrat Medium" charset="-52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Lora" charset="-52"/>
      <p:regular r:id="rId23"/>
      <p:bold r:id="rId24"/>
      <p:italic r:id="rId25"/>
      <p:boldItalic r:id="rId26"/>
    </p:embeddedFont>
    <p:embeddedFont>
      <p:font typeface="Lucida Sans Unicode" pitchFamily="34" charset="0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E91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93701"/>
            <a:ext cx="8813799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7" name="Picture 3" descr="C:\Users\User\Desktop\Мои Документы\2018-2020\Логотипы\Логотип н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72" y="341194"/>
            <a:ext cx="887103" cy="8871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225"/>
            <a:ext cx="2381249" cy="95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8229" r="10001" b="12517"/>
          <a:stretch/>
        </p:blipFill>
        <p:spPr bwMode="auto">
          <a:xfrm>
            <a:off x="8133854" y="4610484"/>
            <a:ext cx="3930555" cy="22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A88A4-D182-4328-A797-7FC8E550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447"/>
            <a:ext cx="9144000" cy="257262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</a:rPr>
              <a:t>Профилактика ВИЧ-инфекции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6121" y="4159473"/>
            <a:ext cx="7388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(для учащихся образовательных учреждений )</a:t>
            </a:r>
          </a:p>
        </p:txBody>
      </p:sp>
      <p:pic>
        <p:nvPicPr>
          <p:cNvPr id="3" name="Picture 2" descr="C:\Users\User\Desktop\Мои Документы\2018-2020\Логотипы\Логотип н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9131" y="344299"/>
            <a:ext cx="1610875" cy="16108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9"/>
            <a:ext cx="47609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393701"/>
            <a:ext cx="8515927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Аварийные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089"/>
            <a:ext cx="10515600" cy="4845874"/>
          </a:xfrm>
        </p:spPr>
        <p:txBody>
          <a:bodyPr/>
          <a:lstStyle/>
          <a:p>
            <a:r>
              <a:rPr lang="ru-RU" dirty="0"/>
              <a:t>Повреждение кожных покровов </a:t>
            </a:r>
            <a:r>
              <a:rPr lang="ru-RU" sz="1800" dirty="0"/>
              <a:t>(порез, укол)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9" y="1899150"/>
            <a:ext cx="2222341" cy="1909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37" y="1763269"/>
            <a:ext cx="2547935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83547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с мылом под проточной водой           Обработать 70% спиртом         Смазать ранку 5% раствором йода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537274" y="3877339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994250" y="3911943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770" y="4332752"/>
            <a:ext cx="10718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Попадание биологической жидкости на слизистые глаз, носа и рта</a:t>
            </a:r>
            <a:endParaRPr lang="ru-RU" sz="2800" dirty="0">
              <a:solidFill>
                <a:srgbClr val="0D0D0D"/>
              </a:solidFill>
            </a:endParaRPr>
          </a:p>
        </p:txBody>
      </p:sp>
      <p:pic>
        <p:nvPicPr>
          <p:cNvPr id="15" name="Picture 9" descr="C:\Users\larisa1\Desktop\скан\v4-728px-Remove-Foreign-Objects-from-the-Eye-Step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9" y="5005591"/>
            <a:ext cx="2761932" cy="16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2592" y="5005591"/>
            <a:ext cx="75640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Слизистую оболочку носа и глаз обильно промыть водой (не тереть!!!) Ротовую полость промыть большим количеством воды,  прополоскать 70% раствором этилового спирта.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87" y="1971366"/>
            <a:ext cx="1631679" cy="16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2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6" y="2509284"/>
            <a:ext cx="4286892" cy="2411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518" y="424874"/>
            <a:ext cx="8686801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Как защититься от ВИЧ?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281736"/>
            <a:ext cx="2743200" cy="365125"/>
          </a:xfrm>
        </p:spPr>
        <p:txBody>
          <a:bodyPr/>
          <a:lstStyle/>
          <a:p>
            <a:fld id="{B041DE6A-7C46-4C14-A639-DD6B92F35D9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44550" y="1329070"/>
            <a:ext cx="7493666" cy="5135229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800"/>
              </a:spcAft>
            </a:pPr>
            <a:r>
              <a:rPr lang="ru-RU" altLang="ru-RU" sz="1800" dirty="0"/>
              <a:t>Нужно следить, чтобы на коже не было порезов, ссадин, остерегайся любого контакта с чужой кровью.</a:t>
            </a:r>
          </a:p>
          <a:p>
            <a:pPr eaLnBrk="1" hangingPunct="1">
              <a:spcAft>
                <a:spcPts val="1800"/>
              </a:spcAft>
            </a:pPr>
            <a:r>
              <a:rPr lang="ru-RU" altLang="ru-RU" sz="1800" dirty="0"/>
              <a:t>Опасно пользоваться чужими маникюрными ножницами и средствами личной гигиены.</a:t>
            </a:r>
          </a:p>
          <a:p>
            <a:pPr eaLnBrk="1" hangingPunct="1">
              <a:spcAft>
                <a:spcPts val="1800"/>
              </a:spcAft>
            </a:pPr>
            <a:r>
              <a:rPr lang="ru-RU" altLang="ru-RU" sz="1800" dirty="0"/>
              <a:t>У многих людей кровоточат десны, поэтому никогда не пользуйся чужими зубными щетками.</a:t>
            </a:r>
          </a:p>
          <a:p>
            <a:pPr eaLnBrk="1" hangingPunct="1">
              <a:spcAft>
                <a:spcPts val="1800"/>
              </a:spcAft>
            </a:pPr>
            <a:r>
              <a:rPr lang="ru-RU" altLang="ru-RU" sz="1800" dirty="0"/>
              <a:t>Уколы и прививки всегда делаются одноразовыми шприцами и иголками. Если ими пользовались многократно, они могут содержать кровь ВИЧ- инфицированного. Испачканные кровью иглы, шприцы, колющие и режущие предметы могут быть инфицированы – лучше их не трогать.</a:t>
            </a:r>
          </a:p>
          <a:p>
            <a:pPr eaLnBrk="1" hangingPunct="1">
              <a:spcAft>
                <a:spcPts val="1800"/>
              </a:spcAft>
            </a:pPr>
            <a:r>
              <a:rPr lang="ru-RU" altLang="ru-RU" sz="1800" dirty="0"/>
              <a:t>Еще одна угроза заражения – это драки. Они нередко заканчиваются кровотечениями и открытыми ранами. Если один из дерущихся является вирусоносителем, то может произойти повреждение. Поэтому споры нужно решать </a:t>
            </a:r>
            <a:r>
              <a:rPr lang="ru-RU" altLang="ru-RU" sz="1800" b="1" dirty="0"/>
              <a:t>мирным путем</a:t>
            </a:r>
            <a:r>
              <a:rPr lang="ru-RU" alt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177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8" y="2852384"/>
            <a:ext cx="4804012" cy="2702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782" y="393701"/>
            <a:ext cx="8769927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Как защититься от ВИЧ?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76845"/>
            <a:ext cx="6375991" cy="470708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800"/>
              </a:spcAft>
            </a:pPr>
            <a:r>
              <a:rPr lang="ru-RU" altLang="ru-RU" sz="3200" dirty="0"/>
              <a:t>Не употреблять наркотики!</a:t>
            </a:r>
          </a:p>
          <a:p>
            <a:pPr eaLnBrk="1" hangingPunct="1">
              <a:spcAft>
                <a:spcPts val="1800"/>
              </a:spcAft>
            </a:pPr>
            <a:r>
              <a:rPr lang="ru-RU" altLang="ru-RU" sz="3200" dirty="0"/>
              <a:t>Не проводить манипуляции с кровью, татуировки, пирсинг и т.п. в сомнительных салонах, и делать это с 18 лет.</a:t>
            </a:r>
          </a:p>
          <a:p>
            <a:pPr eaLnBrk="1" hangingPunct="1">
              <a:spcAft>
                <a:spcPts val="1800"/>
              </a:spcAft>
            </a:pPr>
            <a:endParaRPr lang="ru-RU" altLang="ru-RU" sz="3200" dirty="0"/>
          </a:p>
          <a:p>
            <a:pPr eaLnBrk="1" hangingPunct="1">
              <a:spcAft>
                <a:spcPts val="1800"/>
              </a:spcAft>
            </a:pPr>
            <a:r>
              <a:rPr lang="ru-RU" altLang="ru-RU" sz="3200" dirty="0"/>
              <a:t>Знай! Болезнь – результат безответственного поведения</a:t>
            </a:r>
          </a:p>
          <a:p>
            <a:pPr marL="0" indent="0" eaLnBrk="1" hangingPunct="1">
              <a:spcAft>
                <a:spcPts val="1800"/>
              </a:spcAft>
              <a:buNone/>
            </a:pPr>
            <a:r>
              <a:rPr lang="ru-RU" altLang="ru-RU" sz="4300" b="1" dirty="0">
                <a:solidFill>
                  <a:srgbClr val="FF0000"/>
                </a:solidFill>
              </a:rPr>
              <a:t>  ЗАЩИТИ СЕБЯ САМ!!!</a:t>
            </a:r>
          </a:p>
        </p:txBody>
      </p:sp>
    </p:spTree>
    <p:extLst>
      <p:ext uri="{BB962C8B-B14F-4D97-AF65-F5344CB8AC3E}">
        <p14:creationId xmlns:p14="http://schemas.microsoft.com/office/powerpoint/2010/main" val="269429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874" y="414483"/>
            <a:ext cx="8567882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От СПИДа умерли: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78" y="1666583"/>
            <a:ext cx="3545231" cy="264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06" y="1531073"/>
            <a:ext cx="3703076" cy="276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5063" y="4313689"/>
            <a:ext cx="443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/>
              <a:t>Английский рок-певец Фредди Меркьюри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6718" y="4292479"/>
            <a:ext cx="426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/>
              <a:t>Балетный танцовщик Рудольф Нуриев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561608" y="6024495"/>
            <a:ext cx="2867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ea typeface="Lucida Sans Unicode" pitchFamily="34" charset="0"/>
                <a:cs typeface="Lucida Sans Unicode" pitchFamily="34" charset="0"/>
              </a:rPr>
              <a:t>и многие другие</a:t>
            </a:r>
          </a:p>
        </p:txBody>
      </p:sp>
    </p:spTree>
    <p:extLst>
      <p:ext uri="{BB962C8B-B14F-4D97-AF65-F5344CB8AC3E}">
        <p14:creationId xmlns:p14="http://schemas.microsoft.com/office/powerpoint/2010/main" val="186988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СПИД 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" y="3619371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vk.com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323456" y="425008"/>
            <a:ext cx="9078079" cy="85684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latin typeface="+mn-lt"/>
              </a:rPr>
              <a:t>ГАУЗ </a:t>
            </a:r>
            <a:r>
              <a:rPr lang="ru-RU" sz="1800" b="1" dirty="0">
                <a:latin typeface="+mn-lt"/>
              </a:rPr>
              <a:t>«Республиканский Центр по профилактике и борьбе со СПИД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и инфекционными заболеваниями Министерства здравоохранения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427090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11410-09A5-450A-98E0-7297C6B1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93701"/>
            <a:ext cx="8557491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Хронология ВИЧ-инфекции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C895C-E501-4F3F-8E86-19961A5D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9479973" cy="21913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1981 г. </a:t>
            </a:r>
            <a:r>
              <a:rPr lang="ru-RU" sz="3600" dirty="0"/>
              <a:t>– Мир узнал о появлении нового заболевания - СПИДа.</a:t>
            </a:r>
          </a:p>
          <a:p>
            <a:r>
              <a:rPr lang="ru-RU" sz="3600" dirty="0">
                <a:solidFill>
                  <a:srgbClr val="FF0000"/>
                </a:solidFill>
              </a:rPr>
              <a:t>1987 г. </a:t>
            </a:r>
            <a:r>
              <a:rPr lang="ru-RU" sz="3600" dirty="0"/>
              <a:t>– Первый заболевший появился в нашей стране.</a:t>
            </a:r>
          </a:p>
          <a:p>
            <a:r>
              <a:rPr lang="ru-RU" sz="3600" dirty="0">
                <a:solidFill>
                  <a:srgbClr val="FF0000"/>
                </a:solidFill>
              </a:rPr>
              <a:t>1996 г. </a:t>
            </a:r>
            <a:r>
              <a:rPr lang="ru-RU" sz="3600" dirty="0"/>
              <a:t>– Появились первые лекарства для лечения.</a:t>
            </a:r>
          </a:p>
          <a:p>
            <a:r>
              <a:rPr lang="ru-RU" sz="3600" dirty="0">
                <a:solidFill>
                  <a:srgbClr val="FF0000"/>
                </a:solidFill>
              </a:rPr>
              <a:t>2022 г. </a:t>
            </a:r>
            <a:r>
              <a:rPr lang="ru-RU" sz="3600" dirty="0"/>
              <a:t>– Прививки от болезни ВИЧ/СПИДа нет.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A15FE4-D57F-4F71-8462-EDD1B6E0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29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AA2EC-570E-4E4A-C997-5AD3B646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610" y="393701"/>
            <a:ext cx="8707582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Что такое СПИД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0A8D9F-D26E-5BEF-A02E-DCBE26BF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7" y="1412435"/>
            <a:ext cx="8963246" cy="50518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Слово «СПИД» - это сокращенное название болезни «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/>
              <a:t>индром </a:t>
            </a: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/>
              <a:t>риобретенного </a:t>
            </a:r>
            <a:r>
              <a:rPr lang="ru-RU" dirty="0" err="1">
                <a:solidFill>
                  <a:srgbClr val="FF0000"/>
                </a:solidFill>
              </a:rPr>
              <a:t>И</a:t>
            </a:r>
            <a:r>
              <a:rPr lang="ru-RU" dirty="0" err="1"/>
              <a:t>ммуно</a:t>
            </a:r>
            <a:r>
              <a:rPr lang="ru-RU" dirty="0" err="1">
                <a:solidFill>
                  <a:srgbClr val="FF0000"/>
                </a:solidFill>
              </a:rPr>
              <a:t>Д</a:t>
            </a:r>
            <a:r>
              <a:rPr lang="ru-RU" dirty="0" err="1"/>
              <a:t>ефицита</a:t>
            </a:r>
            <a:r>
              <a:rPr lang="ru-RU" dirty="0"/>
              <a:t>»</a:t>
            </a:r>
          </a:p>
          <a:p>
            <a:r>
              <a:rPr lang="ru-RU" dirty="0"/>
              <a:t>Синдром- это ряд симптомов одного заболевания.</a:t>
            </a:r>
          </a:p>
          <a:p>
            <a:r>
              <a:rPr lang="ru-RU" dirty="0"/>
              <a:t>Приобретенный – заболевание можно «приобрести» или заразиться.</a:t>
            </a:r>
          </a:p>
          <a:p>
            <a:r>
              <a:rPr lang="ru-RU" dirty="0"/>
              <a:t>Иммунодефицит – иммунитет начинает падать и организм перестает сопротивляться разным болезням. Тогда человек сильно страдает от большого количества болезней, которые, в конечном счете и губят организм.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06874D-02DC-59A8-A457-86D81ADC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DC0C9D-A210-2FC8-275B-D46B48C02B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2478" y="1480118"/>
            <a:ext cx="1837936" cy="1837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4ECAB1-80E9-29C5-A655-84E787DB1D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13820"/>
            <a:ext cx="1429359" cy="13860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CE1464-0351-562B-8982-EBE0BA3AD0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2200" y="4270375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5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1" y="561109"/>
            <a:ext cx="8412018" cy="689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Каждые 6 секунд происходит заражение ещё одного человека!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71" y="2545773"/>
            <a:ext cx="7072747" cy="211285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мире более </a:t>
            </a:r>
            <a:r>
              <a:rPr lang="ru-RU" b="1" dirty="0">
                <a:solidFill>
                  <a:srgbClr val="FF0000"/>
                </a:solidFill>
              </a:rPr>
              <a:t>78 млн </a:t>
            </a:r>
            <a:r>
              <a:rPr lang="ru-RU" dirty="0"/>
              <a:t>заболевших.</a:t>
            </a:r>
          </a:p>
          <a:p>
            <a:r>
              <a:rPr lang="ru-RU" dirty="0"/>
              <a:t>В России – </a:t>
            </a:r>
            <a:r>
              <a:rPr lang="ru-RU" b="1" dirty="0">
                <a:solidFill>
                  <a:srgbClr val="FF0000"/>
                </a:solidFill>
              </a:rPr>
              <a:t>более 1,5 млн </a:t>
            </a:r>
            <a:r>
              <a:rPr lang="ru-RU" dirty="0"/>
              <a:t>больных.</a:t>
            </a:r>
          </a:p>
          <a:p>
            <a:r>
              <a:rPr lang="ru-RU" dirty="0"/>
              <a:t>В Татарстане – </a:t>
            </a:r>
            <a:r>
              <a:rPr lang="ru-RU" b="1" dirty="0">
                <a:solidFill>
                  <a:srgbClr val="FF0000"/>
                </a:solidFill>
              </a:rPr>
              <a:t>более 25 тыс. </a:t>
            </a:r>
            <a:r>
              <a:rPr lang="ru-RU" dirty="0"/>
              <a:t>заразившихся.</a:t>
            </a:r>
          </a:p>
          <a:p>
            <a:r>
              <a:rPr lang="ru-RU" dirty="0"/>
              <a:t>В Казани – </a:t>
            </a:r>
            <a:r>
              <a:rPr lang="ru-RU" b="1" dirty="0">
                <a:solidFill>
                  <a:srgbClr val="FF0000"/>
                </a:solidFill>
              </a:rPr>
              <a:t>более 8 тыс. </a:t>
            </a:r>
            <a:r>
              <a:rPr lang="ru-RU" dirty="0"/>
              <a:t>заболевших ВИЧ-инфекцией.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17" y="2900781"/>
            <a:ext cx="3956212" cy="289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85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393701"/>
            <a:ext cx="8495145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Вирус 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150521" y="1631258"/>
            <a:ext cx="8100343" cy="449254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Причиной СПИДа  является очень опасный вирус – </a:t>
            </a:r>
            <a:r>
              <a:rPr lang="ru-RU" altLang="ru-RU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В</a:t>
            </a:r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ирус </a:t>
            </a:r>
            <a:r>
              <a:rPr lang="ru-RU" altLang="ru-RU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И</a:t>
            </a:r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ммунодефицита </a:t>
            </a:r>
            <a:r>
              <a:rPr lang="ru-RU" altLang="ru-RU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Ч</a:t>
            </a:r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еловека, сокращенно - </a:t>
            </a:r>
            <a:r>
              <a:rPr lang="ru-RU" altLang="ru-RU" b="1" dirty="0">
                <a:solidFill>
                  <a:srgbClr val="FF0000"/>
                </a:solidFill>
                <a:ea typeface="Lucida Sans Unicode" pitchFamily="34" charset="0"/>
                <a:cs typeface="Lucida Sans Unicode" pitchFamily="34" charset="0"/>
              </a:rPr>
              <a:t>ВИЧ</a:t>
            </a:r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. </a:t>
            </a:r>
          </a:p>
          <a:p>
            <a:pPr eaLnBrk="1" hangingPunct="1"/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Мельчайшая частица, меньше микроба примерно в 1000 раз</a:t>
            </a:r>
          </a:p>
          <a:p>
            <a:pPr eaLnBrk="1" hangingPunct="1"/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Попадая в организм, использует живую клетку для размножения и разрушает иммунитет.</a:t>
            </a:r>
          </a:p>
          <a:p>
            <a:pPr eaLnBrk="1" hangingPunct="1"/>
            <a:r>
              <a:rPr lang="ru-RU" altLang="ru-RU" dirty="0">
                <a:ea typeface="Lucida Sans Unicode" pitchFamily="34" charset="0"/>
                <a:cs typeface="Lucida Sans Unicode" pitchFamily="34" charset="0"/>
              </a:rPr>
              <a:t>Этот вирус может несколько лет никак не проявляться, за это время он разрушает организм так, что в результате человек тяжело заболевает и умирает.</a:t>
            </a:r>
          </a:p>
          <a:p>
            <a:pPr eaLnBrk="1" hangingPunct="1"/>
            <a:endParaRPr lang="ru-RU" altLang="ru-RU" dirty="0"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4928" y="1837348"/>
            <a:ext cx="4694406" cy="35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4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393701"/>
            <a:ext cx="8557491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Источник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/>
              <a:t>ВИЧ передаётся </a:t>
            </a:r>
            <a:r>
              <a:rPr lang="ru-RU" sz="4000" b="1" dirty="0">
                <a:solidFill>
                  <a:srgbClr val="FF0000"/>
                </a:solidFill>
              </a:rPr>
              <a:t>только от человека к человеку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  <a:p>
            <a:r>
              <a:rPr lang="ru-RU" sz="4000" dirty="0"/>
              <a:t>ВИЧ нельзя заразиться просто стоя рядом с инфицированным. </a:t>
            </a:r>
          </a:p>
          <a:p>
            <a:r>
              <a:rPr lang="ru-RU" sz="4000" dirty="0"/>
              <a:t>ВИЧ не живет в воздухе и на поверхности кожи.</a:t>
            </a:r>
          </a:p>
          <a:p>
            <a:r>
              <a:rPr lang="ru-RU" sz="4000" dirty="0"/>
              <a:t>ВИЧ содержится только в жидкостях организма и только через них передается от человека к человеку.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dirty="0"/>
              <a:t>Вирус в опасных количествах содержит в себе</a:t>
            </a:r>
            <a:r>
              <a:rPr lang="ru-RU" sz="4400" dirty="0"/>
              <a:t>: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sz="3200" b="1" dirty="0"/>
              <a:t> кровь</a:t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sz="3200" b="1" dirty="0"/>
              <a:t> выделения из мочеполовых путей</a:t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sz="3200" b="1" dirty="0"/>
              <a:t> материнское молоко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Поэтому контакт с этими жидкостями особенно опасен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ВИЧ-инфекция передаётся: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94" y="1816171"/>
            <a:ext cx="8258175" cy="3819525"/>
          </a:xfrm>
        </p:spPr>
      </p:pic>
    </p:spTree>
    <p:extLst>
      <p:ext uri="{BB962C8B-B14F-4D97-AF65-F5344CB8AC3E}">
        <p14:creationId xmlns:p14="http://schemas.microsoft.com/office/powerpoint/2010/main" val="196788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393701"/>
            <a:ext cx="8536709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ВИЧ-инфекция не передаётся: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47007" y="6360535"/>
            <a:ext cx="2743200" cy="365125"/>
          </a:xfrm>
        </p:spPr>
        <p:txBody>
          <a:bodyPr/>
          <a:lstStyle/>
          <a:p>
            <a:fld id="{B041DE6A-7C46-4C14-A639-DD6B92F35D9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		</a:t>
            </a:r>
            <a:r>
              <a:rPr lang="ru-RU" altLang="ru-RU" sz="35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      </a:t>
            </a:r>
          </a:p>
          <a:p>
            <a:pPr eaLnBrk="1" hangingPunct="1">
              <a:spcBef>
                <a:spcPts val="3000"/>
              </a:spcBef>
              <a:buFont typeface="Wingdings" pitchFamily="2" charset="2"/>
              <a:buNone/>
            </a:pPr>
            <a:r>
              <a:rPr lang="ru-RU" altLang="ru-RU" sz="35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               </a:t>
            </a:r>
            <a:endParaRPr lang="ru-RU" altLang="ru-RU" sz="3000" dirty="0"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6" y="1791079"/>
            <a:ext cx="10058400" cy="39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393701"/>
            <a:ext cx="8557491" cy="8568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+mn-lt"/>
              </a:rPr>
              <a:t>ВИЧ/ СПИД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2525" y="5007661"/>
            <a:ext cx="115869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ВИЧ позитивные люди борются не только с болезнью, но и со множественной дискриминацией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7" y="1901437"/>
            <a:ext cx="3379052" cy="2834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0" y="1938400"/>
            <a:ext cx="3362339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0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612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Wingdings</vt:lpstr>
      <vt:lpstr>Times New Roman</vt:lpstr>
      <vt:lpstr>Montserrat Medium</vt:lpstr>
      <vt:lpstr>Calibri</vt:lpstr>
      <vt:lpstr>Lora</vt:lpstr>
      <vt:lpstr>Lucida Sans Unicode</vt:lpstr>
      <vt:lpstr>Тема Office</vt:lpstr>
      <vt:lpstr>Профилактика ВИЧ-инфекции</vt:lpstr>
      <vt:lpstr>Хронология ВИЧ-инфекции</vt:lpstr>
      <vt:lpstr>Что такое СПИД ?</vt:lpstr>
      <vt:lpstr>Каждые 6 секунд происходит заражение ещё одного человека!</vt:lpstr>
      <vt:lpstr>Вирус ВИЧ</vt:lpstr>
      <vt:lpstr>Источник инфекции</vt:lpstr>
      <vt:lpstr>ВИЧ-инфекция передаётся:</vt:lpstr>
      <vt:lpstr>ВИЧ-инфекция не передаётся:</vt:lpstr>
      <vt:lpstr>ВИЧ/ СПИД </vt:lpstr>
      <vt:lpstr>Аварийные ситуации </vt:lpstr>
      <vt:lpstr>Как защититься от ВИЧ?</vt:lpstr>
      <vt:lpstr>Как защититься от ВИЧ?</vt:lpstr>
      <vt:lpstr>От СПИДа умерли:</vt:lpstr>
      <vt:lpstr> 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larisa1</cp:lastModifiedBy>
  <cp:revision>122</cp:revision>
  <cp:lastPrinted>2021-02-09T09:16:06Z</cp:lastPrinted>
  <dcterms:created xsi:type="dcterms:W3CDTF">2021-02-08T06:38:07Z</dcterms:created>
  <dcterms:modified xsi:type="dcterms:W3CDTF">2023-03-06T10:19:14Z</dcterms:modified>
</cp:coreProperties>
</file>