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78" r:id="rId10"/>
    <p:sldId id="283" r:id="rId11"/>
    <p:sldId id="269" r:id="rId12"/>
    <p:sldId id="270" r:id="rId13"/>
    <p:sldId id="271" r:id="rId14"/>
    <p:sldId id="273" r:id="rId15"/>
    <p:sldId id="280" r:id="rId16"/>
    <p:sldId id="281" r:id="rId17"/>
    <p:sldId id="262" r:id="rId18"/>
    <p:sldId id="266" r:id="rId19"/>
    <p:sldId id="279" r:id="rId20"/>
    <p:sldId id="284" r:id="rId21"/>
  </p:sldIdLst>
  <p:sldSz cx="12192000" cy="6858000"/>
  <p:notesSz cx="6797675" cy="9929813"/>
  <p:embeddedFontLst>
    <p:embeddedFont>
      <p:font typeface="Wingdings 3" panose="05040102010807070707" pitchFamily="18" charset="2"/>
      <p:regular r:id="rId24"/>
    </p:embeddedFont>
    <p:embeddedFont>
      <p:font typeface="Montserrat Medium" panose="020B0604020202020204" charset="-52"/>
      <p:regular r:id="rId25"/>
      <p:italic r:id="rId26"/>
    </p:embeddedFont>
    <p:embeddedFont>
      <p:font typeface="Mongolian Baiti" panose="03000500000000000000" pitchFamily="66" charset="0"/>
      <p:regular r:id="rId27"/>
    </p:embeddedFont>
    <p:embeddedFont>
      <p:font typeface="Lora" panose="020B0604020202020204" charset="-52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3E91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-3444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20209-E8C3-47E5-8272-D0D8E96B724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E1F8-3056-45A2-B0FF-B9680AD4F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95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0280-2E44-4AB5-A144-9ACF24E46F8C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3F2F5-DAA0-465F-AB81-E2BA5D1D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493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1ED082-4500-4C66-B306-43F5E34E9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15D786-7653-455D-A537-FD4AC46DF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435070-52E5-4F16-A467-949E4A919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0F4-67E3-4AF7-8790-7561F42B7E09}" type="datetime1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D74E38-F4EF-4302-9CA1-872564992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0361C-1969-444E-94A8-3A92812DF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12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6C528-20F0-4F8C-B22A-8C219795E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576C41-5FC8-4734-950F-4F025B4FB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0210F-FA7E-472C-A913-A41137200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DCC4-7355-4C8B-B104-6D0CC1A6C7B8}" type="datetime1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5D8130-0DC6-4411-B247-69FCA2478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43B701-2693-4DC5-A6BF-6688F472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65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1F03150-A03C-4AE0-A8BC-0F6FF8ECD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F3471D-B57F-4599-AA6A-88FC11EEB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E749B4-B83C-4E26-9DBB-8141470B2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7EC29-CFDC-4C3D-9863-278A03457C88}" type="datetime1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2A904E-7876-411A-871B-62D1ED883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3EE222-5FCC-4DF1-BC68-3DB411B20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291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0462E2-6CE9-4F52-A405-FA1A14C4A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9868" y="393701"/>
            <a:ext cx="9283931" cy="856846"/>
          </a:xfrm>
        </p:spPr>
        <p:txBody>
          <a:bodyPr>
            <a:normAutofit/>
          </a:bodyPr>
          <a:lstStyle>
            <a:lvl1pPr algn="l">
              <a:defRPr sz="4000">
                <a:solidFill>
                  <a:srgbClr val="1D3E9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EB9CA4-BE5B-41E4-9059-FBE85F996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4421"/>
            <a:ext cx="10515600" cy="449254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1A0DF0-C129-4415-A95E-C15597EFE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BC17-FB4B-4515-B9E3-E64D9DFE5363}" type="datetime1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C185FF-ED6D-4849-80C4-833F8D61D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3641E2-4372-4C07-AFA7-9844984ED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8555AA3-9D6E-4C17-A36C-F7824505179C}"/>
              </a:ext>
            </a:extLst>
          </p:cNvPr>
          <p:cNvSpPr/>
          <p:nvPr userDrawn="1"/>
        </p:nvSpPr>
        <p:spPr>
          <a:xfrm>
            <a:off x="1879369" y="365126"/>
            <a:ext cx="54000" cy="865909"/>
          </a:xfrm>
          <a:prstGeom prst="rect">
            <a:avLst/>
          </a:prstGeom>
          <a:solidFill>
            <a:srgbClr val="1D3E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User\Desktop\Мои Документы\2018-2020\Логотипы\Логотип новый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25423" y="353932"/>
            <a:ext cx="864663" cy="8646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1565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2DD2B-814A-4D62-9E47-81C101DE1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D2EBEF-2C78-43B2-ACF1-B3C1EA3A3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80F89C-CAA3-4F16-9CF4-03448B703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E3AE-DCD7-47B4-948E-0A9A8A3FFFC8}" type="datetime1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01FDB5-B730-405E-B73B-0D8D8E939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213314-CE79-40E9-AB35-454694DBC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880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F466E9-5916-479E-BF21-0B6CC95A2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CFC697-9F0F-4FF4-B95E-2BCC735C63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87DFBA-72EC-4D34-A66D-44BCFC9F26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CAD588-1882-4122-9483-DC9DED1C7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2C9E1-00C2-45CF-BB34-2BA64913504F}" type="datetime1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414EBC-DF16-4E5E-AA5A-F6D952073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AD3B4B-0B7F-425E-8B4C-3D48270E7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16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075E0-131D-40B0-B34F-EFE7A6655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E06EE0-B60B-4EFF-8F1A-0EA54C11B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B3CDA0-C154-4E44-8AB5-4BE0E157A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C47D5B7-C6AA-4F81-BA89-36ACCF9E9D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8742117-0EB0-4F89-B234-14B1872988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FA411F-18F4-4B84-BB8C-3C6F2E838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A7027-289F-4CE6-8183-64A4278AC551}" type="datetime1">
              <a:rPr lang="ru-RU" smtClean="0"/>
              <a:t>09.11.2023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E3E1A41-3512-4E57-9954-26893BE57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2BDA911-4FE7-4A4A-950B-51052E429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511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F5454-2E18-468D-BCB2-163E2118B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C58666-1CA6-4035-A23C-0549AAF1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D971-8FB0-4B66-94AE-E251DC5A6D3E}" type="datetime1">
              <a:rPr lang="ru-RU" smtClean="0"/>
              <a:t>09.11.2023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341EA0-D8F7-430B-A8CC-9027614E2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5E6469C-DEAD-43FA-B703-990D827E1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123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B1F145D-0506-45AA-8A2C-BBEC673D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ED03-5A5F-46AC-9560-ADEF495625FC}" type="datetime1">
              <a:rPr lang="ru-RU" smtClean="0"/>
              <a:t>09.11.2023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022DB67-86FC-42E1-9C8A-60DA0E2AB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55E1378-CCE7-4C67-8E1C-FDB498AC8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897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0FB328-33F7-4EDC-8FA9-A893A96DC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33272B-44D2-4724-8F39-F6BBFCEBE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091273-D65F-40C2-B036-4ED788A64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599AB4-BA02-4ABC-9992-F7F52432E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C0A6-0A58-457A-BC89-429766CC00C5}" type="datetime1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A4D2FE-FB9A-4D5A-A90D-D032E0D1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C26F67-5D8C-48BD-B820-745F47D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96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254FDD-4CEA-441A-86C2-3C54DFB41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4039F35-ED59-4311-A259-22F76E4137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B488C1-52A9-4215-A7DC-BF1248DAF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ED5017-5171-4DF9-9982-E980E901F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9809-B9B2-4771-89A5-0C1BCC9B6A0E}" type="datetime1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2E7F88-2DE5-4C08-AB9B-8D32698E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636C39-EC35-479D-976E-723184F5E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16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463E1-D149-49CB-B9F5-8A60C5105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71CD56-F79E-4978-AF36-EC342AE5B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6A639A-B6A4-40AF-9758-73FF46281B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A3E80-8645-435A-9880-F1E72D12848B}" type="datetime1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DB05E6-EBC8-42A2-9180-43DAB0A2C8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0315E3-B295-4048-B08F-1087643BC1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1DE6A-7C46-4C14-A639-DD6B92F35D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76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DA88A4-D182-4328-A797-7FC8E550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7874" y="1149531"/>
            <a:ext cx="9144000" cy="2978332"/>
          </a:xfrm>
        </p:spPr>
        <p:txBody>
          <a:bodyPr>
            <a:noAutofit/>
          </a:bodyPr>
          <a:lstStyle/>
          <a:p>
            <a:r>
              <a:rPr lang="ru-RU" sz="4000" dirty="0"/>
              <a:t>Профилактика ВИЧ-инфекции среди медицинских работников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314" y="4160520"/>
            <a:ext cx="7407275" cy="2625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larisa1\Desktop\материал для выступлений\Логотип новый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824" y="255589"/>
            <a:ext cx="2629126" cy="26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807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3"/>
          <p:cNvSpPr>
            <a:spLocks noGrp="1"/>
          </p:cNvSpPr>
          <p:nvPr>
            <p:ph type="title"/>
          </p:nvPr>
        </p:nvSpPr>
        <p:spPr>
          <a:xfrm>
            <a:off x="2168434" y="333376"/>
            <a:ext cx="9413967" cy="711653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Госпитальная </a:t>
            </a:r>
            <a:r>
              <a:rPr lang="ru-RU" sz="3600" dirty="0"/>
              <a:t>помощь больным ВИЧ-инфекцией </a:t>
            </a:r>
            <a:endParaRPr lang="ru-RU" altLang="ru-RU" sz="3600" dirty="0" smtClean="0">
              <a:solidFill>
                <a:srgbClr val="002060"/>
              </a:solidFill>
              <a:cs typeface="Mongolian Baiti" pitchFamily="66" charset="0"/>
            </a:endParaRP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450126" y="1274446"/>
            <a:ext cx="11381316" cy="5357813"/>
          </a:xfrm>
        </p:spPr>
        <p:txBody>
          <a:bodyPr>
            <a:normAutofit/>
          </a:bodyPr>
          <a:lstStyle/>
          <a:p>
            <a:pPr algn="just">
              <a:buFont typeface="Wingdings 3" pitchFamily="18" charset="2"/>
              <a:buNone/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МЗ РТ от 23.03.2023 №548 «Об оптимизации  оказания медицинской помощи  ВИЧ-инфицированным в Республике Татарстан» (приложение №10)</a:t>
            </a:r>
          </a:p>
          <a:p>
            <a:pPr algn="just">
              <a:buFont typeface="Wingdings 3" pitchFamily="18" charset="2"/>
              <a:buNone/>
              <a:defRPr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>
              <a:spcBef>
                <a:spcPct val="0"/>
              </a:spcBef>
              <a:buSzPct val="70000"/>
              <a:buFont typeface="Wingdings 3" pitchFamily="18" charset="2"/>
              <a:buNone/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      Ежегодно  стационарную помощь  получает от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3 000 до 3 500  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ВИЧ-инфицированных</a:t>
            </a:r>
          </a:p>
          <a:p>
            <a:pPr marL="0" lvl="1">
              <a:spcBef>
                <a:spcPct val="0"/>
              </a:spcBef>
              <a:buSzPct val="70000"/>
              <a:buFont typeface="Wingdings 3" pitchFamily="18" charset="2"/>
              <a:buNone/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     Около 60%  больных ВИЧ-инфекцией, получивших госпитальную помощь  имеют стаж заболевания  5  и более  лет. </a:t>
            </a:r>
          </a:p>
          <a:p>
            <a:pPr marL="0" lvl="1" indent="0">
              <a:spcBef>
                <a:spcPct val="0"/>
              </a:spcBef>
              <a:buSzPct val="70000"/>
              <a:buNone/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35 - 45 %  госпитализированных   ВИЧ-инфицированных  составляют больные в стадии вторичных проявлений. </a:t>
            </a:r>
            <a:endParaRPr lang="ru-RU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just">
              <a:spcBef>
                <a:spcPct val="0"/>
              </a:spcBef>
              <a:buSzPct val="70000"/>
              <a:buNone/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Высокие процентные показатели отмечаются среди ВИЧ-инфицированных, получивших стационарную помощь  в медицинских организациях </a:t>
            </a:r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терапевтического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профиля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(14,6%),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противотуберкулезных диспансерах 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(14,4%),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инфекционных больницах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(14,2%),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хирургических стационарах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(13,5%),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наркологических диспансерах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(12,7%). </a:t>
            </a:r>
          </a:p>
        </p:txBody>
      </p:sp>
    </p:spTree>
    <p:extLst>
      <p:ext uri="{BB962C8B-B14F-4D97-AF65-F5344CB8AC3E}">
        <p14:creationId xmlns:p14="http://schemas.microsoft.com/office/powerpoint/2010/main" val="218356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Мониторинг медицинских аварийных ситуаций в Республике Татарстан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Ежегодно в республике регистрируется около </a:t>
            </a:r>
            <a:r>
              <a:rPr lang="ru-RU" b="1" dirty="0" smtClean="0">
                <a:solidFill>
                  <a:srgbClr val="1D3E91"/>
                </a:solidFill>
              </a:rPr>
              <a:t>200 </a:t>
            </a:r>
            <a:r>
              <a:rPr lang="ru-RU" b="1" dirty="0">
                <a:solidFill>
                  <a:srgbClr val="1D3E91"/>
                </a:solidFill>
              </a:rPr>
              <a:t>аварийных </a:t>
            </a:r>
            <a:r>
              <a:rPr lang="ru-RU" dirty="0"/>
              <a:t>ситуаций, из них </a:t>
            </a:r>
            <a:r>
              <a:rPr lang="ru-RU" b="1" dirty="0" smtClean="0">
                <a:solidFill>
                  <a:srgbClr val="FF0000"/>
                </a:solidFill>
              </a:rPr>
              <a:t>94% </a:t>
            </a:r>
            <a:r>
              <a:rPr lang="ru-RU" b="1" dirty="0">
                <a:solidFill>
                  <a:srgbClr val="FF0000"/>
                </a:solidFill>
              </a:rPr>
              <a:t>составляют медицинские.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b="1" dirty="0">
                <a:solidFill>
                  <a:srgbClr val="1D3E91"/>
                </a:solidFill>
              </a:rPr>
              <a:t>56%</a:t>
            </a:r>
            <a:r>
              <a:rPr lang="ru-RU" dirty="0"/>
              <a:t> случаев аварийных ситуаций регистрируется среди среднего медицинского персонала, </a:t>
            </a:r>
            <a:r>
              <a:rPr lang="ru-RU" b="1" dirty="0">
                <a:solidFill>
                  <a:srgbClr val="1D3E91"/>
                </a:solidFill>
              </a:rPr>
              <a:t>34% </a:t>
            </a:r>
            <a:r>
              <a:rPr lang="ru-RU" dirty="0"/>
              <a:t>среди врачей.</a:t>
            </a:r>
          </a:p>
          <a:p>
            <a:endParaRPr lang="ru-RU" dirty="0"/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83%   </a:t>
            </a:r>
            <a:r>
              <a:rPr lang="ru-RU" dirty="0"/>
              <a:t>приходится на </a:t>
            </a:r>
            <a:r>
              <a:rPr lang="ru-RU" b="1" dirty="0">
                <a:solidFill>
                  <a:srgbClr val="FF0000"/>
                </a:solidFill>
              </a:rPr>
              <a:t>проколы острыми предметами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8%</a:t>
            </a:r>
            <a:r>
              <a:rPr lang="ru-RU" dirty="0"/>
              <a:t> на </a:t>
            </a:r>
            <a:r>
              <a:rPr lang="ru-RU" b="1" dirty="0">
                <a:solidFill>
                  <a:srgbClr val="FF0000"/>
                </a:solidFill>
              </a:rPr>
              <a:t>загрязнение кожных покровов </a:t>
            </a:r>
            <a:r>
              <a:rPr lang="ru-RU" dirty="0"/>
              <a:t>и по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6 %</a:t>
            </a:r>
            <a:r>
              <a:rPr lang="ru-RU" dirty="0"/>
              <a:t> на </a:t>
            </a:r>
            <a:r>
              <a:rPr lang="ru-RU" b="1" dirty="0">
                <a:solidFill>
                  <a:srgbClr val="FF0000"/>
                </a:solidFill>
              </a:rPr>
              <a:t>порез</a:t>
            </a:r>
            <a:r>
              <a:rPr lang="ru-RU" dirty="0"/>
              <a:t> и </a:t>
            </a:r>
            <a:r>
              <a:rPr lang="ru-RU" b="1" dirty="0">
                <a:solidFill>
                  <a:srgbClr val="FF0000"/>
                </a:solidFill>
              </a:rPr>
              <a:t>загрязнение слизистых оболочек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r>
              <a:rPr lang="ru-RU" dirty="0" smtClean="0"/>
              <a:t>24% источник </a:t>
            </a:r>
            <a:r>
              <a:rPr lang="ru-RU" dirty="0" smtClean="0"/>
              <a:t>аварийной ситуации ВИЧ-инфицированный</a:t>
            </a:r>
            <a:endParaRPr lang="ru-RU" dirty="0"/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99% </a:t>
            </a:r>
            <a:r>
              <a:rPr lang="ru-RU" dirty="0"/>
              <a:t>случаях назначена специфическая </a:t>
            </a:r>
            <a:r>
              <a:rPr lang="ru-RU" dirty="0" err="1"/>
              <a:t>химиопрофилактика</a:t>
            </a:r>
            <a:r>
              <a:rPr lang="ru-RU" dirty="0"/>
              <a:t>, </a:t>
            </a:r>
            <a:r>
              <a:rPr lang="ru-RU" b="1" dirty="0" smtClean="0">
                <a:solidFill>
                  <a:srgbClr val="FF0000"/>
                </a:solidFill>
              </a:rPr>
              <a:t>86% </a:t>
            </a:r>
            <a:r>
              <a:rPr lang="ru-RU" b="1" dirty="0">
                <a:solidFill>
                  <a:srgbClr val="FF0000"/>
                </a:solidFill>
              </a:rPr>
              <a:t>получили </a:t>
            </a:r>
            <a:r>
              <a:rPr lang="ru-RU" b="1" dirty="0" smtClean="0">
                <a:solidFill>
                  <a:srgbClr val="FF0000"/>
                </a:solidFill>
              </a:rPr>
              <a:t>АРВП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4413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Профилактика ВИЧ-инфекции у медицинских работников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Эпидемиологическая </a:t>
            </a:r>
            <a:r>
              <a:rPr lang="ru-RU" b="1" dirty="0">
                <a:solidFill>
                  <a:srgbClr val="C00000"/>
                </a:solidFill>
              </a:rPr>
              <a:t>настороженность к каждому </a:t>
            </a:r>
            <a:r>
              <a:rPr lang="ru-RU" dirty="0"/>
              <a:t>пациенту;</a:t>
            </a:r>
          </a:p>
          <a:p>
            <a:r>
              <a:rPr lang="ru-RU" dirty="0"/>
              <a:t>Применение средств </a:t>
            </a:r>
            <a:r>
              <a:rPr lang="ru-RU" b="1" dirty="0">
                <a:solidFill>
                  <a:srgbClr val="C00000"/>
                </a:solidFill>
              </a:rPr>
              <a:t>индивидуальной защиты </a:t>
            </a:r>
            <a:r>
              <a:rPr lang="ru-RU" dirty="0"/>
              <a:t>(перчатки, маски, очки, щиты, халаты, фартуки);</a:t>
            </a:r>
          </a:p>
          <a:p>
            <a:r>
              <a:rPr lang="ru-RU" dirty="0"/>
              <a:t>Соблюдения </a:t>
            </a:r>
            <a:r>
              <a:rPr lang="ru-RU" b="1" dirty="0">
                <a:solidFill>
                  <a:srgbClr val="C00000"/>
                </a:solidFill>
              </a:rPr>
              <a:t>техники безопасности </a:t>
            </a:r>
            <a:r>
              <a:rPr lang="ru-RU" dirty="0"/>
              <a:t>при проведении медицинских манипуляций;</a:t>
            </a:r>
          </a:p>
          <a:p>
            <a:r>
              <a:rPr lang="ru-RU" dirty="0"/>
              <a:t>Проведение соответствующих мероприятий при </a:t>
            </a:r>
            <a:r>
              <a:rPr lang="ru-RU" b="1" dirty="0" smtClean="0">
                <a:solidFill>
                  <a:srgbClr val="C00000"/>
                </a:solidFill>
              </a:rPr>
              <a:t>аварийной ситуации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Эффективная система </a:t>
            </a:r>
            <a:r>
              <a:rPr lang="ru-RU" b="1" dirty="0">
                <a:solidFill>
                  <a:srgbClr val="C00000"/>
                </a:solidFill>
              </a:rPr>
              <a:t>дезинфекционных мероприятий</a:t>
            </a:r>
            <a:r>
              <a:rPr lang="ru-RU" dirty="0"/>
              <a:t>;</a:t>
            </a:r>
          </a:p>
          <a:p>
            <a:r>
              <a:rPr lang="ru-RU" dirty="0"/>
              <a:t>Безопасное обращение с медицинскими отходами.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7421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Профилактика профессионального инфицирования ВИЧ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первичная медицинская помощь</a:t>
            </a:r>
            <a:r>
              <a:rPr lang="ru-RU" dirty="0"/>
              <a:t> при возникновении медицинской аварийной ситуации (АС);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информирование </a:t>
            </a:r>
            <a:r>
              <a:rPr lang="ru-RU" dirty="0"/>
              <a:t>о возникновении аварийной ситуации </a:t>
            </a:r>
            <a:r>
              <a:rPr lang="ru-RU" b="1" dirty="0">
                <a:solidFill>
                  <a:srgbClr val="C00000"/>
                </a:solidFill>
              </a:rPr>
              <a:t>руководителя</a:t>
            </a:r>
            <a:r>
              <a:rPr lang="ru-RU" dirty="0"/>
              <a:t> подразделения и ответственного за мероприятия по профилактике профессионального </a:t>
            </a:r>
            <a:r>
              <a:rPr lang="ru-RU" dirty="0" smtClean="0"/>
              <a:t>заражения в течении 2х часов;</a:t>
            </a: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регистрация аварийных  ситуаций </a:t>
            </a:r>
            <a:r>
              <a:rPr lang="ru-RU" dirty="0"/>
              <a:t>( журнал учета АС), опрос пострадавшего лица;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организация обследования </a:t>
            </a:r>
            <a:r>
              <a:rPr lang="ru-RU" dirty="0"/>
              <a:t>источника заражения и контактировавшего с ним </a:t>
            </a:r>
            <a:r>
              <a:rPr lang="ru-RU" dirty="0" smtClean="0"/>
              <a:t>лица;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направление </a:t>
            </a:r>
            <a:r>
              <a:rPr lang="ru-RU" b="1" dirty="0">
                <a:solidFill>
                  <a:srgbClr val="C00000"/>
                </a:solidFill>
              </a:rPr>
              <a:t>пострадавшего к врачу инфекционисту </a:t>
            </a:r>
            <a:r>
              <a:rPr lang="ru-RU" dirty="0"/>
              <a:t>(для оценки степени риска инфицирования ВИЧ-инфекции и решения вопроса о назначении антиретровирусных препаратов- АРВП</a:t>
            </a:r>
            <a:r>
              <a:rPr lang="ru-RU" dirty="0" smtClean="0"/>
              <a:t>) в течении 2х часов, но не позднее 72х часов;</a:t>
            </a: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контроль обследований </a:t>
            </a:r>
            <a:r>
              <a:rPr lang="ru-RU" dirty="0"/>
              <a:t>на ВИЧ-инфекцию пострадавшего, согласно графику.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341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Укладка экстренной профилактики парентеральных инфекций для оказания первой помощи при аварийной ситуации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84421"/>
            <a:ext cx="7391400" cy="4492542"/>
          </a:xfrm>
        </p:spPr>
        <p:txBody>
          <a:bodyPr/>
          <a:lstStyle/>
          <a:p>
            <a:r>
              <a:rPr lang="ru-RU" dirty="0"/>
              <a:t>Этанол (раствор для наружного применения 70%);</a:t>
            </a:r>
          </a:p>
          <a:p>
            <a:r>
              <a:rPr lang="ru-RU" dirty="0"/>
              <a:t>Йод (раствор для наружного применения 5%);</a:t>
            </a:r>
          </a:p>
          <a:p>
            <a:r>
              <a:rPr lang="ru-RU" dirty="0"/>
              <a:t>Салфетка марлевая медицинская стерильная – 1 упаковка;</a:t>
            </a:r>
          </a:p>
          <a:p>
            <a:r>
              <a:rPr lang="ru-RU" dirty="0"/>
              <a:t>Лейкопластырь бактерицидный – 3 шт.;</a:t>
            </a:r>
          </a:p>
          <a:p>
            <a:r>
              <a:rPr lang="ru-RU" dirty="0"/>
              <a:t>Бинт марлевый медицинский стерильный – 2 шт.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14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103" y="2540318"/>
            <a:ext cx="3063648" cy="306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75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Аварийные ситуации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1089"/>
            <a:ext cx="10515600" cy="4845874"/>
          </a:xfrm>
        </p:spPr>
        <p:txBody>
          <a:bodyPr/>
          <a:lstStyle/>
          <a:p>
            <a:r>
              <a:rPr lang="ru-RU" dirty="0" smtClean="0"/>
              <a:t>Повреждение кожных покровов </a:t>
            </a:r>
            <a:r>
              <a:rPr lang="ru-RU" sz="1800" dirty="0" smtClean="0"/>
              <a:t>(порез, укол)</a:t>
            </a:r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15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42" y="1899150"/>
            <a:ext cx="2365973" cy="16266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89" y="1899150"/>
            <a:ext cx="2222341" cy="1909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37" y="1763269"/>
            <a:ext cx="2547935" cy="20478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3835470"/>
            <a:ext cx="1219200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Вымыть с мылом под проточной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водой           Обработать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70%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спиртом         Смазать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ранку 5%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йода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4537274" y="3877339"/>
            <a:ext cx="358815" cy="277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7994250" y="3911943"/>
            <a:ext cx="358815" cy="277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6770" y="4332752"/>
            <a:ext cx="10718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altLang="ru-RU" sz="2800" dirty="0" smtClean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Попадание биологической жидкости на </a:t>
            </a:r>
            <a:r>
              <a:rPr lang="ru-RU" altLang="ru-RU" sz="2800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слизистые глаз, носа и рта</a:t>
            </a:r>
            <a:endParaRPr lang="ru-RU" sz="2800" dirty="0">
              <a:solidFill>
                <a:srgbClr val="0D0D0D"/>
              </a:solidFill>
            </a:endParaRPr>
          </a:p>
        </p:txBody>
      </p:sp>
      <p:pic>
        <p:nvPicPr>
          <p:cNvPr id="15" name="Picture 9" descr="C:\Users\larisa1\Desktop\скан\v4-728px-Remove-Foreign-Objects-from-the-Eye-Step-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19" y="5005591"/>
            <a:ext cx="2761932" cy="169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392592" y="5005591"/>
            <a:ext cx="756405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лизистую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оболочку носа и глаз обильно промыть водой (не тереть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!!!)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отовую полость промыть большим количеством воды,  прополоскать 70% раствором этилового спирта.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153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Аварийные ситуации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901" y="1400062"/>
            <a:ext cx="10515600" cy="2748683"/>
          </a:xfrm>
        </p:spPr>
        <p:txBody>
          <a:bodyPr/>
          <a:lstStyle/>
          <a:p>
            <a:r>
              <a:rPr lang="ru-RU" dirty="0" smtClean="0"/>
              <a:t>При попадании биологической жидкости  на неповреждённую </a:t>
            </a:r>
            <a:r>
              <a:rPr lang="ru-RU" dirty="0"/>
              <a:t>кожу</a:t>
            </a:r>
            <a:r>
              <a:rPr lang="ru-RU" dirty="0" smtClean="0"/>
              <a:t>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16</a:t>
            </a:fld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68" y="2295469"/>
            <a:ext cx="2015198" cy="161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10582" y="2428348"/>
            <a:ext cx="609600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dirty="0"/>
              <a:t>Обработать 70% спиртом</a:t>
            </a:r>
          </a:p>
          <a:p>
            <a:endParaRPr lang="ru-RU" dirty="0"/>
          </a:p>
          <a:p>
            <a:r>
              <a:rPr lang="ru-RU" dirty="0"/>
              <a:t>Промыть водой с мылом</a:t>
            </a:r>
          </a:p>
          <a:p>
            <a:endParaRPr lang="ru-RU" dirty="0"/>
          </a:p>
          <a:p>
            <a:r>
              <a:rPr lang="ru-RU" dirty="0"/>
              <a:t>Повторно обработать 70% спиртом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8811" y="4344210"/>
            <a:ext cx="9672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800" dirty="0"/>
              <a:t>При попадании биологической жидкости  на </a:t>
            </a:r>
            <a:r>
              <a:rPr lang="ru-RU" sz="2800" dirty="0" smtClean="0"/>
              <a:t>одежду: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01885" y="5429586"/>
            <a:ext cx="8437943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Спецодежда снимается и погружается в </a:t>
            </a:r>
            <a:r>
              <a:rPr lang="ru-RU" dirty="0" err="1" smtClean="0"/>
              <a:t>дезраствор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Обувь дважды протирается </a:t>
            </a:r>
            <a:r>
              <a:rPr lang="ru-RU" dirty="0" err="1" smtClean="0"/>
              <a:t>дезраствором</a:t>
            </a:r>
            <a:r>
              <a:rPr lang="ru-RU" dirty="0"/>
              <a:t> </a:t>
            </a:r>
            <a:r>
              <a:rPr lang="ru-RU" dirty="0" smtClean="0"/>
              <a:t>(руки при этом в перчатке)</a:t>
            </a:r>
          </a:p>
          <a:p>
            <a:r>
              <a:rPr lang="ru-RU" dirty="0" smtClean="0"/>
              <a:t>Участок тела под одеждой протереть 70% спиртом.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425" y="4492157"/>
            <a:ext cx="3018719" cy="209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10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Нормативные документы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СанПиН 3.3686-21 </a:t>
            </a:r>
            <a:r>
              <a:rPr lang="ru-RU" dirty="0"/>
              <a:t>«Санитарно-эпидемиологические требования по профилактике инфекционных болезней» (Постановление Главного государственного санитарного врача Российской Федерации от 28.01.2021 № 4 «Об утверждении санитарных правил и норм»). Пункт VI. Профилактика ВИЧ-инфекции.</a:t>
            </a:r>
          </a:p>
          <a:p>
            <a:r>
              <a:rPr lang="ru-RU" dirty="0"/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Федеральный Закон «О предупреждении распространения в РФ заболевания, вызываемое вирусом иммунодефицита человека (ВИЧ-инфекции)» </a:t>
            </a:r>
            <a:r>
              <a:rPr lang="ru-RU" dirty="0"/>
              <a:t>№38-ФЗ от 30.03.1995. (Любой гражданин РФ может обследоваться на ВИЧ: добровольно бесплатно, анонимно по желанию, с консультированием по вопросам профилактики ВИЧ-инфекции).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2255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Нормативные документы по обследованию на ВИЧ-инфекцию в Республике Татарстан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Приказ МЗ РТ от </a:t>
            </a:r>
            <a:r>
              <a:rPr lang="ru-RU" dirty="0" smtClean="0"/>
              <a:t>15 марта 2023 </a:t>
            </a:r>
            <a:r>
              <a:rPr lang="ru-RU" dirty="0"/>
              <a:t>года </a:t>
            </a:r>
            <a:r>
              <a:rPr lang="ru-RU" dirty="0" smtClean="0"/>
              <a:t>№473 </a:t>
            </a:r>
            <a:r>
              <a:rPr lang="ru-RU" dirty="0"/>
              <a:t>«Об </a:t>
            </a:r>
            <a:r>
              <a:rPr lang="ru-RU" dirty="0" smtClean="0"/>
              <a:t>утверждении квот на проведение исследований </a:t>
            </a:r>
            <a:r>
              <a:rPr lang="ru-RU" dirty="0"/>
              <a:t>на ВИЧ, гепатиты В и С </a:t>
            </a:r>
            <a:r>
              <a:rPr lang="ru-RU" dirty="0" smtClean="0"/>
              <a:t>на 2023 год».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2. Приказ МЗ РТ от 28 мая 2020 года №876 «Об изменении в кодировании при проведении скрининга населения на ВИЧ-инфекцию, вирусные гепатиты В и С».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92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9868" y="393701"/>
            <a:ext cx="9712829" cy="856846"/>
          </a:xfrm>
        </p:spPr>
        <p:txBody>
          <a:bodyPr>
            <a:noAutofit/>
          </a:bodyPr>
          <a:lstStyle/>
          <a:p>
            <a:r>
              <a:rPr lang="ru-RU" sz="4800" b="1" dirty="0"/>
              <a:t> </a:t>
            </a:r>
            <a:r>
              <a:rPr lang="ru-RU" sz="3600" dirty="0"/>
              <a:t>Стигме нет места там, куда люди приходят за помощью !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19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-47085" y="1261139"/>
            <a:ext cx="8207023" cy="55399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</a:rPr>
              <a:t>Болезнь, помноженная на дискриминацию</a:t>
            </a:r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65081" y="5250281"/>
            <a:ext cx="1033739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ВИЧ позитивные люди бороться не только с болезнью, но и со множественной дискриминацией.  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880" y="1815137"/>
            <a:ext cx="3230180" cy="2152614"/>
          </a:xfrm>
        </p:spPr>
      </p:pic>
      <p:sp>
        <p:nvSpPr>
          <p:cNvPr id="3" name="Прямоугольник 2"/>
          <p:cNvSpPr/>
          <p:nvPr/>
        </p:nvSpPr>
        <p:spPr>
          <a:xfrm>
            <a:off x="1244695" y="5895465"/>
            <a:ext cx="240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8525" y="2050869"/>
            <a:ext cx="8279269" cy="28085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</a:rPr>
              <a:t>«ВИЧ-инфицированным гражданам оказываются на общих основаниях все виды медицинской помощи, при этом они пользуются всеми правами, предусмотренными законодательством Российской Федерации об охране здоровья граждан (ст. 4,ст.11 №323-ФЗ, ст.14№38-ФЗ)</a:t>
            </a:r>
          </a:p>
        </p:txBody>
      </p:sp>
    </p:spTree>
    <p:extLst>
      <p:ext uri="{BB962C8B-B14F-4D97-AF65-F5344CB8AC3E}">
        <p14:creationId xmlns:p14="http://schemas.microsoft.com/office/powerpoint/2010/main" val="195541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2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49" y="932463"/>
            <a:ext cx="9267825" cy="52073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Эпидситуация</a:t>
            </a:r>
            <a:r>
              <a:rPr lang="ru-RU" dirty="0"/>
              <a:t> в Российской Федерации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 </a:t>
            </a:r>
            <a:r>
              <a:rPr lang="ru-RU" dirty="0" smtClean="0"/>
              <a:t>01.01.202</a:t>
            </a:r>
            <a:r>
              <a:rPr lang="en-US" dirty="0" smtClean="0"/>
              <a:t>3</a:t>
            </a:r>
            <a:r>
              <a:rPr lang="ru-RU" dirty="0" smtClean="0"/>
              <a:t> </a:t>
            </a:r>
            <a:r>
              <a:rPr lang="ru-RU" dirty="0"/>
              <a:t>года выявлено </a:t>
            </a:r>
            <a:r>
              <a:rPr lang="ru-RU" sz="3600" b="1" dirty="0">
                <a:solidFill>
                  <a:srgbClr val="FF0000"/>
                </a:solidFill>
              </a:rPr>
              <a:t>1 </a:t>
            </a:r>
            <a:r>
              <a:rPr lang="en-US" sz="3600" b="1" dirty="0" smtClean="0">
                <a:solidFill>
                  <a:srgbClr val="FF0000"/>
                </a:solidFill>
              </a:rPr>
              <a:t>629 955</a:t>
            </a:r>
            <a:r>
              <a:rPr lang="ru-RU" sz="3600" dirty="0" smtClean="0"/>
              <a:t>  </a:t>
            </a:r>
            <a:r>
              <a:rPr lang="ru-RU" dirty="0"/>
              <a:t>случаев ВИЧ-инфекции.                              </a:t>
            </a:r>
          </a:p>
          <a:p>
            <a:r>
              <a:rPr lang="ru-RU" b="1" dirty="0">
                <a:solidFill>
                  <a:srgbClr val="FF0000"/>
                </a:solidFill>
              </a:rPr>
              <a:t>Пораженность</a:t>
            </a:r>
            <a:r>
              <a:rPr lang="ru-RU" dirty="0"/>
              <a:t> населения ВИЧ-инфекцией в целом составляет </a:t>
            </a:r>
            <a:r>
              <a:rPr lang="ru-RU" b="1" dirty="0">
                <a:solidFill>
                  <a:srgbClr val="FF0000"/>
                </a:solidFill>
              </a:rPr>
              <a:t>0,8%.</a:t>
            </a:r>
          </a:p>
          <a:p>
            <a:r>
              <a:rPr lang="ru-RU" dirty="0"/>
              <a:t>В </a:t>
            </a:r>
            <a:r>
              <a:rPr lang="ru-RU" dirty="0" err="1"/>
              <a:t>т.ч</a:t>
            </a:r>
            <a:r>
              <a:rPr lang="ru-RU" dirty="0"/>
              <a:t>. среди возрастной группы </a:t>
            </a:r>
            <a:r>
              <a:rPr lang="ru-RU" b="1" dirty="0">
                <a:solidFill>
                  <a:srgbClr val="FF0000"/>
                </a:solidFill>
              </a:rPr>
              <a:t>15-49 лет - 1,5%. </a:t>
            </a:r>
          </a:p>
          <a:p>
            <a:r>
              <a:rPr lang="ru-RU" dirty="0"/>
              <a:t>За </a:t>
            </a:r>
            <a:r>
              <a:rPr lang="ru-RU" dirty="0" smtClean="0"/>
              <a:t>202</a:t>
            </a:r>
            <a:r>
              <a:rPr lang="en-US" dirty="0" smtClean="0"/>
              <a:t>2</a:t>
            </a:r>
            <a:r>
              <a:rPr lang="ru-RU" dirty="0" smtClean="0"/>
              <a:t> </a:t>
            </a:r>
            <a:r>
              <a:rPr lang="ru-RU" dirty="0"/>
              <a:t>год выявлено </a:t>
            </a:r>
            <a:r>
              <a:rPr lang="en-US" b="1" dirty="0" smtClean="0">
                <a:solidFill>
                  <a:srgbClr val="FF0000"/>
                </a:solidFill>
              </a:rPr>
              <a:t>63 150 </a:t>
            </a:r>
            <a:r>
              <a:rPr lang="ru-RU" b="1" dirty="0" smtClean="0">
                <a:solidFill>
                  <a:srgbClr val="FF0000"/>
                </a:solidFill>
              </a:rPr>
              <a:t>новых </a:t>
            </a:r>
            <a:r>
              <a:rPr lang="ru-RU" b="1" dirty="0">
                <a:solidFill>
                  <a:srgbClr val="FF0000"/>
                </a:solidFill>
              </a:rPr>
              <a:t>случаев </a:t>
            </a:r>
            <a:r>
              <a:rPr lang="ru-RU" dirty="0"/>
              <a:t>ВИЧ-инфекции.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Умерло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461 879 </a:t>
            </a:r>
            <a:r>
              <a:rPr lang="ru-RU" dirty="0" smtClean="0"/>
              <a:t>ВИЧ-инфицированных,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360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968" y="406401"/>
            <a:ext cx="9614132" cy="856846"/>
          </a:xfrm>
        </p:spPr>
        <p:txBody>
          <a:bodyPr>
            <a:noAutofit/>
          </a:bodyPr>
          <a:lstStyle/>
          <a:p>
            <a:r>
              <a:rPr lang="ru-RU" sz="2400" dirty="0"/>
              <a:t>ГАУЗ «Республиканский Центр по профилактике и борьбе со </a:t>
            </a:r>
            <a:r>
              <a:rPr lang="ru-RU" sz="2400" dirty="0" smtClean="0"/>
              <a:t>СПИД</a:t>
            </a:r>
            <a:r>
              <a:rPr lang="en-US" sz="2400" dirty="0" smtClean="0"/>
              <a:t> </a:t>
            </a:r>
            <a:r>
              <a:rPr lang="ru-RU" sz="2400" dirty="0" smtClean="0"/>
              <a:t>и </a:t>
            </a:r>
            <a:r>
              <a:rPr lang="ru-RU" sz="2400" dirty="0"/>
              <a:t>инфекционными заболеваниями Министерства здравоохранения Республики Татарстан»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824335"/>
            <a:ext cx="2953112" cy="18940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99100" y="1485900"/>
            <a:ext cx="1752600" cy="5056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СПИД ЦЕНТР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06800" y="3619371"/>
            <a:ext cx="5270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Казань, ул. Николая Ершова, 65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Тел: (843) 272-79-19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Телефон доверия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(843)  272-70-90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2505670"/>
            <a:ext cx="360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Набережные  Челны,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пр. </a:t>
            </a:r>
            <a:r>
              <a:rPr lang="ru-RU" b="1" dirty="0" err="1">
                <a:solidFill>
                  <a:srgbClr val="002060"/>
                </a:solidFill>
              </a:rPr>
              <a:t>Вахитова</a:t>
            </a:r>
            <a:r>
              <a:rPr lang="ru-RU" b="1" dirty="0">
                <a:solidFill>
                  <a:srgbClr val="002060"/>
                </a:solidFill>
              </a:rPr>
              <a:t>, д. 12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 : (8552) 38-88-39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877298" y="2367170"/>
            <a:ext cx="292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Альметьевск, </a:t>
            </a:r>
            <a:r>
              <a:rPr lang="ru-RU" b="1" dirty="0" err="1">
                <a:solidFill>
                  <a:srgbClr val="002060"/>
                </a:solidFill>
              </a:rPr>
              <a:t>п.г.т</a:t>
            </a:r>
            <a:r>
              <a:rPr lang="ru-RU" b="1" dirty="0">
                <a:solidFill>
                  <a:srgbClr val="002060"/>
                </a:solidFill>
              </a:rPr>
              <a:t>. Нижняя Мактама, ул. Промышленная, д. 1а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Тел.: (8553) 36-20-18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26" y="3619371"/>
            <a:ext cx="2083143" cy="1989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122" y="4782143"/>
            <a:ext cx="1937855" cy="2075855"/>
          </a:xfrm>
          <a:prstGeom prst="rect">
            <a:avLst/>
          </a:prstGeom>
        </p:spPr>
      </p:pic>
      <p:pic>
        <p:nvPicPr>
          <p:cNvPr id="13" name="Рисунок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569" y="3708859"/>
            <a:ext cx="1822457" cy="174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20699" y="5438562"/>
            <a:ext cx="34984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www.infospid.ru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946869" y="5340677"/>
            <a:ext cx="2781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vk</a:t>
            </a:r>
            <a:r>
              <a:rPr lang="en-US" sz="3200" b="1" dirty="0"/>
              <a:t>.</a:t>
            </a:r>
            <a:r>
              <a:rPr lang="en-US" sz="3200" b="1" dirty="0" smtClean="0"/>
              <a:t>com</a:t>
            </a:r>
            <a:endParaRPr lang="ru-RU" sz="3200" dirty="0"/>
          </a:p>
        </p:txBody>
      </p:sp>
      <p:sp>
        <p:nvSpPr>
          <p:cNvPr id="16" name="Стрелка влево 15"/>
          <p:cNvSpPr/>
          <p:nvPr/>
        </p:nvSpPr>
        <p:spPr>
          <a:xfrm>
            <a:off x="3302000" y="2367170"/>
            <a:ext cx="965200" cy="6001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7645400" y="2385219"/>
            <a:ext cx="1028700" cy="5931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95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71" y="-1392043"/>
            <a:ext cx="12518571" cy="92125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Распространенность </a:t>
            </a:r>
            <a:r>
              <a:rPr lang="ru-RU" sz="3200" dirty="0"/>
              <a:t>ВИЧ-инфекции  в РТ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</a:t>
            </a:r>
            <a:r>
              <a:rPr lang="en-US" dirty="0" smtClean="0"/>
              <a:t>01.11.2023</a:t>
            </a:r>
            <a:r>
              <a:rPr lang="ru-RU" dirty="0" smtClean="0"/>
              <a:t> в </a:t>
            </a:r>
            <a:r>
              <a:rPr lang="ru-RU" dirty="0"/>
              <a:t>Республике Татарстан выявлено </a:t>
            </a:r>
            <a:r>
              <a:rPr lang="ru-RU" sz="4000" b="1" dirty="0" smtClean="0">
                <a:solidFill>
                  <a:srgbClr val="FF0000"/>
                </a:solidFill>
              </a:rPr>
              <a:t>29 450 </a:t>
            </a:r>
            <a:r>
              <a:rPr lang="ru-RU" dirty="0" smtClean="0"/>
              <a:t>случаев </a:t>
            </a:r>
            <a:r>
              <a:rPr lang="ru-RU" dirty="0"/>
              <a:t>ВИЧ-инфекции, из </a:t>
            </a:r>
            <a:r>
              <a:rPr lang="ru-RU" dirty="0" smtClean="0"/>
              <a:t>них. </a:t>
            </a:r>
            <a:endParaRPr lang="ru-RU" dirty="0"/>
          </a:p>
          <a:p>
            <a:r>
              <a:rPr lang="ru-RU" sz="3200" b="1" dirty="0" smtClean="0">
                <a:solidFill>
                  <a:srgbClr val="1D3E91"/>
                </a:solidFill>
              </a:rPr>
              <a:t>умерло</a:t>
            </a:r>
            <a:r>
              <a:rPr lang="ru-RU" dirty="0" smtClean="0"/>
              <a:t> </a:t>
            </a:r>
            <a:r>
              <a:rPr lang="ru-RU" dirty="0"/>
              <a:t>всего от различных причин </a:t>
            </a:r>
            <a:r>
              <a:rPr lang="ru-RU" sz="3200" b="1" dirty="0" smtClean="0">
                <a:solidFill>
                  <a:srgbClr val="1D3E91"/>
                </a:solidFill>
              </a:rPr>
              <a:t>9 088 </a:t>
            </a:r>
            <a:r>
              <a:rPr lang="ru-RU" dirty="0" smtClean="0"/>
              <a:t>человек.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на </a:t>
            </a:r>
            <a:r>
              <a:rPr lang="ru-RU" sz="3200" b="1" dirty="0">
                <a:solidFill>
                  <a:srgbClr val="C00000"/>
                </a:solidFill>
              </a:rPr>
              <a:t>учете </a:t>
            </a:r>
            <a:r>
              <a:rPr lang="ru-RU" dirty="0"/>
              <a:t>состоят </a:t>
            </a:r>
            <a:r>
              <a:rPr lang="ru-RU" sz="3600" b="1" dirty="0" smtClean="0">
                <a:solidFill>
                  <a:srgbClr val="C00000"/>
                </a:solidFill>
              </a:rPr>
              <a:t>15 401 </a:t>
            </a:r>
            <a:r>
              <a:rPr lang="ru-RU" dirty="0"/>
              <a:t>ВИЧ </a:t>
            </a:r>
            <a:r>
              <a:rPr lang="ru-RU" dirty="0" smtClean="0"/>
              <a:t>инфицированный.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706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Смертность ВИЧ-инфицированных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Ежегодно в Республике Татарстан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умирает 500 - 600 ВИЧ-инфицированных</a:t>
            </a:r>
            <a:r>
              <a:rPr lang="ru-RU" dirty="0"/>
              <a:t>, в том числе от прогрессирования ВИЧ-инфекции  (СПИД) 32,2 %. </a:t>
            </a:r>
          </a:p>
          <a:p>
            <a:pPr marL="0" indent="0">
              <a:buNone/>
            </a:pPr>
            <a:r>
              <a:rPr lang="ru-RU" dirty="0"/>
              <a:t>  В 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</a:rPr>
              <a:t>42,5 % </a:t>
            </a:r>
            <a:r>
              <a:rPr lang="ru-RU" dirty="0"/>
              <a:t>случае умирают от сочетанной инфекции -  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</a:rPr>
              <a:t>Туберкулез + ВИЧ-инфекция.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Продолжительность жизни ВИЧ-инфицированных зависит от нескольких факторов:</a:t>
            </a:r>
          </a:p>
          <a:p>
            <a:pPr marL="0" indent="0">
              <a:buNone/>
            </a:pPr>
            <a:r>
              <a:rPr lang="ru-RU" dirty="0"/>
              <a:t>    - приема АРВП;</a:t>
            </a:r>
          </a:p>
          <a:p>
            <a:pPr marL="0" indent="0">
              <a:buNone/>
            </a:pPr>
            <a:r>
              <a:rPr lang="ru-RU" dirty="0"/>
              <a:t>    - </a:t>
            </a:r>
            <a:r>
              <a:rPr lang="ru-RU" dirty="0" smtClean="0"/>
              <a:t>возраста </a:t>
            </a:r>
            <a:r>
              <a:rPr lang="ru-RU" dirty="0"/>
              <a:t>больного;</a:t>
            </a:r>
          </a:p>
          <a:p>
            <a:pPr marL="0" indent="0">
              <a:buNone/>
            </a:pPr>
            <a:r>
              <a:rPr lang="ru-RU" dirty="0"/>
              <a:t>    - стадии, на которой была обнаружена инфекция; </a:t>
            </a:r>
          </a:p>
          <a:p>
            <a:pPr marL="0" indent="0">
              <a:buNone/>
            </a:pPr>
            <a:r>
              <a:rPr lang="ru-RU" dirty="0"/>
              <a:t>    - наличия сопутствующих заболеваний, в том  числе вирусного гепатита.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4583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Российская классификация ВИЧ-инфекции по </a:t>
            </a:r>
            <a:r>
              <a:rPr lang="ru-RU" dirty="0" smtClean="0"/>
              <a:t>Покровскому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1.</a:t>
            </a:r>
            <a:r>
              <a:rPr lang="ru-RU" b="1" dirty="0">
                <a:solidFill>
                  <a:srgbClr val="FF0000"/>
                </a:solidFill>
              </a:rPr>
              <a:t>Стадия </a:t>
            </a:r>
            <a:r>
              <a:rPr lang="ru-RU" b="1" dirty="0" smtClean="0">
                <a:solidFill>
                  <a:srgbClr val="FF0000"/>
                </a:solidFill>
              </a:rPr>
              <a:t>инкубации</a:t>
            </a:r>
            <a:r>
              <a:rPr lang="ru-RU" dirty="0" smtClean="0"/>
              <a:t>, сразу </a:t>
            </a:r>
            <a:r>
              <a:rPr lang="ru-RU" dirty="0"/>
              <a:t>после инфицирования способен заражать других людей, но при этом результат анализа на ВИЧ будет отрицательный.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2.Стадия первичных проявлений </a:t>
            </a:r>
            <a:r>
              <a:rPr lang="ru-RU" dirty="0" smtClean="0"/>
              <a:t>(2 </a:t>
            </a:r>
            <a:r>
              <a:rPr lang="ru-RU" dirty="0"/>
              <a:t>до </a:t>
            </a:r>
            <a:r>
              <a:rPr lang="ru-RU" dirty="0" smtClean="0"/>
              <a:t>3 недели)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А</a:t>
            </a:r>
            <a:r>
              <a:rPr lang="ru-RU" dirty="0"/>
              <a:t>. Бессимптомная</a:t>
            </a:r>
          </a:p>
          <a:p>
            <a:pPr marL="0" indent="0">
              <a:buNone/>
            </a:pPr>
            <a:r>
              <a:rPr lang="ru-RU" dirty="0"/>
              <a:t>Б. Острая ВИЧ-инфекция без вторичных заболеваний</a:t>
            </a:r>
          </a:p>
          <a:p>
            <a:pPr marL="0" indent="0">
              <a:buNone/>
            </a:pPr>
            <a:r>
              <a:rPr lang="ru-RU" dirty="0"/>
              <a:t>В. Острая ВИЧ-инфекция с вторичными заболеваниями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3.Субклиническая стадия (латентная) (до 20 лет)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4. Стадия вторичных заболеваний </a:t>
            </a:r>
          </a:p>
          <a:p>
            <a:pPr marL="0" indent="0">
              <a:buNone/>
            </a:pPr>
            <a:r>
              <a:rPr lang="ru-RU" dirty="0"/>
              <a:t>4А</a:t>
            </a:r>
          </a:p>
          <a:p>
            <a:pPr marL="0" indent="0">
              <a:buNone/>
            </a:pPr>
            <a:r>
              <a:rPr lang="ru-RU" dirty="0"/>
              <a:t>4Б</a:t>
            </a:r>
          </a:p>
          <a:p>
            <a:pPr marL="0" indent="0">
              <a:buNone/>
            </a:pPr>
            <a:r>
              <a:rPr lang="ru-RU" dirty="0"/>
              <a:t>4В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5. Терминальная стадия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08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7017" y="3879668"/>
            <a:ext cx="10685417" cy="24950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7017" y="2625634"/>
            <a:ext cx="10685417" cy="19071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7017" y="1489167"/>
            <a:ext cx="10685417" cy="11364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ВИЧ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Высокая избирательность – поражает </a:t>
            </a:r>
            <a:r>
              <a:rPr lang="ru-RU" b="1" dirty="0">
                <a:solidFill>
                  <a:srgbClr val="C00000"/>
                </a:solidFill>
              </a:rPr>
              <a:t>только иммунные клетки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Очень </a:t>
            </a:r>
            <a:r>
              <a:rPr lang="ru-RU" b="1" dirty="0">
                <a:solidFill>
                  <a:srgbClr val="C00000"/>
                </a:solidFill>
              </a:rPr>
              <a:t>склонен к мутациям</a:t>
            </a:r>
            <a:r>
              <a:rPr lang="ru-RU" dirty="0">
                <a:solidFill>
                  <a:srgbClr val="C00000"/>
                </a:solidFill>
              </a:rPr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каждый новый вирус отличается от исходного;</a:t>
            </a:r>
            <a:br>
              <a:rPr lang="ru-RU" dirty="0"/>
            </a:br>
            <a:r>
              <a:rPr lang="ru-RU" dirty="0"/>
              <a:t>- вирус ускользает от контроля со стороны организма.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Способность </a:t>
            </a:r>
            <a:r>
              <a:rPr lang="ru-RU" dirty="0"/>
              <a:t>к сохранению без размножения:</a:t>
            </a:r>
            <a:br>
              <a:rPr lang="ru-RU" dirty="0"/>
            </a:br>
            <a:r>
              <a:rPr lang="ru-RU" dirty="0"/>
              <a:t>- </a:t>
            </a:r>
            <a:r>
              <a:rPr lang="ru-RU" b="1" dirty="0">
                <a:solidFill>
                  <a:srgbClr val="C00000"/>
                </a:solidFill>
              </a:rPr>
              <a:t>хранится</a:t>
            </a:r>
            <a:r>
              <a:rPr lang="ru-RU" dirty="0"/>
              <a:t> в клетках иммунологической памяти на </a:t>
            </a:r>
            <a:r>
              <a:rPr lang="ru-RU" b="1" dirty="0">
                <a:solidFill>
                  <a:srgbClr val="C00000"/>
                </a:solidFill>
              </a:rPr>
              <a:t>протяжении всей жизни</a:t>
            </a:r>
            <a:r>
              <a:rPr lang="ru-RU" dirty="0"/>
              <a:t> человека.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022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Инфицирующие биологические жидкости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7</a:t>
            </a:fld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684421"/>
            <a:ext cx="4373880" cy="449254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степень риска:</a:t>
            </a:r>
          </a:p>
          <a:p>
            <a:pPr>
              <a:defRPr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кровь, плазма, сыворотка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семенная жидкость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вагинальный секрет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492" y="1692638"/>
            <a:ext cx="3925888" cy="441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1904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Методы  лабораторной диагностики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8</a:t>
            </a:fld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23" y="1463040"/>
            <a:ext cx="9078685" cy="5029200"/>
          </a:xfrm>
        </p:spPr>
      </p:pic>
    </p:spTree>
    <p:extLst>
      <p:ext uri="{BB962C8B-B14F-4D97-AF65-F5344CB8AC3E}">
        <p14:creationId xmlns:p14="http://schemas.microsoft.com/office/powerpoint/2010/main" val="1529158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t>9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4643" y="2291785"/>
            <a:ext cx="4328931" cy="177092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Антивирусная терапия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Гражданам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РФ предоставляется бесплатно 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4888373" y="2453830"/>
            <a:ext cx="1469985" cy="160888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17" y="4334710"/>
            <a:ext cx="3874283" cy="2291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88373" y="5480607"/>
            <a:ext cx="68946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ВИЧ инфекция перестала быть смертельным заболеванием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648995" y="1907340"/>
            <a:ext cx="4585062" cy="30696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C00000"/>
                </a:solidFill>
              </a:rPr>
              <a:t>Уменьшает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вирусную нагрузку</a:t>
            </a:r>
          </a:p>
          <a:p>
            <a:r>
              <a:rPr lang="ru-RU" b="1" dirty="0">
                <a:solidFill>
                  <a:srgbClr val="C00000"/>
                </a:solidFill>
              </a:rPr>
              <a:t>Поддерживает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иммунитет</a:t>
            </a:r>
          </a:p>
          <a:p>
            <a:r>
              <a:rPr lang="ru-RU" b="1" dirty="0">
                <a:solidFill>
                  <a:srgbClr val="C00000"/>
                </a:solidFill>
              </a:rPr>
              <a:t>Снижает риск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оппортунистических инфекций</a:t>
            </a:r>
          </a:p>
          <a:p>
            <a:r>
              <a:rPr lang="ru-RU" b="1" dirty="0">
                <a:solidFill>
                  <a:srgbClr val="C00000"/>
                </a:solidFill>
              </a:rPr>
              <a:t>Продлевает жизнь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и сохраняет ее качество</a:t>
            </a:r>
          </a:p>
          <a:p>
            <a:r>
              <a:rPr lang="ru-RU" b="1" dirty="0">
                <a:solidFill>
                  <a:srgbClr val="C00000"/>
                </a:solidFill>
              </a:rPr>
              <a:t>Дает шанс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на рождение здорового ребенка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19108" y="209007"/>
            <a:ext cx="91284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/>
                </a:solidFill>
                <a:latin typeface="+mj-lt"/>
                <a:cs typeface="Mongolian Baiti" pitchFamily="66" charset="0"/>
              </a:rPr>
              <a:t>Эффективная </a:t>
            </a:r>
            <a:r>
              <a:rPr lang="ru-RU" sz="3200" dirty="0" err="1">
                <a:solidFill>
                  <a:schemeClr val="accent1"/>
                </a:solidFill>
                <a:latin typeface="+mj-lt"/>
                <a:cs typeface="Mongolian Baiti" pitchFamily="66" charset="0"/>
              </a:rPr>
              <a:t>противоретровирусная</a:t>
            </a:r>
            <a:r>
              <a:rPr lang="ru-RU" sz="3200" dirty="0">
                <a:solidFill>
                  <a:schemeClr val="accent1"/>
                </a:solidFill>
                <a:latin typeface="+mj-lt"/>
                <a:cs typeface="Mongolian Baiti" pitchFamily="66" charset="0"/>
              </a:rPr>
              <a:t> терапия одновременно является и профилактической мерой.</a:t>
            </a:r>
          </a:p>
        </p:txBody>
      </p:sp>
    </p:spTree>
    <p:extLst>
      <p:ext uri="{BB962C8B-B14F-4D97-AF65-F5344CB8AC3E}">
        <p14:creationId xmlns:p14="http://schemas.microsoft.com/office/powerpoint/2010/main" val="1896496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6">
      <a:dk1>
        <a:srgbClr val="0D0D0D"/>
      </a:dk1>
      <a:lt1>
        <a:srgbClr val="FFFFFF"/>
      </a:lt1>
      <a:dk2>
        <a:srgbClr val="44546A"/>
      </a:dk2>
      <a:lt2>
        <a:srgbClr val="E7E6E6"/>
      </a:lt2>
      <a:accent1>
        <a:srgbClr val="1D3E91"/>
      </a:accent1>
      <a:accent2>
        <a:srgbClr val="0D74FA"/>
      </a:accent2>
      <a:accent3>
        <a:srgbClr val="7F7F7F"/>
      </a:accent3>
      <a:accent4>
        <a:srgbClr val="FFDF7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Montserrat Medium"/>
        <a:ea typeface=""/>
        <a:cs typeface=""/>
      </a:majorFont>
      <a:minorFont>
        <a:latin typeface="Lor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2010</TotalTime>
  <Words>1120</Words>
  <Application>Microsoft Office PowerPoint</Application>
  <PresentationFormat>Широкоэкранный</PresentationFormat>
  <Paragraphs>147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Wingdings 3</vt:lpstr>
      <vt:lpstr>Arial</vt:lpstr>
      <vt:lpstr>Times New Roman</vt:lpstr>
      <vt:lpstr>Montserrat Medium</vt:lpstr>
      <vt:lpstr>Mongolian Baiti</vt:lpstr>
      <vt:lpstr>Lora</vt:lpstr>
      <vt:lpstr>Calibri</vt:lpstr>
      <vt:lpstr>Тема Office</vt:lpstr>
      <vt:lpstr>Профилактика ВИЧ-инфекции среди медицинских работников</vt:lpstr>
      <vt:lpstr>Эпидситуация в Российской Федерации</vt:lpstr>
      <vt:lpstr>Распространенность ВИЧ-инфекции  в РТ</vt:lpstr>
      <vt:lpstr>Смертность ВИЧ-инфицированных</vt:lpstr>
      <vt:lpstr>Российская классификация ВИЧ-инфекции по Покровскому</vt:lpstr>
      <vt:lpstr>Особенности ВИЧ </vt:lpstr>
      <vt:lpstr>Инфицирующие биологические жидкости </vt:lpstr>
      <vt:lpstr>Методы  лабораторной диагностики</vt:lpstr>
      <vt:lpstr> </vt:lpstr>
      <vt:lpstr>Госпитальная помощь больным ВИЧ-инфекцией </vt:lpstr>
      <vt:lpstr>Мониторинг медицинских аварийных ситуаций в Республике Татарстан </vt:lpstr>
      <vt:lpstr>Профилактика ВИЧ-инфекции у медицинских работников</vt:lpstr>
      <vt:lpstr>Профилактика профессионального инфицирования ВИЧ</vt:lpstr>
      <vt:lpstr>Укладка экстренной профилактики парентеральных инфекций для оказания первой помощи при аварийной ситуации</vt:lpstr>
      <vt:lpstr>Аварийные ситуации </vt:lpstr>
      <vt:lpstr>Аварийные ситуации </vt:lpstr>
      <vt:lpstr>Нормативные документы</vt:lpstr>
      <vt:lpstr>Нормативные документы по обследованию на ВИЧ-инфекцию в Республике Татарстан </vt:lpstr>
      <vt:lpstr> Стигме нет места там, куда люди приходят за помощью ! </vt:lpstr>
      <vt:lpstr>ГАУЗ «Республиканский Центр по профилактике и борьбе со СПИД и инфекционными заболеваниями Министерства здравоохранения Республики Татарстан»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doctor</cp:lastModifiedBy>
  <cp:revision>111</cp:revision>
  <cp:lastPrinted>2021-02-09T09:16:06Z</cp:lastPrinted>
  <dcterms:created xsi:type="dcterms:W3CDTF">2021-02-08T06:38:07Z</dcterms:created>
  <dcterms:modified xsi:type="dcterms:W3CDTF">2023-11-09T13:11:00Z</dcterms:modified>
</cp:coreProperties>
</file>