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1"/>
  </p:sldMasterIdLst>
  <p:notesMasterIdLst>
    <p:notesMasterId r:id="rId16"/>
  </p:notesMasterIdLst>
  <p:sldIdLst>
    <p:sldId id="256" r:id="rId2"/>
    <p:sldId id="355" r:id="rId3"/>
    <p:sldId id="374" r:id="rId4"/>
    <p:sldId id="356" r:id="rId5"/>
    <p:sldId id="360" r:id="rId6"/>
    <p:sldId id="361" r:id="rId7"/>
    <p:sldId id="362" r:id="rId8"/>
    <p:sldId id="363" r:id="rId9"/>
    <p:sldId id="372" r:id="rId10"/>
    <p:sldId id="371" r:id="rId11"/>
    <p:sldId id="366" r:id="rId12"/>
    <p:sldId id="375" r:id="rId13"/>
    <p:sldId id="367" r:id="rId14"/>
    <p:sldId id="373" r:id="rId15"/>
  </p:sldIdLst>
  <p:sldSz cx="12192000" cy="6858000"/>
  <p:notesSz cx="6797675" cy="9929813"/>
  <p:embeddedFontLst>
    <p:embeddedFont>
      <p:font typeface="Montserrat Medium" charset="-52"/>
      <p:regular r:id="rId17"/>
      <p:italic r:id="rId18"/>
    </p:embeddedFont>
    <p:embeddedFont>
      <p:font typeface="Calibri" pitchFamily="34" charset="0"/>
      <p:regular r:id="rId19"/>
      <p:bold r:id="rId20"/>
      <p:italic r:id="rId21"/>
      <p:boldItalic r:id="rId22"/>
    </p:embeddedFont>
    <p:embeddedFont>
      <p:font typeface="Lora" charset="-52"/>
      <p:regular r:id="rId23"/>
      <p:bold r:id="rId24"/>
      <p:italic r:id="rId25"/>
      <p:boldItalic r:id="rId26"/>
    </p:embeddedFont>
    <p:embeddedFont>
      <p:font typeface="Lucida Sans Unicode" pitchFamily="34" charset="0"/>
      <p:regular r:id="rId2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3E91"/>
    <a:srgbClr val="0D0D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9" autoAdjust="0"/>
    <p:restoredTop sz="94660" autoAdjust="0"/>
  </p:normalViewPr>
  <p:slideViewPr>
    <p:cSldViewPr snapToGrid="0">
      <p:cViewPr varScale="1">
        <p:scale>
          <a:sx n="92" d="100"/>
          <a:sy n="92" d="100"/>
        </p:scale>
        <p:origin x="-450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6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090280-2E44-4AB5-A144-9ACF24E46F8C}" type="datetimeFigureOut">
              <a:rPr lang="ru-RU" smtClean="0"/>
              <a:pPr/>
              <a:t>06.03.2023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13F2F5-DAA0-465F-AB81-E2BA5D1D6A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493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31ED082-4500-4C66-B306-43F5E34E92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A15D786-7653-455D-A537-FD4AC46DFC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5435070-52E5-4F16-A467-949E4A919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DB0F4-67E3-4AF7-8790-7561F42B7E09}" type="datetime1">
              <a:rPr lang="ru-RU" smtClean="0"/>
              <a:pPr/>
              <a:t>06.03.2023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6D74E38-F4EF-4302-9CA1-872564992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EC0361C-1969-444E-94A8-3A92812DF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612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9F6C528-20F0-4F8C-B22A-8C219795E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2576C41-5FC8-4734-950F-4F025B4FB2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720210F-FA7E-472C-A913-A41137200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0DCC4-7355-4C8B-B104-6D0CC1A6C7B8}" type="datetime1">
              <a:rPr lang="ru-RU" smtClean="0"/>
              <a:pPr/>
              <a:t>06.03.2023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85D8130-0DC6-4411-B247-69FCA2478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D43B701-2693-4DC5-A6BF-6688F472E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657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01F03150-A03C-4AE0-A8BC-0F6FF8ECDB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BF3471D-B57F-4599-AA6A-88FC11EEB1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9E749B4-B83C-4E26-9DBB-8141470B2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7EC29-CFDC-4C3D-9863-278A03457C88}" type="datetime1">
              <a:rPr lang="ru-RU" smtClean="0"/>
              <a:pPr/>
              <a:t>06.03.2023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62A904E-7876-411A-871B-62D1ED883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C3EE222-5FCC-4DF1-BC68-3DB411B20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291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60462E2-6CE9-4F52-A405-FA1A14C4A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0" y="393701"/>
            <a:ext cx="8813799" cy="856846"/>
          </a:xfrm>
        </p:spPr>
        <p:txBody>
          <a:bodyPr>
            <a:normAutofit/>
          </a:bodyPr>
          <a:lstStyle>
            <a:lvl1pPr algn="l">
              <a:defRPr sz="4000">
                <a:solidFill>
                  <a:srgbClr val="1D3E9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5EB9CA4-BE5B-41E4-9059-FBE85F9961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84421"/>
            <a:ext cx="10515600" cy="4492542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31A0DF0-C129-4415-A95E-C15597EFE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0BC17-FB4B-4515-B9E3-E64D9DFE5363}" type="datetime1">
              <a:rPr lang="ru-RU" smtClean="0"/>
              <a:pPr/>
              <a:t>06.03.2023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EC185FF-ED6D-4849-80C4-833F8D61D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53641E2-4372-4C07-AFA7-9844984ED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027" name="Picture 3" descr="C:\Users\User\Desktop\Мои Документы\2018-2020\Логотипы\Логотип новый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80772" y="341194"/>
            <a:ext cx="887103" cy="887103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3225"/>
            <a:ext cx="2381249" cy="957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1565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6E2DD2B-814A-4D62-9E47-81C101DE1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4D2EBEF-2C78-43B2-ACF1-B3C1EA3A37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A80F89C-CAA3-4F16-9CF4-03448B703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2E3AE-DCD7-47B4-948E-0A9A8A3FFFC8}" type="datetime1">
              <a:rPr lang="ru-RU" smtClean="0"/>
              <a:pPr/>
              <a:t>06.03.2023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501FDB5-B730-405E-B73B-0D8D8E939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F213314-CE79-40E9-AB35-454694DBC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880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AF466E9-5916-479E-BF21-0B6CC95A2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ECFC697-9F0F-4FF4-B95E-2BCC735C63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E87DFBA-72EC-4D34-A66D-44BCFC9F26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8CAD588-1882-4122-9483-DC9DED1C7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2C9E1-00C2-45CF-BB34-2BA64913504F}" type="datetime1">
              <a:rPr lang="ru-RU" smtClean="0"/>
              <a:pPr/>
              <a:t>06.03.2023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7414EBC-DF16-4E5E-AA5A-F6D952073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1AD3B4B-0B7F-425E-8B4C-3D48270E7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160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05075E0-131D-40B0-B34F-EFE7A6655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0E06EE0-B60B-4EFF-8F1A-0EA54C11BC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AB3CDA0-C154-4E44-8AB5-4BE0E157A7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1C47D5B7-C6AA-4F81-BA89-36ACCF9E9D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28742117-0EB0-4F89-B234-14B1872988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35FA411F-18F4-4B84-BB8C-3C6F2E838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A7027-289F-4CE6-8183-64A4278AC551}" type="datetime1">
              <a:rPr lang="ru-RU" smtClean="0"/>
              <a:pPr/>
              <a:t>06.03.2023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3E3E1A41-3512-4E57-9954-26893BE57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42BDA911-4FE7-4A4A-950B-51052E429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511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00F5454-2E18-468D-BCB2-163E2118B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05C58666-1CA6-4035-A23C-0549AAF1A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2D971-8FB0-4B66-94AE-E251DC5A6D3E}" type="datetime1">
              <a:rPr lang="ru-RU" smtClean="0"/>
              <a:pPr/>
              <a:t>06.03.2023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F341EA0-D8F7-430B-A8CC-9027614E2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5E6469C-DEAD-43FA-B703-990D827E1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123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9B1F145D-0506-45AA-8A2C-BBEC673D5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2ED03-5A5F-46AC-9560-ADEF495625FC}" type="datetime1">
              <a:rPr lang="ru-RU" smtClean="0"/>
              <a:pPr/>
              <a:t>06.03.2023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022DB67-86FC-42E1-9C8A-60DA0E2AB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F55E1378-CCE7-4C67-8E1C-FDB498AC8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897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60FB328-33F7-4EDC-8FA9-A893A96DC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133272B-44D2-4724-8F39-F6BBFCEBEB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5091273-D65F-40C2-B036-4ED788A647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2599AB4-BA02-4ABC-9992-F7F52432E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C0A6-0A58-457A-BC89-429766CC00C5}" type="datetime1">
              <a:rPr lang="ru-RU" smtClean="0"/>
              <a:pPr/>
              <a:t>06.03.2023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5A4D2FE-FB9A-4D5A-A90D-D032E0D16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6C26F67-5D8C-48BD-B820-745F47D09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96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0254FDD-4CEA-441A-86C2-3C54DFB41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24039F35-ED59-4311-A259-22F76E4137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EB488C1-52A9-4215-A7DC-BF1248DAFB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8ED5017-5171-4DF9-9982-E980E901F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49809-B9B2-4771-89A5-0C1BCC9B6A0E}" type="datetime1">
              <a:rPr lang="ru-RU" smtClean="0"/>
              <a:pPr/>
              <a:t>06.03.2023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22E7F88-2DE5-4C08-AB9B-8D32698E3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1636C39-EC35-479D-976E-723184F5E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416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5463E1-D149-49CB-B9F5-8A60C5105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771CD56-F79E-4978-AF36-EC342AE5BD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66A639A-B6A4-40AF-9758-73FF46281B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1A3E80-8645-435A-9880-F1E72D12848B}" type="datetime1">
              <a:rPr lang="ru-RU" smtClean="0"/>
              <a:pPr/>
              <a:t>06.03.2023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1DB05E6-EBC8-42A2-9180-43DAB0A2C8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E0315E3-B295-4048-B08F-1087643BC1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1DE6A-7C46-4C14-A639-DD6B92F35D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762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00" t="28229" r="10001" b="12517"/>
          <a:stretch/>
        </p:blipFill>
        <p:spPr bwMode="auto">
          <a:xfrm>
            <a:off x="8133854" y="4610484"/>
            <a:ext cx="3930555" cy="2247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DA88A4-D182-4328-A797-7FC8E550AF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76447"/>
            <a:ext cx="9144000" cy="2572626"/>
          </a:xfrm>
        </p:spPr>
        <p:txBody>
          <a:bodyPr>
            <a:noAutofit/>
          </a:bodyPr>
          <a:lstStyle/>
          <a:p>
            <a:r>
              <a:rPr lang="ru-RU" sz="4000" dirty="0">
                <a:latin typeface="+mn-lt"/>
              </a:rPr>
              <a:t>Профилактика ВИЧ-инфекции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456121" y="4159473"/>
            <a:ext cx="73888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(для учащихся образовательных учреждений )</a:t>
            </a:r>
          </a:p>
        </p:txBody>
      </p:sp>
      <p:pic>
        <p:nvPicPr>
          <p:cNvPr id="3" name="Picture 2" descr="C:\Users\User\Desktop\Мои Документы\2018-2020\Логотипы\Логотип новы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99131" y="344299"/>
            <a:ext cx="1610875" cy="1610875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649"/>
            <a:ext cx="4760913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18079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0000" y="393701"/>
            <a:ext cx="8515927" cy="856846"/>
          </a:xfrm>
        </p:spPr>
        <p:txBody>
          <a:bodyPr/>
          <a:lstStyle/>
          <a:p>
            <a:pPr algn="ctr"/>
            <a:r>
              <a:rPr lang="ru-RU" b="1" dirty="0">
                <a:latin typeface="+mn-lt"/>
              </a:rPr>
              <a:t>Аварийные ситуации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31089"/>
            <a:ext cx="10515600" cy="4845874"/>
          </a:xfrm>
        </p:spPr>
        <p:txBody>
          <a:bodyPr/>
          <a:lstStyle/>
          <a:p>
            <a:r>
              <a:rPr lang="ru-RU" dirty="0"/>
              <a:t>Повреждение кожных покровов </a:t>
            </a:r>
            <a:r>
              <a:rPr lang="ru-RU" sz="1800" dirty="0"/>
              <a:t>(порез, укол)</a:t>
            </a:r>
          </a:p>
          <a:p>
            <a:endParaRPr lang="ru-RU" sz="1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pPr/>
              <a:t>10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6089" y="1899150"/>
            <a:ext cx="2222341" cy="19098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737" y="1763269"/>
            <a:ext cx="2547935" cy="204787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3835470"/>
            <a:ext cx="12192000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Вымыть с мылом под проточной водой           Обработать 70% спиртом         Смазать ранку 5% раствором йода</a:t>
            </a:r>
          </a:p>
        </p:txBody>
      </p:sp>
      <p:sp>
        <p:nvSpPr>
          <p:cNvPr id="10" name="Стрелка вправо 9"/>
          <p:cNvSpPr/>
          <p:nvPr/>
        </p:nvSpPr>
        <p:spPr>
          <a:xfrm>
            <a:off x="4537274" y="3877339"/>
            <a:ext cx="358815" cy="2779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7994250" y="3911943"/>
            <a:ext cx="358815" cy="2779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96770" y="4332752"/>
            <a:ext cx="107181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altLang="ru-RU" sz="2800" dirty="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Попадание биологической жидкости на слизистые глаз, носа и рта</a:t>
            </a:r>
            <a:endParaRPr lang="ru-RU" sz="2800" dirty="0">
              <a:solidFill>
                <a:srgbClr val="0D0D0D"/>
              </a:solidFill>
            </a:endParaRPr>
          </a:p>
        </p:txBody>
      </p:sp>
      <p:pic>
        <p:nvPicPr>
          <p:cNvPr id="15" name="Picture 9" descr="C:\Users\larisa1\Desktop\скан\v4-728px-Remove-Foreign-Objects-from-the-Eye-Step-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519" y="5005591"/>
            <a:ext cx="2761932" cy="169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4392592" y="5005591"/>
            <a:ext cx="7564056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Слизистую оболочку носа и глаз обильно промыть водой (не тереть!!!) Ротовую полость промыть большим количеством воды,  прополоскать 70% раствором этилового спирта.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087" y="1971366"/>
            <a:ext cx="1631679" cy="1631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721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8216" y="2509284"/>
            <a:ext cx="4286892" cy="241137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79518" y="424874"/>
            <a:ext cx="8686801" cy="856846"/>
          </a:xfrm>
        </p:spPr>
        <p:txBody>
          <a:bodyPr/>
          <a:lstStyle/>
          <a:p>
            <a:pPr algn="ctr"/>
            <a:r>
              <a:rPr lang="ru-RU" b="1" dirty="0">
                <a:latin typeface="+mn-lt"/>
              </a:rPr>
              <a:t>Как защититься от ВИЧ?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10599" y="6281736"/>
            <a:ext cx="2743200" cy="365125"/>
          </a:xfrm>
        </p:spPr>
        <p:txBody>
          <a:bodyPr/>
          <a:lstStyle/>
          <a:p>
            <a:fld id="{B041DE6A-7C46-4C14-A639-DD6B92F35D91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244550" y="1329070"/>
            <a:ext cx="7493666" cy="5135229"/>
          </a:xfrm>
        </p:spPr>
        <p:txBody>
          <a:bodyPr>
            <a:normAutofit lnSpcReduction="10000"/>
          </a:bodyPr>
          <a:lstStyle/>
          <a:p>
            <a:pPr eaLnBrk="1" hangingPunct="1">
              <a:spcAft>
                <a:spcPts val="1800"/>
              </a:spcAft>
            </a:pPr>
            <a:r>
              <a:rPr lang="ru-RU" altLang="ru-RU" sz="1800" dirty="0"/>
              <a:t>Нужно следить, чтобы на коже не было порезов, ссадин, остерегайся любого контакта с чужой кровью.</a:t>
            </a:r>
          </a:p>
          <a:p>
            <a:pPr eaLnBrk="1" hangingPunct="1">
              <a:spcAft>
                <a:spcPts val="1800"/>
              </a:spcAft>
            </a:pPr>
            <a:r>
              <a:rPr lang="ru-RU" altLang="ru-RU" sz="1800" dirty="0"/>
              <a:t>Опасно пользоваться чужими маникюрными ножницами и средствами личной гигиены.</a:t>
            </a:r>
          </a:p>
          <a:p>
            <a:pPr eaLnBrk="1" hangingPunct="1">
              <a:spcAft>
                <a:spcPts val="1800"/>
              </a:spcAft>
            </a:pPr>
            <a:r>
              <a:rPr lang="ru-RU" altLang="ru-RU" sz="1800" dirty="0"/>
              <a:t>У многих людей кровоточат десны, поэтому никогда не пользуйся чужими зубными щетками.</a:t>
            </a:r>
          </a:p>
          <a:p>
            <a:pPr eaLnBrk="1" hangingPunct="1">
              <a:spcAft>
                <a:spcPts val="1800"/>
              </a:spcAft>
            </a:pPr>
            <a:r>
              <a:rPr lang="ru-RU" altLang="ru-RU" sz="1800" dirty="0"/>
              <a:t>Уколы и прививки всегда делаются одноразовыми шприцами и иголками. Если ими пользовались многократно, они могут содержать кровь ВИЧ- инфицированного. Испачканные кровью иглы, шприцы, колющие и режущие предметы могут быть инфицированы – лучше их не трогать.</a:t>
            </a:r>
          </a:p>
          <a:p>
            <a:pPr eaLnBrk="1" hangingPunct="1">
              <a:spcAft>
                <a:spcPts val="1800"/>
              </a:spcAft>
            </a:pPr>
            <a:r>
              <a:rPr lang="ru-RU" altLang="ru-RU" sz="1800" dirty="0"/>
              <a:t>Еще одна угроза заражения – это драки. Они нередко заканчиваются кровотечениями и открытыми ранами. Если один из дерущихся является вирусоносителем, то может произойти повреждение. Поэтому споры нужно решать </a:t>
            </a:r>
            <a:r>
              <a:rPr lang="ru-RU" altLang="ru-RU" sz="1800" b="1" dirty="0"/>
              <a:t>мирным путем</a:t>
            </a:r>
            <a:r>
              <a:rPr lang="ru-RU" altLang="ru-RU" sz="1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817755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4258" y="2852384"/>
            <a:ext cx="4804012" cy="270225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06782" y="393701"/>
            <a:ext cx="8769927" cy="856846"/>
          </a:xfrm>
        </p:spPr>
        <p:txBody>
          <a:bodyPr/>
          <a:lstStyle/>
          <a:p>
            <a:pPr algn="ctr"/>
            <a:r>
              <a:rPr lang="ru-RU" b="1" dirty="0">
                <a:latin typeface="+mn-lt"/>
              </a:rPr>
              <a:t>Как защититься от ВИЧ?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776845"/>
            <a:ext cx="6375991" cy="4707082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spcAft>
                <a:spcPts val="1800"/>
              </a:spcAft>
            </a:pPr>
            <a:r>
              <a:rPr lang="ru-RU" altLang="ru-RU" sz="3200" dirty="0"/>
              <a:t>Не употреблять наркотики!</a:t>
            </a:r>
          </a:p>
          <a:p>
            <a:pPr eaLnBrk="1" hangingPunct="1">
              <a:spcAft>
                <a:spcPts val="1800"/>
              </a:spcAft>
            </a:pPr>
            <a:r>
              <a:rPr lang="ru-RU" altLang="ru-RU" sz="3200" dirty="0"/>
              <a:t>Не проводить манипуляции с кровью, татуировки, пирсинг и т.п. в сомнительных салонах, и делать это с 18 лет.</a:t>
            </a:r>
          </a:p>
          <a:p>
            <a:pPr eaLnBrk="1" hangingPunct="1">
              <a:spcAft>
                <a:spcPts val="1800"/>
              </a:spcAft>
            </a:pPr>
            <a:endParaRPr lang="ru-RU" altLang="ru-RU" sz="3200" dirty="0"/>
          </a:p>
          <a:p>
            <a:pPr eaLnBrk="1" hangingPunct="1">
              <a:spcAft>
                <a:spcPts val="1800"/>
              </a:spcAft>
            </a:pPr>
            <a:r>
              <a:rPr lang="ru-RU" altLang="ru-RU" sz="3200" dirty="0"/>
              <a:t>Знай! Болезнь – результат безответственного поведения</a:t>
            </a:r>
          </a:p>
          <a:p>
            <a:pPr marL="0" indent="0" eaLnBrk="1" hangingPunct="1">
              <a:spcAft>
                <a:spcPts val="1800"/>
              </a:spcAft>
              <a:buNone/>
            </a:pPr>
            <a:r>
              <a:rPr lang="ru-RU" altLang="ru-RU" sz="4300" b="1" dirty="0">
                <a:solidFill>
                  <a:srgbClr val="FF0000"/>
                </a:solidFill>
              </a:rPr>
              <a:t>  ЗАЩИТИ СЕБЯ САМ!!!</a:t>
            </a:r>
          </a:p>
        </p:txBody>
      </p:sp>
    </p:spTree>
    <p:extLst>
      <p:ext uri="{BB962C8B-B14F-4D97-AF65-F5344CB8AC3E}">
        <p14:creationId xmlns:p14="http://schemas.microsoft.com/office/powerpoint/2010/main" val="26942959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6874" y="414483"/>
            <a:ext cx="8567882" cy="856846"/>
          </a:xfrm>
        </p:spPr>
        <p:txBody>
          <a:bodyPr/>
          <a:lstStyle/>
          <a:p>
            <a:pPr algn="ctr"/>
            <a:r>
              <a:rPr lang="ru-RU" b="1" dirty="0">
                <a:latin typeface="+mn-lt"/>
              </a:rPr>
              <a:t>От СПИДа умерли: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pPr/>
              <a:t>13</a:t>
            </a:fld>
            <a:endParaRPr lang="ru-RU" dirty="0"/>
          </a:p>
        </p:txBody>
      </p:sp>
      <p:pic>
        <p:nvPicPr>
          <p:cNvPr id="5" name="Picture 1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178" y="1666583"/>
            <a:ext cx="3545231" cy="26471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006" y="1531073"/>
            <a:ext cx="3703076" cy="27614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75063" y="4313689"/>
            <a:ext cx="44374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2400" dirty="0"/>
              <a:t>Английский рок-певец Фредди Меркьюри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326718" y="4292479"/>
            <a:ext cx="42696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2400" dirty="0"/>
              <a:t>Балетный танцовщик Рудольф Нуриев</a:t>
            </a:r>
          </a:p>
        </p:txBody>
      </p:sp>
      <p:sp>
        <p:nvSpPr>
          <p:cNvPr id="9" name="Прямоугольник 1"/>
          <p:cNvSpPr>
            <a:spLocks noChangeArrowheads="1"/>
          </p:cNvSpPr>
          <p:nvPr/>
        </p:nvSpPr>
        <p:spPr bwMode="auto">
          <a:xfrm>
            <a:off x="4561608" y="6024495"/>
            <a:ext cx="286789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2400" dirty="0">
                <a:ea typeface="Lucida Sans Unicode" pitchFamily="34" charset="0"/>
                <a:cs typeface="Lucida Sans Unicode" pitchFamily="34" charset="0"/>
              </a:rPr>
              <a:t>и многие другие</a:t>
            </a:r>
          </a:p>
        </p:txBody>
      </p:sp>
    </p:spTree>
    <p:extLst>
      <p:ext uri="{BB962C8B-B14F-4D97-AF65-F5344CB8AC3E}">
        <p14:creationId xmlns:p14="http://schemas.microsoft.com/office/powerpoint/2010/main" val="18698861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pPr/>
              <a:t>14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824335"/>
            <a:ext cx="2953112" cy="189408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499100" y="1485900"/>
            <a:ext cx="1752600" cy="50563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СПИД ЦЕНТР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606800" y="3619371"/>
            <a:ext cx="52705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b="1" dirty="0">
                <a:solidFill>
                  <a:srgbClr val="002060"/>
                </a:solidFill>
              </a:rPr>
              <a:t>Казань, ул. Николая Ершова, 65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Тел: (843) 272-79-19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Телефон доверия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(843)  272-70-90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2505670"/>
            <a:ext cx="3606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Набережные  Челны,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пр. </a:t>
            </a:r>
            <a:r>
              <a:rPr lang="ru-RU" b="1" dirty="0" err="1">
                <a:solidFill>
                  <a:srgbClr val="002060"/>
                </a:solidFill>
              </a:rPr>
              <a:t>Вахитова</a:t>
            </a:r>
            <a:r>
              <a:rPr lang="ru-RU" b="1" dirty="0">
                <a:solidFill>
                  <a:srgbClr val="002060"/>
                </a:solidFill>
              </a:rPr>
              <a:t>, д. 12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Тел : (8552) 38-88-39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877298" y="2367170"/>
            <a:ext cx="292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Альметьевск, </a:t>
            </a:r>
            <a:r>
              <a:rPr lang="ru-RU" b="1" dirty="0" err="1">
                <a:solidFill>
                  <a:srgbClr val="002060"/>
                </a:solidFill>
              </a:rPr>
              <a:t>п.г.т</a:t>
            </a:r>
            <a:r>
              <a:rPr lang="ru-RU" b="1" dirty="0">
                <a:solidFill>
                  <a:srgbClr val="002060"/>
                </a:solidFill>
              </a:rPr>
              <a:t>. Нижняя Мактама, ул. Промышленная, д. 1а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Тел.: (8553) 36-20-18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826" y="3619371"/>
            <a:ext cx="2083143" cy="1989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122" y="4782143"/>
            <a:ext cx="1937855" cy="2075855"/>
          </a:xfrm>
          <a:prstGeom prst="rect">
            <a:avLst/>
          </a:prstGeom>
        </p:spPr>
      </p:pic>
      <p:pic>
        <p:nvPicPr>
          <p:cNvPr id="13" name="Рисунок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6569" y="3708859"/>
            <a:ext cx="1822457" cy="1746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520699" y="5438562"/>
            <a:ext cx="349840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www.infospid.ru</a:t>
            </a:r>
            <a:endParaRPr lang="ru-RU" sz="32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8946869" y="5340677"/>
            <a:ext cx="27818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vk.com</a:t>
            </a:r>
            <a:endParaRPr lang="ru-RU" sz="3200" dirty="0"/>
          </a:p>
        </p:txBody>
      </p:sp>
      <p:sp>
        <p:nvSpPr>
          <p:cNvPr id="16" name="Стрелка влево 15"/>
          <p:cNvSpPr/>
          <p:nvPr/>
        </p:nvSpPr>
        <p:spPr>
          <a:xfrm>
            <a:off x="3302000" y="2367170"/>
            <a:ext cx="965200" cy="60016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7645400" y="2385219"/>
            <a:ext cx="1028700" cy="5931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1"/>
          <p:cNvSpPr>
            <a:spLocks noGrp="1"/>
          </p:cNvSpPr>
          <p:nvPr>
            <p:ph type="title"/>
          </p:nvPr>
        </p:nvSpPr>
        <p:spPr>
          <a:xfrm>
            <a:off x="2323456" y="425008"/>
            <a:ext cx="9078079" cy="856846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smtClean="0"/>
              <a:t> </a:t>
            </a:r>
            <a:r>
              <a:rPr lang="ru-RU" sz="1800" b="1" dirty="0" smtClean="0">
                <a:latin typeface="+mn-lt"/>
              </a:rPr>
              <a:t>ГАУЗ </a:t>
            </a:r>
            <a:r>
              <a:rPr lang="ru-RU" sz="1800" b="1" dirty="0">
                <a:latin typeface="+mn-lt"/>
              </a:rPr>
              <a:t>«Республиканский Центр по профилактике и борьбе со СПИД</a:t>
            </a:r>
            <a:r>
              <a:rPr lang="en-US" sz="1800" b="1" dirty="0">
                <a:latin typeface="+mn-lt"/>
              </a:rPr>
              <a:t> </a:t>
            </a:r>
            <a:r>
              <a:rPr lang="ru-RU" sz="1800" b="1" dirty="0">
                <a:latin typeface="+mn-lt"/>
              </a:rPr>
              <a:t>и инфекционными заболеваниями Министерства здравоохранения Республики Татарстан»</a:t>
            </a:r>
          </a:p>
        </p:txBody>
      </p:sp>
    </p:spTree>
    <p:extLst>
      <p:ext uri="{BB962C8B-B14F-4D97-AF65-F5344CB8AC3E}">
        <p14:creationId xmlns:p14="http://schemas.microsoft.com/office/powerpoint/2010/main" val="4270907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7111410-09A5-450A-98E0-7297C6B18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0" y="393701"/>
            <a:ext cx="8557491" cy="856846"/>
          </a:xfrm>
        </p:spPr>
        <p:txBody>
          <a:bodyPr/>
          <a:lstStyle/>
          <a:p>
            <a:pPr algn="ctr"/>
            <a:r>
              <a:rPr lang="ru-RU" b="1" dirty="0">
                <a:latin typeface="+mn-lt"/>
              </a:rPr>
              <a:t>Хронология ВИЧ-инфекции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56C895C-E501-4F3F-8E86-19961A5D5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84421"/>
            <a:ext cx="9479973" cy="2191388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rgbClr val="FF0000"/>
                </a:solidFill>
              </a:rPr>
              <a:t>1981 г. </a:t>
            </a:r>
            <a:r>
              <a:rPr lang="ru-RU" sz="3600" dirty="0"/>
              <a:t>– Мир узнал о появлении нового заболевания - СПИДа.</a:t>
            </a:r>
          </a:p>
          <a:p>
            <a:r>
              <a:rPr lang="ru-RU" sz="3600" dirty="0">
                <a:solidFill>
                  <a:srgbClr val="FF0000"/>
                </a:solidFill>
              </a:rPr>
              <a:t>1987 г. </a:t>
            </a:r>
            <a:r>
              <a:rPr lang="ru-RU" sz="3600" dirty="0"/>
              <a:t>– Первый заболевший появился в нашей стране.</a:t>
            </a:r>
          </a:p>
          <a:p>
            <a:r>
              <a:rPr lang="ru-RU" sz="3600" dirty="0">
                <a:solidFill>
                  <a:srgbClr val="FF0000"/>
                </a:solidFill>
              </a:rPr>
              <a:t>1996 г. </a:t>
            </a:r>
            <a:r>
              <a:rPr lang="ru-RU" sz="3600" dirty="0"/>
              <a:t>– Появились первые лекарства для лечения.</a:t>
            </a:r>
          </a:p>
          <a:p>
            <a:r>
              <a:rPr lang="ru-RU" sz="3600" dirty="0">
                <a:solidFill>
                  <a:srgbClr val="FF0000"/>
                </a:solidFill>
              </a:rPr>
              <a:t>2022 г. </a:t>
            </a:r>
            <a:r>
              <a:rPr lang="ru-RU" sz="3600" dirty="0"/>
              <a:t>– Прививки от болезни ВИЧ/СПИДа нет.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D6A15FE4-D57F-4F71-8462-EDD1B6E0E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92961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05AA2EC-570E-4E4A-C997-5AD3B6469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5610" y="393701"/>
            <a:ext cx="8707582" cy="856846"/>
          </a:xfrm>
        </p:spPr>
        <p:txBody>
          <a:bodyPr/>
          <a:lstStyle/>
          <a:p>
            <a:pPr algn="ctr"/>
            <a:r>
              <a:rPr lang="ru-RU" b="1" dirty="0">
                <a:latin typeface="+mn-lt"/>
              </a:rPr>
              <a:t>Что такое СПИД 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F0A8D9F-D26E-5BEF-A02E-DCBE26BFE3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5787" y="1412435"/>
            <a:ext cx="8963246" cy="5051864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Слово «СПИД» - это сокращенное название болезни « </a:t>
            </a:r>
            <a:r>
              <a:rPr lang="ru-RU" dirty="0">
                <a:solidFill>
                  <a:srgbClr val="FF0000"/>
                </a:solidFill>
              </a:rPr>
              <a:t>С</a:t>
            </a:r>
            <a:r>
              <a:rPr lang="ru-RU" dirty="0"/>
              <a:t>индром </a:t>
            </a:r>
            <a:r>
              <a:rPr lang="ru-RU" dirty="0">
                <a:solidFill>
                  <a:srgbClr val="FF0000"/>
                </a:solidFill>
              </a:rPr>
              <a:t>П</a:t>
            </a:r>
            <a:r>
              <a:rPr lang="ru-RU" dirty="0"/>
              <a:t>риобретенного </a:t>
            </a:r>
            <a:r>
              <a:rPr lang="ru-RU" dirty="0" err="1">
                <a:solidFill>
                  <a:srgbClr val="FF0000"/>
                </a:solidFill>
              </a:rPr>
              <a:t>И</a:t>
            </a:r>
            <a:r>
              <a:rPr lang="ru-RU" dirty="0" err="1"/>
              <a:t>ммуно</a:t>
            </a:r>
            <a:r>
              <a:rPr lang="ru-RU" dirty="0" err="1">
                <a:solidFill>
                  <a:srgbClr val="FF0000"/>
                </a:solidFill>
              </a:rPr>
              <a:t>Д</a:t>
            </a:r>
            <a:r>
              <a:rPr lang="ru-RU" dirty="0" err="1"/>
              <a:t>ефицита</a:t>
            </a:r>
            <a:r>
              <a:rPr lang="ru-RU" dirty="0"/>
              <a:t>»</a:t>
            </a:r>
          </a:p>
          <a:p>
            <a:r>
              <a:rPr lang="ru-RU" dirty="0"/>
              <a:t>Синдром- это ряд симптомов одного заболевания.</a:t>
            </a:r>
          </a:p>
          <a:p>
            <a:r>
              <a:rPr lang="ru-RU" dirty="0"/>
              <a:t>Приобретенный – заболевание можно «приобрести» или заразиться.</a:t>
            </a:r>
          </a:p>
          <a:p>
            <a:r>
              <a:rPr lang="ru-RU" dirty="0"/>
              <a:t>Иммунодефицит – иммунитет начинает падать и организм перестает сопротивляться разным болезням. Тогда человек сильно страдает от большого количества болезней, которые, в конечном счете и губят организм. 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D06874D-02DC-59A8-A457-86D81ADCA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pPr/>
              <a:t>3</a:t>
            </a:fld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4DC0C9D-A210-2FC8-275B-D46B48C02BB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62478" y="1480118"/>
            <a:ext cx="1837936" cy="183793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D4ECAB1-80E9-29C5-A655-84E787DB1D9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513820"/>
            <a:ext cx="1429359" cy="138604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0CE1464-0351-562B-8982-EBE0BA3AD0D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982200" y="4270375"/>
            <a:ext cx="2190750" cy="208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354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0001" y="561109"/>
            <a:ext cx="8412018" cy="68943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+mn-lt"/>
              </a:rPr>
              <a:t>Каждые 6 секунд происходит заражение ещё одного человека!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971" y="2545773"/>
            <a:ext cx="7072747" cy="2112850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В мире более </a:t>
            </a:r>
            <a:r>
              <a:rPr lang="ru-RU" b="1" dirty="0">
                <a:solidFill>
                  <a:srgbClr val="FF0000"/>
                </a:solidFill>
              </a:rPr>
              <a:t>78 млн </a:t>
            </a:r>
            <a:r>
              <a:rPr lang="ru-RU" dirty="0"/>
              <a:t>заболевших.</a:t>
            </a:r>
          </a:p>
          <a:p>
            <a:r>
              <a:rPr lang="ru-RU" dirty="0"/>
              <a:t>В России – </a:t>
            </a:r>
            <a:r>
              <a:rPr lang="ru-RU" b="1" dirty="0">
                <a:solidFill>
                  <a:srgbClr val="FF0000"/>
                </a:solidFill>
              </a:rPr>
              <a:t>более 1,5 млн </a:t>
            </a:r>
            <a:r>
              <a:rPr lang="ru-RU" dirty="0"/>
              <a:t>больных.</a:t>
            </a:r>
          </a:p>
          <a:p>
            <a:r>
              <a:rPr lang="ru-RU" dirty="0"/>
              <a:t>В Татарстане – </a:t>
            </a:r>
            <a:r>
              <a:rPr lang="ru-RU" b="1" dirty="0">
                <a:solidFill>
                  <a:srgbClr val="FF0000"/>
                </a:solidFill>
              </a:rPr>
              <a:t>более 25 тыс. </a:t>
            </a:r>
            <a:r>
              <a:rPr lang="ru-RU" dirty="0"/>
              <a:t>заразившихся.</a:t>
            </a:r>
          </a:p>
          <a:p>
            <a:r>
              <a:rPr lang="ru-RU" dirty="0"/>
              <a:t>В Казани – </a:t>
            </a:r>
            <a:r>
              <a:rPr lang="ru-RU" b="1" dirty="0">
                <a:solidFill>
                  <a:srgbClr val="FF0000"/>
                </a:solidFill>
              </a:rPr>
              <a:t>более 8 тыс. </a:t>
            </a:r>
            <a:r>
              <a:rPr lang="ru-RU" dirty="0"/>
              <a:t>заболевших ВИЧ-инфекцией.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pPr/>
              <a:t>4</a:t>
            </a:fld>
            <a:endParaRPr lang="ru-RU" dirty="0"/>
          </a:p>
        </p:txBody>
      </p:sp>
      <p:pic>
        <p:nvPicPr>
          <p:cNvPr id="7" name="Рисунок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917" y="2900781"/>
            <a:ext cx="3956212" cy="28922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08507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0000" y="393701"/>
            <a:ext cx="8495145" cy="856846"/>
          </a:xfrm>
        </p:spPr>
        <p:txBody>
          <a:bodyPr/>
          <a:lstStyle/>
          <a:p>
            <a:pPr algn="ctr"/>
            <a:r>
              <a:rPr lang="ru-RU" b="1" dirty="0">
                <a:latin typeface="+mn-lt"/>
              </a:rPr>
              <a:t>Вирус ВИЧ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idx="1"/>
          </p:nvPr>
        </p:nvSpPr>
        <p:spPr>
          <a:xfrm>
            <a:off x="150521" y="1631258"/>
            <a:ext cx="8100343" cy="4492542"/>
          </a:xfrm>
        </p:spPr>
        <p:txBody>
          <a:bodyPr>
            <a:normAutofit fontScale="92500" lnSpcReduction="10000"/>
          </a:bodyPr>
          <a:lstStyle/>
          <a:p>
            <a:pPr eaLnBrk="1" hangingPunct="1"/>
            <a:endParaRPr lang="ru-RU" altLang="ru-RU" sz="2400" dirty="0"/>
          </a:p>
          <a:p>
            <a:pPr eaLnBrk="1" hangingPunct="1"/>
            <a:r>
              <a:rPr lang="ru-RU" altLang="ru-RU" dirty="0">
                <a:ea typeface="Lucida Sans Unicode" pitchFamily="34" charset="0"/>
                <a:cs typeface="Lucida Sans Unicode" pitchFamily="34" charset="0"/>
              </a:rPr>
              <a:t>Причиной СПИДа  является очень опасный вирус – </a:t>
            </a:r>
            <a:r>
              <a:rPr lang="ru-RU" altLang="ru-RU" dirty="0">
                <a:solidFill>
                  <a:srgbClr val="FF0000"/>
                </a:solidFill>
                <a:ea typeface="Lucida Sans Unicode" pitchFamily="34" charset="0"/>
                <a:cs typeface="Lucida Sans Unicode" pitchFamily="34" charset="0"/>
              </a:rPr>
              <a:t>В</a:t>
            </a:r>
            <a:r>
              <a:rPr lang="ru-RU" altLang="ru-RU" dirty="0">
                <a:ea typeface="Lucida Sans Unicode" pitchFamily="34" charset="0"/>
                <a:cs typeface="Lucida Sans Unicode" pitchFamily="34" charset="0"/>
              </a:rPr>
              <a:t>ирус </a:t>
            </a:r>
            <a:r>
              <a:rPr lang="ru-RU" altLang="ru-RU" dirty="0">
                <a:solidFill>
                  <a:srgbClr val="FF0000"/>
                </a:solidFill>
                <a:ea typeface="Lucida Sans Unicode" pitchFamily="34" charset="0"/>
                <a:cs typeface="Lucida Sans Unicode" pitchFamily="34" charset="0"/>
              </a:rPr>
              <a:t>И</a:t>
            </a:r>
            <a:r>
              <a:rPr lang="ru-RU" altLang="ru-RU" dirty="0">
                <a:ea typeface="Lucida Sans Unicode" pitchFamily="34" charset="0"/>
                <a:cs typeface="Lucida Sans Unicode" pitchFamily="34" charset="0"/>
              </a:rPr>
              <a:t>ммунодефицита </a:t>
            </a:r>
            <a:r>
              <a:rPr lang="ru-RU" altLang="ru-RU" dirty="0">
                <a:solidFill>
                  <a:srgbClr val="FF0000"/>
                </a:solidFill>
                <a:ea typeface="Lucida Sans Unicode" pitchFamily="34" charset="0"/>
                <a:cs typeface="Lucida Sans Unicode" pitchFamily="34" charset="0"/>
              </a:rPr>
              <a:t>Ч</a:t>
            </a:r>
            <a:r>
              <a:rPr lang="ru-RU" altLang="ru-RU" dirty="0">
                <a:ea typeface="Lucida Sans Unicode" pitchFamily="34" charset="0"/>
                <a:cs typeface="Lucida Sans Unicode" pitchFamily="34" charset="0"/>
              </a:rPr>
              <a:t>еловека, сокращенно - </a:t>
            </a:r>
            <a:r>
              <a:rPr lang="ru-RU" altLang="ru-RU" b="1" dirty="0">
                <a:solidFill>
                  <a:srgbClr val="FF0000"/>
                </a:solidFill>
                <a:ea typeface="Lucida Sans Unicode" pitchFamily="34" charset="0"/>
                <a:cs typeface="Lucida Sans Unicode" pitchFamily="34" charset="0"/>
              </a:rPr>
              <a:t>ВИЧ</a:t>
            </a:r>
            <a:r>
              <a:rPr lang="ru-RU" altLang="ru-RU" dirty="0">
                <a:ea typeface="Lucida Sans Unicode" pitchFamily="34" charset="0"/>
                <a:cs typeface="Lucida Sans Unicode" pitchFamily="34" charset="0"/>
              </a:rPr>
              <a:t>. </a:t>
            </a:r>
          </a:p>
          <a:p>
            <a:pPr eaLnBrk="1" hangingPunct="1"/>
            <a:r>
              <a:rPr lang="ru-RU" altLang="ru-RU" dirty="0">
                <a:ea typeface="Lucida Sans Unicode" pitchFamily="34" charset="0"/>
                <a:cs typeface="Lucida Sans Unicode" pitchFamily="34" charset="0"/>
              </a:rPr>
              <a:t>Мельчайшая частица, меньше микроба примерно в 1000 раз</a:t>
            </a:r>
          </a:p>
          <a:p>
            <a:pPr eaLnBrk="1" hangingPunct="1"/>
            <a:r>
              <a:rPr lang="ru-RU" altLang="ru-RU" dirty="0">
                <a:ea typeface="Lucida Sans Unicode" pitchFamily="34" charset="0"/>
                <a:cs typeface="Lucida Sans Unicode" pitchFamily="34" charset="0"/>
              </a:rPr>
              <a:t>Попадая в организм, использует живую клетку для размножения и разрушает иммунитет.</a:t>
            </a:r>
          </a:p>
          <a:p>
            <a:pPr eaLnBrk="1" hangingPunct="1"/>
            <a:r>
              <a:rPr lang="ru-RU" altLang="ru-RU" dirty="0">
                <a:ea typeface="Lucida Sans Unicode" pitchFamily="34" charset="0"/>
                <a:cs typeface="Lucida Sans Unicode" pitchFamily="34" charset="0"/>
              </a:rPr>
              <a:t>Этот вирус может несколько лет никак не проявляться, за это время он разрушает организм так, что в результате человек тяжело заболевает и умирает.</a:t>
            </a:r>
          </a:p>
          <a:p>
            <a:pPr eaLnBrk="1" hangingPunct="1"/>
            <a:endParaRPr lang="ru-RU" altLang="ru-RU" dirty="0">
              <a:ea typeface="Lucida Sans Unicode" pitchFamily="34" charset="0"/>
              <a:cs typeface="Lucida Sans Unicode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74928" y="1837348"/>
            <a:ext cx="4694406" cy="3520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449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0000" y="393701"/>
            <a:ext cx="8557491" cy="856846"/>
          </a:xfrm>
        </p:spPr>
        <p:txBody>
          <a:bodyPr/>
          <a:lstStyle/>
          <a:p>
            <a:pPr algn="ctr"/>
            <a:r>
              <a:rPr lang="ru-RU" b="1" dirty="0">
                <a:latin typeface="+mn-lt"/>
              </a:rPr>
              <a:t>Источник инфекции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sz="4000" dirty="0"/>
              <a:t>ВИЧ передаётся </a:t>
            </a:r>
            <a:r>
              <a:rPr lang="ru-RU" sz="4000" b="1" dirty="0">
                <a:solidFill>
                  <a:srgbClr val="FF0000"/>
                </a:solidFill>
              </a:rPr>
              <a:t>только от человека к человеку</a:t>
            </a:r>
            <a:r>
              <a:rPr lang="ru-RU" sz="4000" dirty="0">
                <a:solidFill>
                  <a:srgbClr val="FF0000"/>
                </a:solidFill>
              </a:rPr>
              <a:t>.</a:t>
            </a:r>
          </a:p>
          <a:p>
            <a:r>
              <a:rPr lang="ru-RU" sz="4000" dirty="0"/>
              <a:t>ВИЧ нельзя заразиться просто стоя рядом с инфицированным. </a:t>
            </a:r>
          </a:p>
          <a:p>
            <a:r>
              <a:rPr lang="ru-RU" sz="4000" dirty="0"/>
              <a:t>ВИЧ не живет в воздухе и на поверхности кожи.</a:t>
            </a:r>
          </a:p>
          <a:p>
            <a:r>
              <a:rPr lang="ru-RU" sz="4000" dirty="0"/>
              <a:t>ВИЧ содержится только в жидкостях организма и только через них передается от человека к человеку. </a:t>
            </a:r>
          </a:p>
          <a:p>
            <a:endParaRPr lang="ru-RU" dirty="0"/>
          </a:p>
          <a:p>
            <a:pPr marL="0" indent="0" algn="ctr">
              <a:buNone/>
            </a:pPr>
            <a:r>
              <a:rPr lang="ru-RU" sz="4400" b="1" dirty="0"/>
              <a:t>Вирус в опасных количествах содержит в себе</a:t>
            </a:r>
            <a:r>
              <a:rPr lang="ru-RU" sz="4400" dirty="0"/>
              <a:t>:</a:t>
            </a:r>
          </a:p>
          <a:p>
            <a:pPr marL="0" indent="0" algn="ctr">
              <a:buNone/>
            </a:pPr>
            <a:r>
              <a:rPr lang="ru-RU" sz="3200" b="1" dirty="0">
                <a:solidFill>
                  <a:srgbClr val="FF0000"/>
                </a:solidFill>
              </a:rPr>
              <a:t>!</a:t>
            </a:r>
            <a:r>
              <a:rPr lang="ru-RU" sz="3200" b="1" dirty="0"/>
              <a:t> кровь</a:t>
            </a:r>
            <a:br>
              <a:rPr lang="ru-RU" sz="3200" b="1" dirty="0"/>
            </a:br>
            <a:r>
              <a:rPr lang="ru-RU" sz="3200" b="1" dirty="0">
                <a:solidFill>
                  <a:srgbClr val="FF0000"/>
                </a:solidFill>
              </a:rPr>
              <a:t>!</a:t>
            </a:r>
            <a:r>
              <a:rPr lang="ru-RU" sz="3200" b="1" dirty="0"/>
              <a:t> выделения из мочеполовых путей</a:t>
            </a:r>
            <a:br>
              <a:rPr lang="ru-RU" sz="3200" b="1" dirty="0"/>
            </a:br>
            <a:r>
              <a:rPr lang="ru-RU" sz="3200" b="1" dirty="0">
                <a:solidFill>
                  <a:srgbClr val="FF0000"/>
                </a:solidFill>
              </a:rPr>
              <a:t>!</a:t>
            </a:r>
            <a:r>
              <a:rPr lang="ru-RU" sz="3200" b="1" dirty="0"/>
              <a:t> материнское молоко</a:t>
            </a:r>
          </a:p>
          <a:p>
            <a:pPr marL="0" indent="0" algn="ctr">
              <a:buNone/>
            </a:pPr>
            <a:endParaRPr lang="ru-RU" sz="3200" b="1" dirty="0"/>
          </a:p>
          <a:p>
            <a:pPr marL="0" indent="0" algn="ctr">
              <a:buNone/>
            </a:pPr>
            <a:r>
              <a:rPr lang="ru-RU" sz="3200" b="1" dirty="0">
                <a:solidFill>
                  <a:srgbClr val="FF0000"/>
                </a:solidFill>
              </a:rPr>
              <a:t>Поэтому контакт с этими жидкостями особенно опасен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2400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latin typeface="+mn-lt"/>
              </a:rPr>
              <a:t>ВИЧ-инфекция передаётся: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pPr/>
              <a:t>7</a:t>
            </a:fld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094" y="1816171"/>
            <a:ext cx="8258175" cy="3819525"/>
          </a:xfrm>
        </p:spPr>
      </p:pic>
    </p:spTree>
    <p:extLst>
      <p:ext uri="{BB962C8B-B14F-4D97-AF65-F5344CB8AC3E}">
        <p14:creationId xmlns:p14="http://schemas.microsoft.com/office/powerpoint/2010/main" val="1967884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0000" y="393701"/>
            <a:ext cx="8536709" cy="856846"/>
          </a:xfrm>
        </p:spPr>
        <p:txBody>
          <a:bodyPr/>
          <a:lstStyle/>
          <a:p>
            <a:pPr algn="ctr"/>
            <a:r>
              <a:rPr lang="ru-RU" b="1" dirty="0">
                <a:latin typeface="+mn-lt"/>
              </a:rPr>
              <a:t>ВИЧ-инфекция не передаётся: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947007" y="6360535"/>
            <a:ext cx="2743200" cy="365125"/>
          </a:xfrm>
        </p:spPr>
        <p:txBody>
          <a:bodyPr/>
          <a:lstStyle/>
          <a:p>
            <a:fld id="{B041DE6A-7C46-4C14-A639-DD6B92F35D91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 sz="2400" dirty="0">
                <a:latin typeface="Lucida Sans Unicode" pitchFamily="34" charset="0"/>
                <a:ea typeface="Lucida Sans Unicode" pitchFamily="34" charset="0"/>
                <a:cs typeface="Lucida Sans Unicode" pitchFamily="34" charset="0"/>
              </a:rPr>
              <a:t> 		</a:t>
            </a:r>
            <a:r>
              <a:rPr lang="ru-RU" altLang="ru-RU" sz="3500" dirty="0">
                <a:latin typeface="Lucida Sans Unicode" pitchFamily="34" charset="0"/>
                <a:ea typeface="Lucida Sans Unicode" pitchFamily="34" charset="0"/>
                <a:cs typeface="Lucida Sans Unicode" pitchFamily="34" charset="0"/>
              </a:rPr>
              <a:t>       </a:t>
            </a:r>
          </a:p>
          <a:p>
            <a:pPr eaLnBrk="1" hangingPunct="1">
              <a:spcBef>
                <a:spcPts val="3000"/>
              </a:spcBef>
              <a:buFont typeface="Wingdings" pitchFamily="2" charset="2"/>
              <a:buNone/>
            </a:pPr>
            <a:r>
              <a:rPr lang="ru-RU" altLang="ru-RU" sz="3500" dirty="0">
                <a:latin typeface="Lucida Sans Unicode" pitchFamily="34" charset="0"/>
                <a:ea typeface="Lucida Sans Unicode" pitchFamily="34" charset="0"/>
                <a:cs typeface="Lucida Sans Unicode" pitchFamily="34" charset="0"/>
              </a:rPr>
              <a:t>                </a:t>
            </a:r>
            <a:endParaRPr lang="ru-RU" altLang="ru-RU" sz="3000" dirty="0">
              <a:ea typeface="Lucida Sans Unicode" pitchFamily="34" charset="0"/>
              <a:cs typeface="Lucida Sans Unicode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66" y="1791079"/>
            <a:ext cx="10058400" cy="391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914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0000" y="393701"/>
            <a:ext cx="8557491" cy="856846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>
                <a:latin typeface="+mn-lt"/>
              </a:rPr>
              <a:t>ВИЧ/ СПИД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02525" y="5007661"/>
            <a:ext cx="11586949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ВИЧ позитивные люди борются не только с болезнью, но и со множественной дискриминацией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927" y="1901437"/>
            <a:ext cx="3379052" cy="28347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9430" y="1938400"/>
            <a:ext cx="3362339" cy="279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1300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6">
      <a:dk1>
        <a:srgbClr val="0D0D0D"/>
      </a:dk1>
      <a:lt1>
        <a:srgbClr val="FFFFFF"/>
      </a:lt1>
      <a:dk2>
        <a:srgbClr val="44546A"/>
      </a:dk2>
      <a:lt2>
        <a:srgbClr val="E7E6E6"/>
      </a:lt2>
      <a:accent1>
        <a:srgbClr val="1D3E91"/>
      </a:accent1>
      <a:accent2>
        <a:srgbClr val="0D74FA"/>
      </a:accent2>
      <a:accent3>
        <a:srgbClr val="7F7F7F"/>
      </a:accent3>
      <a:accent4>
        <a:srgbClr val="FFDF7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1">
      <a:majorFont>
        <a:latin typeface="Montserrat Medium"/>
        <a:ea typeface=""/>
        <a:cs typeface=""/>
      </a:majorFont>
      <a:minorFont>
        <a:latin typeface="Lor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2109</TotalTime>
  <Words>612</Words>
  <Application>Microsoft Office PowerPoint</Application>
  <PresentationFormat>Произвольный</PresentationFormat>
  <Paragraphs>82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Wingdings</vt:lpstr>
      <vt:lpstr>Times New Roman</vt:lpstr>
      <vt:lpstr>Montserrat Medium</vt:lpstr>
      <vt:lpstr>Calibri</vt:lpstr>
      <vt:lpstr>Lora</vt:lpstr>
      <vt:lpstr>Lucida Sans Unicode</vt:lpstr>
      <vt:lpstr>Тема Office</vt:lpstr>
      <vt:lpstr>Профилактика ВИЧ-инфекции</vt:lpstr>
      <vt:lpstr>Хронология ВИЧ-инфекции</vt:lpstr>
      <vt:lpstr>Что такое СПИД ?</vt:lpstr>
      <vt:lpstr>Каждые 6 секунд происходит заражение ещё одного человека!</vt:lpstr>
      <vt:lpstr>Вирус ВИЧ</vt:lpstr>
      <vt:lpstr>Источник инфекции</vt:lpstr>
      <vt:lpstr>ВИЧ-инфекция передаётся:</vt:lpstr>
      <vt:lpstr>ВИЧ-инфекция не передаётся:</vt:lpstr>
      <vt:lpstr>ВИЧ/ СПИД </vt:lpstr>
      <vt:lpstr>Аварийные ситуации </vt:lpstr>
      <vt:lpstr>Как защититься от ВИЧ?</vt:lpstr>
      <vt:lpstr>Как защититься от ВИЧ?</vt:lpstr>
      <vt:lpstr>От СПИДа умерли:</vt:lpstr>
      <vt:lpstr> ГАУЗ «Республиканский Центр по профилактике и борьбе со СПИД и инфекционными заболеваниями Министерства здравоохранения Республики Татарстан»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larisa1</cp:lastModifiedBy>
  <cp:revision>122</cp:revision>
  <cp:lastPrinted>2021-02-09T09:16:06Z</cp:lastPrinted>
  <dcterms:created xsi:type="dcterms:W3CDTF">2021-02-08T06:38:07Z</dcterms:created>
  <dcterms:modified xsi:type="dcterms:W3CDTF">2023-03-06T10:19:14Z</dcterms:modified>
</cp:coreProperties>
</file>