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5B106E36-FD25-4E2D-B0AA-010F637433A0}" type="datetimeFigureOut">
              <a:rPr lang="ru-RU" smtClean="0"/>
              <a:pPr/>
              <a:t>07.04.2014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garantF1://12083423.1200" TargetMode="External"/><Relationship Id="rId2" Type="http://schemas.openxmlformats.org/officeDocument/2006/relationships/hyperlink" Target="garantF1://70034006.11000" TargetMode="External"/><Relationship Id="rId1" Type="http://schemas.openxmlformats.org/officeDocument/2006/relationships/slideLayout" Target="../slideLayouts/slideLayout4.xml"/><Relationship Id="rId5" Type="http://schemas.openxmlformats.org/officeDocument/2006/relationships/hyperlink" Target="garantF1://12091967.98" TargetMode="External"/><Relationship Id="rId4" Type="http://schemas.openxmlformats.org/officeDocument/2006/relationships/hyperlink" Target="garantF1://12091967.21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garantF1://12083423.1200" TargetMode="External"/><Relationship Id="rId2" Type="http://schemas.openxmlformats.org/officeDocument/2006/relationships/hyperlink" Target="garantF1://70034006.11000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7606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>Застрахованные лица имеют право на:</a:t>
            </a:r>
            <a:endParaRPr lang="ru-RU" sz="2400" b="1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>
          <a:xfrm>
            <a:off x="251520" y="908720"/>
            <a:ext cx="4104456" cy="5400600"/>
          </a:xfrm>
        </p:spPr>
        <p:txBody>
          <a:bodyPr>
            <a:normAutofit lnSpcReduction="10000"/>
          </a:bodyPr>
          <a:lstStyle/>
          <a:p>
            <a:pPr marL="182563" indent="-182563" algn="just">
              <a:buNone/>
            </a:pPr>
            <a:endParaRPr lang="ru-RU" sz="900" b="1" dirty="0" smtClean="0"/>
          </a:p>
          <a:p>
            <a:pPr marL="182563" indent="-182563" algn="just">
              <a:buNone/>
              <a:tabLst>
                <a:tab pos="182563" algn="l"/>
              </a:tabLst>
            </a:pPr>
            <a:r>
              <a:rPr lang="ru-RU" sz="1200" dirty="0" smtClean="0"/>
              <a:t>1) бесплатное оказание им медицинской помощи медицинскими организациями при наступлении </a:t>
            </a:r>
            <a:r>
              <a:rPr lang="ru-RU" sz="1200" dirty="0" smtClean="0">
                <a:hlinkClick r:id=""/>
              </a:rPr>
              <a:t>страхового случая:</a:t>
            </a:r>
          </a:p>
          <a:p>
            <a:pPr marL="182563" indent="-182563" algn="just">
              <a:buNone/>
              <a:tabLst>
                <a:tab pos="182563" algn="l"/>
              </a:tabLst>
            </a:pPr>
            <a:r>
              <a:rPr lang="ru-RU" sz="1200" dirty="0" smtClean="0"/>
              <a:t>		а</a:t>
            </a:r>
            <a:r>
              <a:rPr lang="ru-RU" sz="1200" dirty="0" smtClean="0"/>
              <a:t>) на всей территории Российской Федерации в объеме, установленном базовой программой обязательного медицинского страхования;</a:t>
            </a:r>
          </a:p>
          <a:p>
            <a:pPr marL="182563" indent="-182563" algn="just">
              <a:buNone/>
              <a:tabLst>
                <a:tab pos="182563" algn="l"/>
              </a:tabLst>
            </a:pPr>
            <a:r>
              <a:rPr lang="ru-RU" sz="1200" dirty="0" smtClean="0"/>
              <a:t>		б) на территории субъекта Российской Федерации, в котором выдан полис обязательного медицинского страхования, в объеме, установленном территориальной программой обязательного медицинского страхования;</a:t>
            </a:r>
          </a:p>
          <a:p>
            <a:pPr marL="182563" indent="-182563" algn="just">
              <a:buNone/>
              <a:tabLst>
                <a:tab pos="182563" algn="l"/>
              </a:tabLst>
            </a:pPr>
            <a:r>
              <a:rPr lang="ru-RU" sz="1200" dirty="0" smtClean="0"/>
              <a:t>2</a:t>
            </a:r>
            <a:r>
              <a:rPr lang="ru-RU" sz="1200" dirty="0" smtClean="0"/>
              <a:t>) выбор страховой медицинской организации путем подачи </a:t>
            </a:r>
            <a:r>
              <a:rPr lang="ru-RU" sz="1200" dirty="0" smtClean="0">
                <a:hlinkClick r:id="rId2"/>
              </a:rPr>
              <a:t>заявления в </a:t>
            </a:r>
            <a:r>
              <a:rPr lang="ru-RU" sz="1200" dirty="0" smtClean="0">
                <a:hlinkClick r:id="rId3"/>
              </a:rPr>
              <a:t>порядке, установленном правилами обязательного медицинского страхования;</a:t>
            </a:r>
          </a:p>
          <a:p>
            <a:pPr marL="182563" indent="-182563" algn="just">
              <a:buNone/>
              <a:tabLst>
                <a:tab pos="0" algn="l"/>
              </a:tabLst>
            </a:pPr>
            <a:r>
              <a:rPr lang="ru-RU" sz="1200" dirty="0" smtClean="0"/>
              <a:t>3) замену страховой медицинской организации, в которой ранее был застрахован гражданин, один раз в течение календарного года не позднее 1 ноября либо чаще в случае изменения места жительства или прекращения действия договора о финансовом обеспечении обязательного медицинского страхования в </a:t>
            </a:r>
            <a:r>
              <a:rPr lang="ru-RU" sz="1200" dirty="0" smtClean="0">
                <a:hlinkClick r:id="rId3"/>
              </a:rPr>
              <a:t>порядке, установленном правилами обязательного медицинского страхования, путем подачи заявления во вновь выбранную страховую медицинскую организацию;</a:t>
            </a:r>
          </a:p>
          <a:p>
            <a:pPr marL="182563" indent="-182563" algn="just">
              <a:buNone/>
            </a:pPr>
            <a:r>
              <a:rPr lang="ru-RU" sz="1200" dirty="0" smtClean="0"/>
              <a:t>4) выбор медицинской организации из медицинских организаций, участвующих в реализации территориальной программы обязательного медицинского страхования в соответствии с </a:t>
            </a:r>
            <a:r>
              <a:rPr lang="ru-RU" sz="1200" dirty="0" smtClean="0">
                <a:hlinkClick r:id="rId4"/>
              </a:rPr>
              <a:t>законодательством в сфере охраны здоровья;</a:t>
            </a:r>
          </a:p>
          <a:p>
            <a:endParaRPr lang="ru-RU" sz="2000" dirty="0" smtClean="0"/>
          </a:p>
        </p:txBody>
      </p:sp>
      <p:sp>
        <p:nvSpPr>
          <p:cNvPr id="8" name="Содержимое 4"/>
          <p:cNvSpPr>
            <a:spLocks noGrp="1"/>
          </p:cNvSpPr>
          <p:nvPr>
            <p:ph sz="quarter" idx="1"/>
          </p:nvPr>
        </p:nvSpPr>
        <p:spPr>
          <a:xfrm>
            <a:off x="4788024" y="908720"/>
            <a:ext cx="4176464" cy="5256584"/>
          </a:xfrm>
        </p:spPr>
        <p:txBody>
          <a:bodyPr>
            <a:normAutofit lnSpcReduction="10000"/>
          </a:bodyPr>
          <a:lstStyle/>
          <a:p>
            <a:pPr marL="182563" indent="-182563" algn="just">
              <a:buNone/>
            </a:pPr>
            <a:endParaRPr lang="ru-RU" sz="900" b="1" dirty="0" smtClean="0"/>
          </a:p>
          <a:p>
            <a:pPr marL="182563" indent="-182563" algn="just">
              <a:buNone/>
              <a:tabLst>
                <a:tab pos="182563" algn="l"/>
              </a:tabLst>
            </a:pPr>
            <a:r>
              <a:rPr lang="ru-RU" sz="1200" dirty="0" smtClean="0"/>
              <a:t>15</a:t>
            </a:r>
            <a:r>
              <a:rPr lang="ru-RU" sz="1200" dirty="0" smtClean="0"/>
              <a:t>) выбор врача путем подачи заявления лично или через своего представителя на имя руководителя медицинской организации в соответствии с </a:t>
            </a:r>
            <a:r>
              <a:rPr lang="ru-RU" sz="1200" dirty="0" smtClean="0">
                <a:hlinkClick r:id="rId4"/>
              </a:rPr>
              <a:t>законодательством в сфере охраны здоровья;</a:t>
            </a:r>
          </a:p>
          <a:p>
            <a:pPr marL="182563" indent="-182563" algn="just">
              <a:buNone/>
            </a:pPr>
            <a:r>
              <a:rPr lang="ru-RU" sz="1200" dirty="0" smtClean="0"/>
              <a:t>6</a:t>
            </a:r>
            <a:r>
              <a:rPr lang="ru-RU" sz="1200" dirty="0" smtClean="0"/>
              <a:t>) получение от территориального фонда, страховой медицинской организации и медицинских организаций достоверной информации о видах, качестве и об условиях предоставления медицинской помощи;</a:t>
            </a:r>
          </a:p>
          <a:p>
            <a:pPr marL="182563" indent="-182563" algn="just">
              <a:buNone/>
            </a:pPr>
            <a:r>
              <a:rPr lang="ru-RU" sz="1200" dirty="0" smtClean="0"/>
              <a:t>7) защиту персональных данных, необходимых для ведения персонифицированного учета в сфере обязательного медицинского страхования;</a:t>
            </a:r>
          </a:p>
          <a:p>
            <a:pPr marL="182563" indent="-182563" algn="just">
              <a:buNone/>
            </a:pPr>
            <a:r>
              <a:rPr lang="ru-RU" sz="1200" dirty="0" smtClean="0"/>
              <a:t>8) возмещение страховой медицинской организацией ущерба, причиненного в связи с неисполнением или ненадлежащим исполнением ею обязанностей по организации предоставления медицинской помощи, в соответствии с законодательством Российской Федерации;</a:t>
            </a:r>
          </a:p>
          <a:p>
            <a:pPr marL="182563" indent="-182563" algn="just">
              <a:buNone/>
            </a:pPr>
            <a:r>
              <a:rPr lang="ru-RU" sz="1200" dirty="0" smtClean="0"/>
              <a:t>9</a:t>
            </a:r>
            <a:r>
              <a:rPr lang="ru-RU" sz="1200" dirty="0" smtClean="0"/>
              <a:t>) возмещение медицинской организацией ущерба, причиненного в связи с неисполнением или ненадлежащим исполнением ею обязанностей по организации и оказанию медицинской помощи, в соответствии с </a:t>
            </a:r>
            <a:r>
              <a:rPr lang="ru-RU" sz="1200" dirty="0" smtClean="0">
                <a:hlinkClick r:id="rId5"/>
              </a:rPr>
              <a:t>законодательством Российской Федерации;</a:t>
            </a:r>
          </a:p>
          <a:p>
            <a:pPr marL="182563" indent="-182563" algn="just">
              <a:buNone/>
            </a:pPr>
            <a:r>
              <a:rPr lang="ru-RU" sz="1200" dirty="0" smtClean="0"/>
              <a:t>10) защиту прав и законных интересов в сфере обязательного медицинского страхования.</a:t>
            </a:r>
          </a:p>
          <a:p>
            <a:endParaRPr lang="ru-RU" sz="20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Застрахованные лица обязаны:</a:t>
            </a:r>
            <a:endParaRPr lang="ru-RU" sz="2400" b="1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8507288" cy="5544616"/>
          </a:xfrm>
        </p:spPr>
        <p:txBody>
          <a:bodyPr>
            <a:normAutofit/>
          </a:bodyPr>
          <a:lstStyle/>
          <a:p>
            <a:pPr marL="182563" indent="-182563" algn="just">
              <a:buNone/>
              <a:tabLst>
                <a:tab pos="182563" algn="l"/>
              </a:tabLst>
            </a:pPr>
            <a:endParaRPr lang="ru-RU" sz="1200" dirty="0" smtClean="0"/>
          </a:p>
          <a:p>
            <a:pPr algn="just"/>
            <a:r>
              <a:rPr lang="ru-RU" sz="1800" dirty="0" smtClean="0"/>
              <a:t>1) предъявить полис обязательного медицинского страхования при обращении за медицинской помощью, за исключением случаев оказания экстренной медицинской помощи</a:t>
            </a:r>
            <a:r>
              <a:rPr lang="ru-RU" sz="1800" dirty="0" smtClean="0"/>
              <a:t>;</a:t>
            </a:r>
          </a:p>
          <a:p>
            <a:pPr algn="just"/>
            <a:endParaRPr lang="ru-RU" sz="1800" dirty="0" smtClean="0"/>
          </a:p>
          <a:p>
            <a:pPr algn="just"/>
            <a:r>
              <a:rPr lang="ru-RU" sz="1800" dirty="0" smtClean="0"/>
              <a:t>2) подать в страховую медицинскую организацию лично или через своего представителя </a:t>
            </a:r>
            <a:r>
              <a:rPr lang="ru-RU" sz="1800" dirty="0" smtClean="0">
                <a:hlinkClick r:id="rId2"/>
              </a:rPr>
              <a:t>заявление о выборе страховой медицинской организации в соответствии с </a:t>
            </a:r>
            <a:r>
              <a:rPr lang="ru-RU" sz="1800" dirty="0" smtClean="0">
                <a:hlinkClick r:id="rId3"/>
              </a:rPr>
              <a:t>правилами обязательного медицинского страхования</a:t>
            </a:r>
            <a:r>
              <a:rPr lang="ru-RU" sz="1800" dirty="0" smtClean="0">
                <a:hlinkClick r:id="rId3"/>
              </a:rPr>
              <a:t>;</a:t>
            </a:r>
          </a:p>
          <a:p>
            <a:pPr algn="just"/>
            <a:endParaRPr lang="ru-RU" sz="1800" dirty="0" smtClean="0">
              <a:hlinkClick r:id="rId3"/>
            </a:endParaRPr>
          </a:p>
          <a:p>
            <a:pPr algn="just"/>
            <a:r>
              <a:rPr lang="ru-RU" sz="1800" dirty="0" smtClean="0"/>
              <a:t>3</a:t>
            </a:r>
            <a:r>
              <a:rPr lang="ru-RU" sz="1800" dirty="0" smtClean="0"/>
              <a:t>) уведомить страховую медицинскую организацию об изменении фамилии, имени, отчества, данных документа, удостоверяющего личность, места жительства в течение одного месяца со дня, когда эти изменения произошли</a:t>
            </a:r>
            <a:r>
              <a:rPr lang="ru-RU" sz="1800" dirty="0" smtClean="0"/>
              <a:t>;</a:t>
            </a:r>
          </a:p>
          <a:p>
            <a:pPr algn="just"/>
            <a:endParaRPr lang="ru-RU" sz="1800" dirty="0" smtClean="0"/>
          </a:p>
          <a:p>
            <a:pPr algn="just"/>
            <a:r>
              <a:rPr lang="ru-RU" sz="1800" dirty="0" smtClean="0"/>
              <a:t>4) осуществить выбор страховой медицинской организации по новому месту жительства в течение одного месяца в случае изменения места жительства и отсутствия страховой медицинской организации, в которой ранее был застрахован гражданин.</a:t>
            </a:r>
          </a:p>
          <a:p>
            <a:endParaRPr lang="ru-RU" sz="2000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15</TotalTime>
  <Words>276</Words>
  <Application>Microsoft Office PowerPoint</Application>
  <PresentationFormat>Экран (4:3)</PresentationFormat>
  <Paragraphs>24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Начальная</vt:lpstr>
      <vt:lpstr>   Застрахованные лица имеют право на:</vt:lpstr>
      <vt:lpstr>Застрахованные лица обязаны: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Застрахованные лица</dc:title>
  <cp:lastModifiedBy>User</cp:lastModifiedBy>
  <cp:revision>3</cp:revision>
  <dcterms:modified xsi:type="dcterms:W3CDTF">2014-04-07T12:58:43Z</dcterms:modified>
</cp:coreProperties>
</file>