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23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71" autoAdjust="0"/>
  </p:normalViewPr>
  <p:slideViewPr>
    <p:cSldViewPr>
      <p:cViewPr varScale="1">
        <p:scale>
          <a:sx n="62" d="100"/>
          <a:sy n="62" d="100"/>
        </p:scale>
        <p:origin x="2172" y="9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8F13EE-F055-4C7E-91C5-C215689C9758}" type="datetimeFigureOut">
              <a:rPr lang="ru-RU" smtClean="0"/>
              <a:t>26.06.2019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2A33CE-FBB4-46C5-AB03-A0926BA977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3565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26.06.2019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26.06.2019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Documents and Settings\Юля\Рабочий стол\наклейка ВИЧ\кровь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6712" y="1763688"/>
            <a:ext cx="1133475" cy="1133475"/>
          </a:xfrm>
          <a:prstGeom prst="rect">
            <a:avLst/>
          </a:prstGeom>
          <a:noFill/>
        </p:spPr>
      </p:pic>
      <p:pic>
        <p:nvPicPr>
          <p:cNvPr id="1026" name="Picture 2" descr="C:\Documents and Settings\Юля\Рабочий стол\наклейка ВИЧ\кровь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96752" y="2051720"/>
            <a:ext cx="864096" cy="864096"/>
          </a:xfrm>
          <a:prstGeom prst="rect">
            <a:avLst/>
          </a:prstGeom>
          <a:noFill/>
        </p:spPr>
      </p:pic>
      <p:pic>
        <p:nvPicPr>
          <p:cNvPr id="1028" name="Picture 4" descr="C:\Documents and Settings\Юля\Рабочий стол\новый ролик\лент.jpg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92696" y="1475656"/>
            <a:ext cx="5534025" cy="553402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-31231" y="228599"/>
            <a:ext cx="6889231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ЗНАТЬ – ЗНАЧИТ ЖИТЬ!</a:t>
            </a:r>
          </a:p>
          <a:p>
            <a:pPr algn="ctr"/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ВИЧ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ирус </a:t>
            </a:r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ммунодефицита </a:t>
            </a:r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Ч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еловека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0473" y="1002463"/>
            <a:ext cx="22322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передается: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85592" y="1002463"/>
            <a:ext cx="2852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 не передается: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31231" y="2093696"/>
            <a:ext cx="321297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при использовании</a:t>
            </a:r>
          </a:p>
          <a:p>
            <a:r>
              <a:rPr lang="ru-RU" dirty="0" smtClean="0"/>
              <a:t>нестерильных игл, шприцев и других медицинских инструментов, при переливании инфицированной крови и ее компонентов;</a:t>
            </a:r>
          </a:p>
        </p:txBody>
      </p:sp>
      <p:pic>
        <p:nvPicPr>
          <p:cNvPr id="2" name="Picture 4" descr="C:\Documents and Settings\Юля\Рабочий стол\наклейка ВИЧ\кровь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145" y="1525683"/>
            <a:ext cx="648072" cy="648072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864095" y="1669320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через кровь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Picture 5" descr="C:\Documents and Settings\Юля\Рабочий стол\наклейка ВИЧ\МиЖ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7763" y="4208091"/>
            <a:ext cx="754060" cy="599586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64094" y="4346012"/>
            <a:ext cx="27089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половым путем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-16482" y="4722109"/>
            <a:ext cx="36450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при незащищенных сексуальных контактах (через сперму и вагинальный секрет);</a:t>
            </a:r>
          </a:p>
        </p:txBody>
      </p:sp>
      <p:pic>
        <p:nvPicPr>
          <p:cNvPr id="1030" name="Picture 6" descr="C:\Documents and Settings\Юля\Рабочий стол\наклейка ВИЧ\ребенок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92365" y="5690289"/>
            <a:ext cx="908107" cy="908107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864095" y="5690289"/>
            <a:ext cx="22322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от матери к ребенку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763" y="6551707"/>
            <a:ext cx="33569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во время беременности, родов, а также при кормлении грудью материнским молоком инфицированной женщины</a:t>
            </a:r>
          </a:p>
        </p:txBody>
      </p:sp>
      <p:pic>
        <p:nvPicPr>
          <p:cNvPr id="1031" name="Picture 7" descr="C:\Documents and Settings\Юля\Рабочий стол\наклейка ВИЧ\одно помещение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593795" y="1409214"/>
            <a:ext cx="1135764" cy="1075371"/>
          </a:xfrm>
          <a:prstGeom prst="rect">
            <a:avLst/>
          </a:prstGeom>
          <a:noFill/>
        </p:spPr>
      </p:pic>
      <p:sp>
        <p:nvSpPr>
          <p:cNvPr id="26" name="Rectangle 8"/>
          <p:cNvSpPr>
            <a:spLocks noChangeArrowheads="1"/>
          </p:cNvSpPr>
          <p:nvPr/>
        </p:nvSpPr>
        <p:spPr bwMode="auto">
          <a:xfrm>
            <a:off x="0" y="43933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" name="Rectangle 8"/>
          <p:cNvSpPr>
            <a:spLocks noChangeArrowheads="1"/>
          </p:cNvSpPr>
          <p:nvPr/>
        </p:nvSpPr>
        <p:spPr bwMode="auto">
          <a:xfrm>
            <a:off x="4149080" y="140364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005064" y="1603880"/>
            <a:ext cx="18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-при работе в одном помещении;</a:t>
            </a:r>
            <a:endParaRPr lang="ru-RU" dirty="0"/>
          </a:p>
        </p:txBody>
      </p:sp>
      <p:pic>
        <p:nvPicPr>
          <p:cNvPr id="1036" name="Picture 12" descr="C:\Documents and Settings\Юля\Рабочий стол\наклейка ВИЧ\рукопожатие2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722236" y="2429111"/>
            <a:ext cx="1135764" cy="936104"/>
          </a:xfrm>
          <a:prstGeom prst="rect">
            <a:avLst/>
          </a:prstGeom>
          <a:noFill/>
        </p:spPr>
      </p:pic>
      <p:sp>
        <p:nvSpPr>
          <p:cNvPr id="35" name="TextBox 34"/>
          <p:cNvSpPr txBox="1"/>
          <p:nvPr/>
        </p:nvSpPr>
        <p:spPr>
          <a:xfrm>
            <a:off x="4077072" y="2483768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-при рукопожатиях;</a:t>
            </a:r>
            <a:endParaRPr lang="ru-RU" dirty="0"/>
          </a:p>
        </p:txBody>
      </p:sp>
      <p:pic>
        <p:nvPicPr>
          <p:cNvPr id="1037" name="Picture 13" descr="C:\Documents and Settings\Юля\Рабочий стол\наклейка ВИЧ\общее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 flipH="1">
            <a:off x="5898538" y="3453031"/>
            <a:ext cx="980728" cy="984831"/>
          </a:xfrm>
          <a:prstGeom prst="rect">
            <a:avLst/>
          </a:prstGeom>
          <a:noFill/>
        </p:spPr>
      </p:pic>
      <p:sp>
        <p:nvSpPr>
          <p:cNvPr id="37" name="TextBox 36"/>
          <p:cNvSpPr txBox="1"/>
          <p:nvPr/>
        </p:nvSpPr>
        <p:spPr>
          <a:xfrm>
            <a:off x="4077072" y="3293562"/>
            <a:ext cx="1872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-при пользовании общей посудой,</a:t>
            </a:r>
            <a:endParaRPr lang="ru-RU" dirty="0"/>
          </a:p>
        </p:txBody>
      </p:sp>
      <p:sp>
        <p:nvSpPr>
          <p:cNvPr id="38" name="TextBox 37"/>
          <p:cNvSpPr txBox="1"/>
          <p:nvPr/>
        </p:nvSpPr>
        <p:spPr>
          <a:xfrm>
            <a:off x="4098338" y="4267403"/>
            <a:ext cx="2780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общим бассейном, туалетом;</a:t>
            </a:r>
            <a:endParaRPr lang="ru-RU" dirty="0"/>
          </a:p>
        </p:txBody>
      </p:sp>
      <p:pic>
        <p:nvPicPr>
          <p:cNvPr id="1038" name="Picture 14" descr="C:\Documents and Settings\Юля\Рабочий стол\наклейка ВИЧ\комар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733256" y="4807677"/>
            <a:ext cx="1124744" cy="1004236"/>
          </a:xfrm>
          <a:prstGeom prst="rect">
            <a:avLst/>
          </a:prstGeom>
          <a:noFill/>
        </p:spPr>
      </p:pic>
      <p:sp>
        <p:nvSpPr>
          <p:cNvPr id="40" name="TextBox 39"/>
          <p:cNvSpPr txBox="1"/>
          <p:nvPr/>
        </p:nvSpPr>
        <p:spPr>
          <a:xfrm>
            <a:off x="4057731" y="5043958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-при укусах насекомых;</a:t>
            </a:r>
            <a:endParaRPr lang="ru-RU" dirty="0"/>
          </a:p>
        </p:txBody>
      </p:sp>
      <p:pic>
        <p:nvPicPr>
          <p:cNvPr id="1039" name="Picture 15" descr="C:\Documents and Settings\Юля\Рабочий стол\наклейка ВИЧ\поцелуй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805264" y="5820589"/>
            <a:ext cx="1033264" cy="785712"/>
          </a:xfrm>
          <a:prstGeom prst="rect">
            <a:avLst/>
          </a:prstGeom>
          <a:noFill/>
        </p:spPr>
      </p:pic>
      <p:sp>
        <p:nvSpPr>
          <p:cNvPr id="42" name="TextBox 41"/>
          <p:cNvSpPr txBox="1"/>
          <p:nvPr/>
        </p:nvSpPr>
        <p:spPr>
          <a:xfrm>
            <a:off x="4098338" y="5890280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-при поцелуях, объятиях;</a:t>
            </a:r>
            <a:endParaRPr lang="ru-RU" dirty="0"/>
          </a:p>
        </p:txBody>
      </p:sp>
      <p:pic>
        <p:nvPicPr>
          <p:cNvPr id="1040" name="Picture 16" descr="C:\Documents and Settings\Юля\Рабочий стол\наклейка ВИЧ\уход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805264" y="6625504"/>
            <a:ext cx="1052736" cy="1052736"/>
          </a:xfrm>
          <a:prstGeom prst="rect">
            <a:avLst/>
          </a:prstGeom>
          <a:noFill/>
        </p:spPr>
      </p:pic>
      <p:sp>
        <p:nvSpPr>
          <p:cNvPr id="44" name="TextBox 43"/>
          <p:cNvSpPr txBox="1"/>
          <p:nvPr/>
        </p:nvSpPr>
        <p:spPr>
          <a:xfrm>
            <a:off x="4041068" y="6625504"/>
            <a:ext cx="1872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-при уходе за человеком, живущим с ВИЧ.</a:t>
            </a:r>
            <a:endParaRPr lang="ru-RU" dirty="0"/>
          </a:p>
        </p:txBody>
      </p:sp>
      <p:sp>
        <p:nvSpPr>
          <p:cNvPr id="45" name="Нижний колонтитул 44"/>
          <p:cNvSpPr>
            <a:spLocks noGrp="1"/>
          </p:cNvSpPr>
          <p:nvPr>
            <p:ph type="ftr" sz="quarter" idx="11"/>
          </p:nvPr>
        </p:nvSpPr>
        <p:spPr>
          <a:xfrm>
            <a:off x="1412776" y="8778256"/>
            <a:ext cx="4536504" cy="467544"/>
          </a:xfrm>
        </p:spPr>
        <p:txBody>
          <a:bodyPr/>
          <a:lstStyle/>
          <a:p>
            <a:r>
              <a:rPr lang="ru-RU" sz="1400" dirty="0" smtClean="0">
                <a:solidFill>
                  <a:srgbClr val="2323EF"/>
                </a:solidFill>
              </a:rPr>
              <a:t>ГАУЗ «РЦПБ СПИД и ИЗ МЗ РТ» / </a:t>
            </a:r>
            <a:r>
              <a:rPr lang="en-US" sz="1400" dirty="0" smtClean="0">
                <a:solidFill>
                  <a:srgbClr val="2323EF"/>
                </a:solidFill>
              </a:rPr>
              <a:t>www.infospid.ru</a:t>
            </a:r>
            <a:endParaRPr lang="ru-RU" sz="1400" dirty="0">
              <a:solidFill>
                <a:srgbClr val="2323EF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1522" y="7715934"/>
            <a:ext cx="2636912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Г. Казань, </a:t>
            </a:r>
            <a:r>
              <a:rPr lang="ru-RU" sz="1100" dirty="0" smtClean="0"/>
              <a:t>у</a:t>
            </a:r>
            <a:r>
              <a:rPr lang="ru-RU" sz="1100" dirty="0" smtClean="0"/>
              <a:t>л. Николая Ершова</a:t>
            </a:r>
            <a:r>
              <a:rPr lang="ru-RU" sz="1100" dirty="0" smtClean="0"/>
              <a:t>, д.65, </a:t>
            </a:r>
            <a:r>
              <a:rPr lang="ru-RU" sz="1100" dirty="0"/>
              <a:t>Т</a:t>
            </a:r>
            <a:r>
              <a:rPr lang="ru-RU" sz="1100" dirty="0" smtClean="0"/>
              <a:t>елефон </a:t>
            </a:r>
            <a:r>
              <a:rPr lang="ru-RU" sz="1100" dirty="0" smtClean="0"/>
              <a:t>доверия </a:t>
            </a:r>
            <a:r>
              <a:rPr lang="ru-RU" sz="1100" dirty="0" smtClean="0"/>
              <a:t>(</a:t>
            </a:r>
            <a:r>
              <a:rPr lang="ru-RU" sz="1100" dirty="0" smtClean="0"/>
              <a:t>843) </a:t>
            </a:r>
            <a:r>
              <a:rPr lang="ru-RU" sz="1100" dirty="0" smtClean="0"/>
              <a:t>272-70-90</a:t>
            </a:r>
            <a:r>
              <a:rPr lang="ru-RU" sz="1100" dirty="0" smtClean="0"/>
              <a:t>, </a:t>
            </a:r>
          </a:p>
          <a:p>
            <a:r>
              <a:rPr lang="ru-RU" sz="1100" dirty="0"/>
              <a:t>Т</a:t>
            </a:r>
            <a:r>
              <a:rPr lang="ru-RU" sz="1100" dirty="0" smtClean="0"/>
              <a:t>елефон </a:t>
            </a:r>
            <a:r>
              <a:rPr lang="ru-RU" sz="1100" dirty="0" smtClean="0"/>
              <a:t>регистратуры</a:t>
            </a:r>
          </a:p>
          <a:p>
            <a:r>
              <a:rPr lang="ru-RU" sz="1100" dirty="0" smtClean="0"/>
              <a:t>(843) </a:t>
            </a:r>
            <a:r>
              <a:rPr lang="ru-RU" sz="1100" dirty="0" smtClean="0"/>
              <a:t>272-41-55</a:t>
            </a:r>
          </a:p>
          <a:p>
            <a:r>
              <a:rPr lang="ru-RU" sz="1100" dirty="0" smtClean="0"/>
              <a:t>(843) 272-79-19</a:t>
            </a:r>
          </a:p>
          <a:p>
            <a:r>
              <a:rPr lang="ru-RU" sz="1100" dirty="0" smtClean="0"/>
              <a:t>(843) 272-79-07</a:t>
            </a:r>
          </a:p>
          <a:p>
            <a:r>
              <a:rPr lang="ru-RU" sz="1100" dirty="0" smtClean="0"/>
              <a:t>Платные услуги (843) 272-45-95</a:t>
            </a:r>
            <a:endParaRPr lang="ru-RU" sz="1100" dirty="0"/>
          </a:p>
        </p:txBody>
      </p:sp>
      <p:sp>
        <p:nvSpPr>
          <p:cNvPr id="47" name="TextBox 46"/>
          <p:cNvSpPr txBox="1"/>
          <p:nvPr/>
        </p:nvSpPr>
        <p:spPr>
          <a:xfrm>
            <a:off x="2708920" y="7740352"/>
            <a:ext cx="194421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Г. Набережные Челны, пр. </a:t>
            </a:r>
            <a:r>
              <a:rPr lang="ru-RU" sz="1100" dirty="0" err="1" smtClean="0"/>
              <a:t>Вахитова</a:t>
            </a:r>
            <a:r>
              <a:rPr lang="ru-RU" sz="1100" dirty="0" smtClean="0"/>
              <a:t>, д. 12</a:t>
            </a:r>
          </a:p>
          <a:p>
            <a:r>
              <a:rPr lang="ru-RU" sz="1100" dirty="0" smtClean="0"/>
              <a:t>(8552) 38-88-39 </a:t>
            </a:r>
            <a:endParaRPr lang="ru-RU" sz="1100" dirty="0"/>
          </a:p>
        </p:txBody>
      </p:sp>
      <p:sp>
        <p:nvSpPr>
          <p:cNvPr id="48" name="TextBox 47"/>
          <p:cNvSpPr txBox="1"/>
          <p:nvPr/>
        </p:nvSpPr>
        <p:spPr>
          <a:xfrm>
            <a:off x="4797152" y="7740352"/>
            <a:ext cx="20608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Г. Альметьевск</a:t>
            </a:r>
          </a:p>
          <a:p>
            <a:r>
              <a:rPr lang="ru-RU" sz="1100" dirty="0" smtClean="0"/>
              <a:t>(п.г.т. Нижняя Мактама),</a:t>
            </a:r>
          </a:p>
          <a:p>
            <a:r>
              <a:rPr lang="ru-RU" sz="1100" dirty="0" smtClean="0"/>
              <a:t>ул. Промышленная, д.1а</a:t>
            </a:r>
          </a:p>
          <a:p>
            <a:r>
              <a:rPr lang="ru-RU" sz="1100" dirty="0" smtClean="0"/>
              <a:t>(8553) 36-20-18</a:t>
            </a:r>
            <a:endParaRPr lang="ru-RU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195</Words>
  <Application>Microsoft Office PowerPoint</Application>
  <PresentationFormat>Экран (4:3)</PresentationFormat>
  <Paragraphs>31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18</cp:revision>
  <dcterms:modified xsi:type="dcterms:W3CDTF">2019-06-26T07:34:36Z</dcterms:modified>
</cp:coreProperties>
</file>