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3.xml" ContentType="application/vnd.openxmlformats-officedocument.presentationml.notesSlide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315" r:id="rId1"/>
  </p:sldMasterIdLst>
  <p:notesMasterIdLst>
    <p:notesMasterId r:id="rId44"/>
  </p:notesMasterIdLst>
  <p:handoutMasterIdLst>
    <p:handoutMasterId r:id="rId45"/>
  </p:handoutMasterIdLst>
  <p:sldIdLst>
    <p:sldId id="256" r:id="rId2"/>
    <p:sldId id="711" r:id="rId3"/>
    <p:sldId id="714" r:id="rId4"/>
    <p:sldId id="732" r:id="rId5"/>
    <p:sldId id="777" r:id="rId6"/>
    <p:sldId id="754" r:id="rId7"/>
    <p:sldId id="721" r:id="rId8"/>
    <p:sldId id="723" r:id="rId9"/>
    <p:sldId id="778" r:id="rId10"/>
    <p:sldId id="724" r:id="rId11"/>
    <p:sldId id="693" r:id="rId12"/>
    <p:sldId id="755" r:id="rId13"/>
    <p:sldId id="750" r:id="rId14"/>
    <p:sldId id="756" r:id="rId15"/>
    <p:sldId id="757" r:id="rId16"/>
    <p:sldId id="749" r:id="rId17"/>
    <p:sldId id="758" r:id="rId18"/>
    <p:sldId id="766" r:id="rId19"/>
    <p:sldId id="725" r:id="rId20"/>
    <p:sldId id="782" r:id="rId21"/>
    <p:sldId id="729" r:id="rId22"/>
    <p:sldId id="769" r:id="rId23"/>
    <p:sldId id="737" r:id="rId24"/>
    <p:sldId id="741" r:id="rId25"/>
    <p:sldId id="740" r:id="rId26"/>
    <p:sldId id="743" r:id="rId27"/>
    <p:sldId id="759" r:id="rId28"/>
    <p:sldId id="738" r:id="rId29"/>
    <p:sldId id="742" r:id="rId30"/>
    <p:sldId id="763" r:id="rId31"/>
    <p:sldId id="770" r:id="rId32"/>
    <p:sldId id="760" r:id="rId33"/>
    <p:sldId id="593" r:id="rId34"/>
    <p:sldId id="761" r:id="rId35"/>
    <p:sldId id="687" r:id="rId36"/>
    <p:sldId id="655" r:id="rId37"/>
    <p:sldId id="663" r:id="rId38"/>
    <p:sldId id="688" r:id="rId39"/>
    <p:sldId id="768" r:id="rId40"/>
    <p:sldId id="771" r:id="rId41"/>
    <p:sldId id="772" r:id="rId42"/>
    <p:sldId id="780" r:id="rId43"/>
  </p:sldIdLst>
  <p:sldSz cx="9144000" cy="6858000" type="screen4x3"/>
  <p:notesSz cx="6794500" cy="9906000"/>
  <p:defaultTextStyle>
    <a:defPPr>
      <a:defRPr lang="ru-RU"/>
    </a:defPPr>
    <a:lvl1pPr algn="l" rtl="0" eaLnBrk="0" fontAlgn="base" hangingPunct="0">
      <a:spcBef>
        <a:spcPct val="0"/>
      </a:spcBef>
      <a:spcAft>
        <a:spcPct val="0"/>
      </a:spcAft>
      <a:defRPr sz="14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sz="14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sz="14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sz="14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sz="14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1400"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sz="1400"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sz="1400"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sz="1400"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9900"/>
    <a:srgbClr val="FF0066"/>
    <a:srgbClr val="FFCC66"/>
    <a:srgbClr val="D4E5F8"/>
    <a:srgbClr val="00CCFF"/>
    <a:srgbClr val="CCFF66"/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4555" autoAdjust="0"/>
    <p:restoredTop sz="84217" autoAdjust="0"/>
  </p:normalViewPr>
  <p:slideViewPr>
    <p:cSldViewPr>
      <p:cViewPr varScale="1">
        <p:scale>
          <a:sx n="89" d="100"/>
          <a:sy n="89" d="100"/>
        </p:scale>
        <p:origin x="-2142" y="-1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diagrams/_rels/data1.xml.rels><?xml version="1.0" encoding="UTF-8" standalone="yes"?>
<Relationships xmlns="http://schemas.openxmlformats.org/package/2006/relationships"><Relationship Id="rId1" Type="http://schemas.openxmlformats.org/officeDocument/2006/relationships/image" Target="../media/image4.jpeg"/></Relationships>
</file>

<file path=ppt/diagrams/_rels/data2.xml.rels><?xml version="1.0" encoding="UTF-8" standalone="yes"?>
<Relationships xmlns="http://schemas.openxmlformats.org/package/2006/relationships"><Relationship Id="rId1" Type="http://schemas.openxmlformats.org/officeDocument/2006/relationships/image" Target="../media/image4.jpeg"/></Relationships>
</file>

<file path=ppt/diagrams/_rels/data3.xml.rels><?xml version="1.0" encoding="UTF-8" standalone="yes"?>
<Relationships xmlns="http://schemas.openxmlformats.org/package/2006/relationships"><Relationship Id="rId1" Type="http://schemas.openxmlformats.org/officeDocument/2006/relationships/image" Target="../media/image4.jpeg"/></Relationships>
</file>

<file path=ppt/diagrams/_rels/data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image" Target="../media/image5.jpeg"/></Relationships>
</file>

<file path=ppt/diagrams/_rels/drawing1.xml.rels><?xml version="1.0" encoding="UTF-8" standalone="yes"?>
<Relationships xmlns="http://schemas.openxmlformats.org/package/2006/relationships"><Relationship Id="rId1" Type="http://schemas.openxmlformats.org/officeDocument/2006/relationships/image" Target="../media/image4.jpeg"/></Relationships>
</file>

<file path=ppt/diagrams/_rels/drawing2.xml.rels><?xml version="1.0" encoding="UTF-8" standalone="yes"?>
<Relationships xmlns="http://schemas.openxmlformats.org/package/2006/relationships"><Relationship Id="rId1" Type="http://schemas.openxmlformats.org/officeDocument/2006/relationships/image" Target="../media/image4.jpeg"/></Relationships>
</file>

<file path=ppt/diagrams/_rels/drawing3.xml.rels><?xml version="1.0" encoding="UTF-8" standalone="yes"?>
<Relationships xmlns="http://schemas.openxmlformats.org/package/2006/relationships"><Relationship Id="rId1" Type="http://schemas.openxmlformats.org/officeDocument/2006/relationships/image" Target="../media/image4.jpeg"/></Relationships>
</file>

<file path=ppt/diagrams/_rels/drawing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image" Target="../media/image5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1F70264-2334-443C-838E-AD75DE96E531}" type="doc">
      <dgm:prSet loTypeId="urn:microsoft.com/office/officeart/2005/8/layout/vList3#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A3F6C26C-0230-496B-A67B-769367CEF054}">
      <dgm:prSet custT="1"/>
      <dgm:spPr>
        <a:solidFill>
          <a:srgbClr val="CCFF99"/>
        </a:solidFill>
        <a:effectLst>
          <a:glow rad="101600">
            <a:srgbClr val="00B050">
              <a:alpha val="60000"/>
            </a:srgbClr>
          </a:glow>
        </a:effectLst>
        <a:scene3d>
          <a:camera prst="orthographicFront"/>
          <a:lightRig rig="threePt" dir="t"/>
        </a:scene3d>
        <a:sp3d>
          <a:bevelT prst="convex"/>
        </a:sp3d>
      </dgm:spPr>
      <dgm:t>
        <a:bodyPr/>
        <a:lstStyle/>
        <a:p>
          <a:pPr rtl="0">
            <a:spcAft>
              <a:spcPts val="0"/>
            </a:spcAft>
          </a:pPr>
          <a:r>
            <a:rPr lang="ru-RU" sz="2400" b="0" baseline="0" dirty="0" smtClean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Сроки ожидания приема участковым врачом (терапевтом, педиатром), ВОП   </a:t>
          </a:r>
        </a:p>
        <a:p>
          <a:pPr rtl="0">
            <a:spcAft>
              <a:spcPts val="0"/>
            </a:spcAft>
          </a:pPr>
          <a:r>
            <a:rPr lang="ru-RU" sz="2400" b="0" u="sng" baseline="0" dirty="0" smtClean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в течение 24 часов с момента обращения в медицинскую организацию </a:t>
          </a:r>
          <a:endParaRPr lang="ru-RU" sz="2400" b="0" baseline="0" dirty="0">
            <a:solidFill>
              <a:schemeClr val="tx2">
                <a:lumMod val="75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D15E1C7C-08D4-427E-8CA3-ADA1880F8A47}" type="parTrans" cxnId="{747A133A-6C96-4753-B5C4-5C3727914F49}">
      <dgm:prSet/>
      <dgm:spPr/>
      <dgm:t>
        <a:bodyPr/>
        <a:lstStyle/>
        <a:p>
          <a:endParaRPr lang="ru-RU"/>
        </a:p>
      </dgm:t>
    </dgm:pt>
    <dgm:pt modelId="{6CD29BE2-605D-4F80-999A-F1647EF5207F}" type="sibTrans" cxnId="{747A133A-6C96-4753-B5C4-5C3727914F49}">
      <dgm:prSet/>
      <dgm:spPr/>
      <dgm:t>
        <a:bodyPr/>
        <a:lstStyle/>
        <a:p>
          <a:endParaRPr lang="ru-RU"/>
        </a:p>
      </dgm:t>
    </dgm:pt>
    <dgm:pt modelId="{69BE17EE-B2DB-4F79-A46E-1934DC3D56F7}" type="pres">
      <dgm:prSet presAssocID="{31F70264-2334-443C-838E-AD75DE96E531}" presName="linearFlow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6D0CBF1F-F97B-4981-8A1A-61FD9DA8DF98}" type="pres">
      <dgm:prSet presAssocID="{A3F6C26C-0230-496B-A67B-769367CEF054}" presName="composite" presStyleCnt="0"/>
      <dgm:spPr>
        <a:scene3d>
          <a:camera prst="orthographicFront"/>
          <a:lightRig rig="threePt" dir="t"/>
        </a:scene3d>
        <a:sp3d>
          <a:bevelT prst="convex"/>
        </a:sp3d>
      </dgm:spPr>
    </dgm:pt>
    <dgm:pt modelId="{D5AEBC9C-D349-425C-AC7B-E85FFB470E67}" type="pres">
      <dgm:prSet presAssocID="{A3F6C26C-0230-496B-A67B-769367CEF054}" presName="imgShp" presStyleLbl="fgImgPlace1" presStyleIdx="0" presStyleCnt="1" custLinFactNeighborX="-14357" custLinFactNeighborY="-26084"/>
      <dgm:spPr>
        <a:blipFill>
          <a:blip xmlns:r="http://schemas.openxmlformats.org/officeDocument/2006/relationships" r:embed="rId1">
            <a:extLst/>
          </a:blip>
          <a:srcRect/>
          <a:stretch>
            <a:fillRect l="-25000" r="-25000"/>
          </a:stretch>
        </a:blipFill>
        <a:scene3d>
          <a:camera prst="orthographicFront"/>
          <a:lightRig rig="threePt" dir="t"/>
        </a:scene3d>
        <a:sp3d>
          <a:bevelT prst="convex"/>
        </a:sp3d>
      </dgm:spPr>
      <dgm:t>
        <a:bodyPr/>
        <a:lstStyle/>
        <a:p>
          <a:endParaRPr lang="ru-RU"/>
        </a:p>
      </dgm:t>
    </dgm:pt>
    <dgm:pt modelId="{248C8F71-A5B7-486E-A7EE-52A1AE568A58}" type="pres">
      <dgm:prSet presAssocID="{A3F6C26C-0230-496B-A67B-769367CEF054}" presName="txShp" presStyleLbl="node1" presStyleIdx="0" presStyleCnt="1" custScaleX="126515" custLinFactNeighborX="7386" custLinFactNeighborY="-2608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747A133A-6C96-4753-B5C4-5C3727914F49}" srcId="{31F70264-2334-443C-838E-AD75DE96E531}" destId="{A3F6C26C-0230-496B-A67B-769367CEF054}" srcOrd="0" destOrd="0" parTransId="{D15E1C7C-08D4-427E-8CA3-ADA1880F8A47}" sibTransId="{6CD29BE2-605D-4F80-999A-F1647EF5207F}"/>
    <dgm:cxn modelId="{E151FBFB-3C6A-4DF6-BDBE-63F624D7AD72}" type="presOf" srcId="{A3F6C26C-0230-496B-A67B-769367CEF054}" destId="{248C8F71-A5B7-486E-A7EE-52A1AE568A58}" srcOrd="0" destOrd="0" presId="urn:microsoft.com/office/officeart/2005/8/layout/vList3#1"/>
    <dgm:cxn modelId="{45C6A98B-5CAA-4BED-A756-2512B0989DBA}" type="presOf" srcId="{31F70264-2334-443C-838E-AD75DE96E531}" destId="{69BE17EE-B2DB-4F79-A46E-1934DC3D56F7}" srcOrd="0" destOrd="0" presId="urn:microsoft.com/office/officeart/2005/8/layout/vList3#1"/>
    <dgm:cxn modelId="{D73B0868-4237-466E-A3CD-8B6459B43001}" type="presParOf" srcId="{69BE17EE-B2DB-4F79-A46E-1934DC3D56F7}" destId="{6D0CBF1F-F97B-4981-8A1A-61FD9DA8DF98}" srcOrd="0" destOrd="0" presId="urn:microsoft.com/office/officeart/2005/8/layout/vList3#1"/>
    <dgm:cxn modelId="{2474EED5-7D7C-4180-9F2D-1083E81D65C9}" type="presParOf" srcId="{6D0CBF1F-F97B-4981-8A1A-61FD9DA8DF98}" destId="{D5AEBC9C-D349-425C-AC7B-E85FFB470E67}" srcOrd="0" destOrd="0" presId="urn:microsoft.com/office/officeart/2005/8/layout/vList3#1"/>
    <dgm:cxn modelId="{298AC80D-8FDC-4069-9AC3-28324D540B13}" type="presParOf" srcId="{6D0CBF1F-F97B-4981-8A1A-61FD9DA8DF98}" destId="{248C8F71-A5B7-486E-A7EE-52A1AE568A58}" srcOrd="1" destOrd="0" presId="urn:microsoft.com/office/officeart/2005/8/layout/vList3#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31F70264-2334-443C-838E-AD75DE96E531}" type="doc">
      <dgm:prSet loTypeId="urn:microsoft.com/office/officeart/2005/8/layout/vList3#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A3F6C26C-0230-496B-A67B-769367CEF054}">
      <dgm:prSet custT="1"/>
      <dgm:spPr>
        <a:solidFill>
          <a:srgbClr val="CCFF99"/>
        </a:solidFill>
        <a:effectLst>
          <a:glow rad="101600">
            <a:srgbClr val="00B050">
              <a:alpha val="60000"/>
            </a:srgbClr>
          </a:glow>
        </a:effectLst>
        <a:scene3d>
          <a:camera prst="orthographicFront"/>
          <a:lightRig rig="threePt" dir="t"/>
        </a:scene3d>
        <a:sp3d>
          <a:bevelT prst="convex"/>
        </a:sp3d>
      </dgm:spPr>
      <dgm:t>
        <a:bodyPr/>
        <a:lstStyle/>
        <a:p>
          <a:pPr rtl="0">
            <a:spcAft>
              <a:spcPts val="0"/>
            </a:spcAft>
          </a:pPr>
          <a:r>
            <a:rPr lang="ru-RU" sz="2000" b="0" baseline="0" dirty="0" smtClean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Предварительная запись на прием к участковым терапевтам, педиатрам, ВОП осуществляется посредством  терминала электронной очереди и </a:t>
          </a:r>
          <a:r>
            <a:rPr lang="ru-RU" sz="2000" b="0" baseline="0" dirty="0" err="1" smtClean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инфомата</a:t>
          </a:r>
          <a:r>
            <a:rPr lang="ru-RU" sz="2000" b="0" baseline="0" dirty="0" smtClean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«Электронный Татарстан», записи сотрудником регистратуры медицинской организации при обращении пациента в регистратуру или по телефону</a:t>
          </a:r>
          <a:endParaRPr lang="ru-RU" sz="2200" b="0" baseline="0" dirty="0">
            <a:solidFill>
              <a:schemeClr val="tx2">
                <a:lumMod val="75000"/>
              </a:schemeClr>
            </a:solidFill>
            <a:latin typeface="+mn-lt"/>
            <a:cs typeface="Times New Roman" pitchFamily="18" charset="0"/>
          </a:endParaRPr>
        </a:p>
      </dgm:t>
    </dgm:pt>
    <dgm:pt modelId="{D15E1C7C-08D4-427E-8CA3-ADA1880F8A47}" type="parTrans" cxnId="{747A133A-6C96-4753-B5C4-5C3727914F49}">
      <dgm:prSet/>
      <dgm:spPr/>
      <dgm:t>
        <a:bodyPr/>
        <a:lstStyle/>
        <a:p>
          <a:endParaRPr lang="ru-RU"/>
        </a:p>
      </dgm:t>
    </dgm:pt>
    <dgm:pt modelId="{6CD29BE2-605D-4F80-999A-F1647EF5207F}" type="sibTrans" cxnId="{747A133A-6C96-4753-B5C4-5C3727914F49}">
      <dgm:prSet/>
      <dgm:spPr/>
      <dgm:t>
        <a:bodyPr/>
        <a:lstStyle/>
        <a:p>
          <a:endParaRPr lang="ru-RU"/>
        </a:p>
      </dgm:t>
    </dgm:pt>
    <dgm:pt modelId="{69BE17EE-B2DB-4F79-A46E-1934DC3D56F7}" type="pres">
      <dgm:prSet presAssocID="{31F70264-2334-443C-838E-AD75DE96E531}" presName="linearFlow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6D0CBF1F-F97B-4981-8A1A-61FD9DA8DF98}" type="pres">
      <dgm:prSet presAssocID="{A3F6C26C-0230-496B-A67B-769367CEF054}" presName="composite" presStyleCnt="0"/>
      <dgm:spPr>
        <a:scene3d>
          <a:camera prst="orthographicFront"/>
          <a:lightRig rig="threePt" dir="t"/>
        </a:scene3d>
        <a:sp3d>
          <a:bevelT prst="convex"/>
        </a:sp3d>
      </dgm:spPr>
    </dgm:pt>
    <dgm:pt modelId="{D5AEBC9C-D349-425C-AC7B-E85FFB470E67}" type="pres">
      <dgm:prSet presAssocID="{A3F6C26C-0230-496B-A67B-769367CEF054}" presName="imgShp" presStyleLbl="fgImgPlace1" presStyleIdx="0" presStyleCnt="1" custLinFactNeighborX="-16866" custLinFactNeighborY="-33611"/>
      <dgm:spPr>
        <a:blipFill>
          <a:blip xmlns:r="http://schemas.openxmlformats.org/officeDocument/2006/relationships" r:embed="rId1">
            <a:extLst/>
          </a:blip>
          <a:srcRect/>
          <a:stretch>
            <a:fillRect l="-25000" r="-25000"/>
          </a:stretch>
        </a:blipFill>
        <a:scene3d>
          <a:camera prst="orthographicFront"/>
          <a:lightRig rig="threePt" dir="t"/>
        </a:scene3d>
        <a:sp3d>
          <a:bevelT prst="convex"/>
        </a:sp3d>
      </dgm:spPr>
      <dgm:t>
        <a:bodyPr/>
        <a:lstStyle/>
        <a:p>
          <a:endParaRPr lang="ru-RU"/>
        </a:p>
      </dgm:t>
    </dgm:pt>
    <dgm:pt modelId="{248C8F71-A5B7-486E-A7EE-52A1AE568A58}" type="pres">
      <dgm:prSet presAssocID="{A3F6C26C-0230-496B-A67B-769367CEF054}" presName="txShp" presStyleLbl="node1" presStyleIdx="0" presStyleCnt="1" custScaleX="126515" custLinFactNeighborX="7386" custLinFactNeighborY="-2859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5974F612-018B-4AB1-8D32-BC6043A61FD6}" type="presOf" srcId="{31F70264-2334-443C-838E-AD75DE96E531}" destId="{69BE17EE-B2DB-4F79-A46E-1934DC3D56F7}" srcOrd="0" destOrd="0" presId="urn:microsoft.com/office/officeart/2005/8/layout/vList3#1"/>
    <dgm:cxn modelId="{4A84A2C7-E3B6-48F5-95AD-4159A419FAF3}" type="presOf" srcId="{A3F6C26C-0230-496B-A67B-769367CEF054}" destId="{248C8F71-A5B7-486E-A7EE-52A1AE568A58}" srcOrd="0" destOrd="0" presId="urn:microsoft.com/office/officeart/2005/8/layout/vList3#1"/>
    <dgm:cxn modelId="{747A133A-6C96-4753-B5C4-5C3727914F49}" srcId="{31F70264-2334-443C-838E-AD75DE96E531}" destId="{A3F6C26C-0230-496B-A67B-769367CEF054}" srcOrd="0" destOrd="0" parTransId="{D15E1C7C-08D4-427E-8CA3-ADA1880F8A47}" sibTransId="{6CD29BE2-605D-4F80-999A-F1647EF5207F}"/>
    <dgm:cxn modelId="{5F42F88C-15E6-4ADF-BE4C-B9CF2CB47651}" type="presParOf" srcId="{69BE17EE-B2DB-4F79-A46E-1934DC3D56F7}" destId="{6D0CBF1F-F97B-4981-8A1A-61FD9DA8DF98}" srcOrd="0" destOrd="0" presId="urn:microsoft.com/office/officeart/2005/8/layout/vList3#1"/>
    <dgm:cxn modelId="{6931B12C-0777-4BA6-8F58-C1D369775354}" type="presParOf" srcId="{6D0CBF1F-F97B-4981-8A1A-61FD9DA8DF98}" destId="{D5AEBC9C-D349-425C-AC7B-E85FFB470E67}" srcOrd="0" destOrd="0" presId="urn:microsoft.com/office/officeart/2005/8/layout/vList3#1"/>
    <dgm:cxn modelId="{A2737A11-95E5-40D6-9B5F-0E43E7B4FFE2}" type="presParOf" srcId="{6D0CBF1F-F97B-4981-8A1A-61FD9DA8DF98}" destId="{248C8F71-A5B7-486E-A7EE-52A1AE568A58}" srcOrd="1" destOrd="0" presId="urn:microsoft.com/office/officeart/2005/8/layout/vList3#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31F70264-2334-443C-838E-AD75DE96E531}" type="doc">
      <dgm:prSet loTypeId="urn:microsoft.com/office/officeart/2005/8/layout/vList3#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A3F6C26C-0230-496B-A67B-769367CEF054}">
      <dgm:prSet custT="1"/>
      <dgm:spPr>
        <a:solidFill>
          <a:srgbClr val="CCFF99"/>
        </a:solidFill>
        <a:effectLst>
          <a:glow rad="101600">
            <a:srgbClr val="00B050">
              <a:alpha val="60000"/>
            </a:srgbClr>
          </a:glow>
        </a:effectLst>
        <a:scene3d>
          <a:camera prst="orthographicFront"/>
          <a:lightRig rig="threePt" dir="t"/>
        </a:scene3d>
        <a:sp3d>
          <a:bevelT prst="convex"/>
        </a:sp3d>
      </dgm:spPr>
      <dgm:t>
        <a:bodyPr/>
        <a:lstStyle/>
        <a:p>
          <a:pPr rtl="0">
            <a:spcAft>
              <a:spcPts val="0"/>
            </a:spcAft>
          </a:pPr>
          <a:r>
            <a:rPr lang="ru-RU" sz="2000" b="0" baseline="0" dirty="0" smtClean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Предварительная запись на прием к участковым терапевтам, педиатрам, ВОП осуществляется посредством самостоятельной записи через Портал государственных и муниципальных услуг Республики Татарстан (</a:t>
          </a:r>
          <a:r>
            <a:rPr lang="en-US" sz="2000" b="0" baseline="0" dirty="0" smtClean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uslugi.tatar.ru)</a:t>
          </a:r>
          <a:r>
            <a:rPr lang="ru-RU" sz="2000" b="0" baseline="0" dirty="0" smtClean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, единый портал государственных  услуг (</a:t>
          </a:r>
          <a:r>
            <a:rPr lang="en-US" sz="2000" b="0" baseline="0" dirty="0" smtClean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gosuslugi.ru)</a:t>
          </a:r>
          <a:r>
            <a:rPr lang="ru-RU" sz="2000" b="0" baseline="0" dirty="0" smtClean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endParaRPr lang="ru-RU" sz="2000" b="0" baseline="0" dirty="0">
            <a:solidFill>
              <a:schemeClr val="tx2">
                <a:lumMod val="75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D15E1C7C-08D4-427E-8CA3-ADA1880F8A47}" type="parTrans" cxnId="{747A133A-6C96-4753-B5C4-5C3727914F49}">
      <dgm:prSet/>
      <dgm:spPr/>
      <dgm:t>
        <a:bodyPr/>
        <a:lstStyle/>
        <a:p>
          <a:endParaRPr lang="ru-RU"/>
        </a:p>
      </dgm:t>
    </dgm:pt>
    <dgm:pt modelId="{6CD29BE2-605D-4F80-999A-F1647EF5207F}" type="sibTrans" cxnId="{747A133A-6C96-4753-B5C4-5C3727914F49}">
      <dgm:prSet/>
      <dgm:spPr/>
      <dgm:t>
        <a:bodyPr/>
        <a:lstStyle/>
        <a:p>
          <a:endParaRPr lang="ru-RU"/>
        </a:p>
      </dgm:t>
    </dgm:pt>
    <dgm:pt modelId="{69BE17EE-B2DB-4F79-A46E-1934DC3D56F7}" type="pres">
      <dgm:prSet presAssocID="{31F70264-2334-443C-838E-AD75DE96E531}" presName="linearFlow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6D0CBF1F-F97B-4981-8A1A-61FD9DA8DF98}" type="pres">
      <dgm:prSet presAssocID="{A3F6C26C-0230-496B-A67B-769367CEF054}" presName="composite" presStyleCnt="0"/>
      <dgm:spPr>
        <a:scene3d>
          <a:camera prst="orthographicFront"/>
          <a:lightRig rig="threePt" dir="t"/>
        </a:scene3d>
        <a:sp3d>
          <a:bevelT prst="convex"/>
        </a:sp3d>
      </dgm:spPr>
    </dgm:pt>
    <dgm:pt modelId="{D5AEBC9C-D349-425C-AC7B-E85FFB470E67}" type="pres">
      <dgm:prSet presAssocID="{A3F6C26C-0230-496B-A67B-769367CEF054}" presName="imgShp" presStyleLbl="fgImgPlace1" presStyleIdx="0" presStyleCnt="1" custLinFactNeighborX="-16866" custLinFactNeighborY="-33611"/>
      <dgm:spPr>
        <a:blipFill>
          <a:blip xmlns:r="http://schemas.openxmlformats.org/officeDocument/2006/relationships" r:embed="rId1">
            <a:extLst/>
          </a:blip>
          <a:srcRect/>
          <a:stretch>
            <a:fillRect l="-25000" r="-25000"/>
          </a:stretch>
        </a:blipFill>
        <a:scene3d>
          <a:camera prst="orthographicFront"/>
          <a:lightRig rig="threePt" dir="t"/>
        </a:scene3d>
        <a:sp3d>
          <a:bevelT prst="convex"/>
        </a:sp3d>
      </dgm:spPr>
      <dgm:t>
        <a:bodyPr/>
        <a:lstStyle/>
        <a:p>
          <a:endParaRPr lang="ru-RU"/>
        </a:p>
      </dgm:t>
    </dgm:pt>
    <dgm:pt modelId="{248C8F71-A5B7-486E-A7EE-52A1AE568A58}" type="pres">
      <dgm:prSet presAssocID="{A3F6C26C-0230-496B-A67B-769367CEF054}" presName="txShp" presStyleLbl="node1" presStyleIdx="0" presStyleCnt="1" custScaleX="126515" custLinFactNeighborX="7386" custLinFactNeighborY="-2859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D28B7F84-8794-4933-B87A-6F3341631531}" type="presOf" srcId="{31F70264-2334-443C-838E-AD75DE96E531}" destId="{69BE17EE-B2DB-4F79-A46E-1934DC3D56F7}" srcOrd="0" destOrd="0" presId="urn:microsoft.com/office/officeart/2005/8/layout/vList3#1"/>
    <dgm:cxn modelId="{747A133A-6C96-4753-B5C4-5C3727914F49}" srcId="{31F70264-2334-443C-838E-AD75DE96E531}" destId="{A3F6C26C-0230-496B-A67B-769367CEF054}" srcOrd="0" destOrd="0" parTransId="{D15E1C7C-08D4-427E-8CA3-ADA1880F8A47}" sibTransId="{6CD29BE2-605D-4F80-999A-F1647EF5207F}"/>
    <dgm:cxn modelId="{CEC742A0-918A-4049-B3BA-A1D9F5356DE0}" type="presOf" srcId="{A3F6C26C-0230-496B-A67B-769367CEF054}" destId="{248C8F71-A5B7-486E-A7EE-52A1AE568A58}" srcOrd="0" destOrd="0" presId="urn:microsoft.com/office/officeart/2005/8/layout/vList3#1"/>
    <dgm:cxn modelId="{13CF9CB8-BD6D-41A7-9C60-AA2859AD54AD}" type="presParOf" srcId="{69BE17EE-B2DB-4F79-A46E-1934DC3D56F7}" destId="{6D0CBF1F-F97B-4981-8A1A-61FD9DA8DF98}" srcOrd="0" destOrd="0" presId="urn:microsoft.com/office/officeart/2005/8/layout/vList3#1"/>
    <dgm:cxn modelId="{580E815D-8C16-4EBF-9CB0-68A84A8BD78E}" type="presParOf" srcId="{6D0CBF1F-F97B-4981-8A1A-61FD9DA8DF98}" destId="{D5AEBC9C-D349-425C-AC7B-E85FFB470E67}" srcOrd="0" destOrd="0" presId="urn:microsoft.com/office/officeart/2005/8/layout/vList3#1"/>
    <dgm:cxn modelId="{61F5A62A-3751-4A97-A582-0400B67D8ED1}" type="presParOf" srcId="{6D0CBF1F-F97B-4981-8A1A-61FD9DA8DF98}" destId="{248C8F71-A5B7-486E-A7EE-52A1AE568A58}" srcOrd="1" destOrd="0" presId="urn:microsoft.com/office/officeart/2005/8/layout/vList3#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E64535F0-3763-45B9-88AF-7BE279D0C8BA}" type="doc">
      <dgm:prSet loTypeId="urn:microsoft.com/office/officeart/2005/8/layout/vList3#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B4187C7E-A398-482A-B725-761613EBF0A0}">
      <dgm:prSet custT="1"/>
      <dgm:spPr>
        <a:solidFill>
          <a:srgbClr val="FF99FF"/>
        </a:solidFill>
        <a:ln>
          <a:noFill/>
        </a:ln>
        <a:effectLst>
          <a:outerShdw blurRad="149987" dist="250190" dir="8460000" algn="ctr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500000"/>
          </a:lightRig>
        </a:scene3d>
        <a:sp3d prstMaterial="metal">
          <a:bevelT w="88900" h="88900"/>
        </a:sp3d>
      </dgm:spPr>
      <dgm:t>
        <a:bodyPr/>
        <a:lstStyle/>
        <a:p>
          <a:pPr rtl="0"/>
          <a:r>
            <a:rPr lang="ru-RU" sz="2000" b="0" dirty="0" smtClean="0">
              <a:solidFill>
                <a:schemeClr val="accent5">
                  <a:lumMod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Проведение диагностических исследований: в поликлинике по месту прикрепления - </a:t>
          </a:r>
          <a:r>
            <a:rPr lang="ru-RU" sz="2000" b="0" u="sng" dirty="0" smtClean="0">
              <a:solidFill>
                <a:schemeClr val="accent5">
                  <a:lumMod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14 рабочих дней со дня назначения; </a:t>
          </a:r>
          <a:r>
            <a:rPr lang="ru-RU" sz="2000" b="0" u="none" dirty="0" smtClean="0">
              <a:solidFill>
                <a:schemeClr val="accent5">
                  <a:lumMod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при подозрении на онкологическое заболевание – не более 7 рабочих дней</a:t>
          </a:r>
        </a:p>
      </dgm:t>
    </dgm:pt>
    <dgm:pt modelId="{2A2783CA-D9CA-4F4F-BCD8-F997B5244D5B}" type="parTrans" cxnId="{14E227E9-A383-4D56-9966-3035129156CE}">
      <dgm:prSet/>
      <dgm:spPr/>
      <dgm:t>
        <a:bodyPr/>
        <a:lstStyle/>
        <a:p>
          <a:endParaRPr lang="ru-RU"/>
        </a:p>
      </dgm:t>
    </dgm:pt>
    <dgm:pt modelId="{61A44187-63D1-454F-95A3-19B0350083BB}" type="sibTrans" cxnId="{14E227E9-A383-4D56-9966-3035129156CE}">
      <dgm:prSet/>
      <dgm:spPr/>
      <dgm:t>
        <a:bodyPr/>
        <a:lstStyle/>
        <a:p>
          <a:endParaRPr lang="ru-RU"/>
        </a:p>
      </dgm:t>
    </dgm:pt>
    <dgm:pt modelId="{3A19A89B-D428-4EF2-B918-C46639E4713C}">
      <dgm:prSet custT="1"/>
      <dgm:spPr>
        <a:solidFill>
          <a:schemeClr val="accent6">
            <a:lumMod val="20000"/>
            <a:lumOff val="80000"/>
          </a:schemeClr>
        </a:solidFill>
        <a:ln>
          <a:noFill/>
        </a:ln>
        <a:effectLst>
          <a:outerShdw blurRad="149987" dist="250190" dir="8460000" algn="ctr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500000"/>
          </a:lightRig>
        </a:scene3d>
        <a:sp3d prstMaterial="metal">
          <a:bevelT w="88900" h="88900"/>
        </a:sp3d>
      </dgm:spPr>
      <dgm:t>
        <a:bodyPr/>
        <a:lstStyle/>
        <a:p>
          <a:pPr rtl="0"/>
          <a:r>
            <a:rPr lang="ru-RU" sz="2000" b="0" dirty="0" smtClean="0">
              <a:solidFill>
                <a:schemeClr val="accent5">
                  <a:lumMod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Проведение компьютерной и магнитно-резонансной томографии, ангиографии - </a:t>
          </a:r>
          <a:r>
            <a:rPr lang="ru-RU" sz="2000" b="0" u="sng" dirty="0" smtClean="0">
              <a:solidFill>
                <a:schemeClr val="accent5">
                  <a:lumMod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не более 14 рабочих дней со дня назначения, для онкологических больных-не более 7 рабочих дней.</a:t>
          </a:r>
          <a:endParaRPr lang="ru-RU" sz="2000" b="0" u="sng" dirty="0">
            <a:solidFill>
              <a:schemeClr val="accent5">
                <a:lumMod val="25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63A616FC-215C-4016-A3FC-4635A6429EC6}" type="parTrans" cxnId="{BF2FDA68-2F82-452E-B3A7-D6CAAA061415}">
      <dgm:prSet/>
      <dgm:spPr/>
      <dgm:t>
        <a:bodyPr/>
        <a:lstStyle/>
        <a:p>
          <a:endParaRPr lang="ru-RU"/>
        </a:p>
      </dgm:t>
    </dgm:pt>
    <dgm:pt modelId="{5AD207E9-4CE5-47EA-A15F-8EE3364CD6E7}" type="sibTrans" cxnId="{BF2FDA68-2F82-452E-B3A7-D6CAAA061415}">
      <dgm:prSet/>
      <dgm:spPr/>
      <dgm:t>
        <a:bodyPr/>
        <a:lstStyle/>
        <a:p>
          <a:endParaRPr lang="ru-RU"/>
        </a:p>
      </dgm:t>
    </dgm:pt>
    <dgm:pt modelId="{DB95861E-2E17-4313-949D-BCAAD4E01DB7}">
      <dgm:prSet custT="1"/>
      <dgm:spPr>
        <a:solidFill>
          <a:srgbClr val="92D050"/>
        </a:solidFill>
        <a:ln>
          <a:noFill/>
        </a:ln>
        <a:effectLst>
          <a:outerShdw blurRad="149987" dist="250190" dir="8460000" algn="ctr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500000"/>
          </a:lightRig>
        </a:scene3d>
        <a:sp3d prstMaterial="metal">
          <a:bevelT w="88900" h="88900"/>
        </a:sp3d>
      </dgm:spPr>
      <dgm:t>
        <a:bodyPr/>
        <a:lstStyle/>
        <a:p>
          <a:pPr rtl="0">
            <a:spcAft>
              <a:spcPts val="0"/>
            </a:spcAft>
          </a:pPr>
          <a:r>
            <a:rPr lang="ru-RU" sz="2000" b="0" dirty="0" smtClean="0">
              <a:solidFill>
                <a:schemeClr val="accent5">
                  <a:lumMod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Консультация врачей-специалистов – </a:t>
          </a:r>
        </a:p>
        <a:p>
          <a:pPr rtl="0">
            <a:spcAft>
              <a:spcPts val="0"/>
            </a:spcAft>
          </a:pPr>
          <a:r>
            <a:rPr lang="ru-RU" sz="2000" b="0" u="sng" dirty="0" smtClean="0">
              <a:solidFill>
                <a:schemeClr val="accent5">
                  <a:lumMod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не более 14 рабочих дней со дня обращения в МО</a:t>
          </a:r>
          <a:r>
            <a:rPr lang="ru-RU" sz="2000" b="0" dirty="0" smtClean="0">
              <a:solidFill>
                <a:schemeClr val="accent5">
                  <a:lumMod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; при подозрении на онкологическое заболевание- не более 3 рабочих дней</a:t>
          </a:r>
          <a:endParaRPr lang="ru-RU" sz="2000" b="0" dirty="0">
            <a:solidFill>
              <a:schemeClr val="accent5">
                <a:lumMod val="25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A65B1056-A849-43F3-ABDD-8422EF8DFBDE}" type="sibTrans" cxnId="{03BC7A27-E236-44CE-AD6B-69C3B3DB13A9}">
      <dgm:prSet/>
      <dgm:spPr/>
      <dgm:t>
        <a:bodyPr/>
        <a:lstStyle/>
        <a:p>
          <a:endParaRPr lang="ru-RU"/>
        </a:p>
      </dgm:t>
    </dgm:pt>
    <dgm:pt modelId="{2685AE8C-7D94-4E37-A7D0-C79E90D2305C}" type="parTrans" cxnId="{03BC7A27-E236-44CE-AD6B-69C3B3DB13A9}">
      <dgm:prSet/>
      <dgm:spPr/>
      <dgm:t>
        <a:bodyPr/>
        <a:lstStyle/>
        <a:p>
          <a:endParaRPr lang="ru-RU"/>
        </a:p>
      </dgm:t>
    </dgm:pt>
    <dgm:pt modelId="{1C2282BA-3BB0-43D9-82BF-BC06B7DC580F}" type="pres">
      <dgm:prSet presAssocID="{E64535F0-3763-45B9-88AF-7BE279D0C8BA}" presName="linearFlow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5119356B-F0AE-485E-8703-059834AFB260}" type="pres">
      <dgm:prSet presAssocID="{DB95861E-2E17-4313-949D-BCAAD4E01DB7}" presName="composite" presStyleCnt="0"/>
      <dgm:spPr/>
    </dgm:pt>
    <dgm:pt modelId="{4A7850C4-891C-4122-8B81-2515BE3AC3C6}" type="pres">
      <dgm:prSet presAssocID="{DB95861E-2E17-4313-949D-BCAAD4E01DB7}" presName="imgShp" presStyleLbl="fgImgPlace1" presStyleIdx="0" presStyleCnt="3" custLinFactNeighborX="-59945" custLinFactNeighborY="2013"/>
      <dgm:spPr>
        <a:blipFill>
          <a:blip xmlns:r="http://schemas.openxmlformats.org/officeDocument/2006/relationships" r:embed="rId1">
            <a:extLst/>
          </a:blip>
          <a:srcRect/>
          <a:stretch>
            <a:fillRect l="-21000" r="-21000"/>
          </a:stretch>
        </a:blipFill>
        <a:ln>
          <a:solidFill>
            <a:srgbClr val="92D050"/>
          </a:solidFill>
        </a:ln>
      </dgm:spPr>
      <dgm:t>
        <a:bodyPr/>
        <a:lstStyle/>
        <a:p>
          <a:endParaRPr lang="ru-RU"/>
        </a:p>
      </dgm:t>
    </dgm:pt>
    <dgm:pt modelId="{96AAF986-3773-4CE6-9C89-3BC127DCFA51}" type="pres">
      <dgm:prSet presAssocID="{DB95861E-2E17-4313-949D-BCAAD4E01DB7}" presName="txShp" presStyleLbl="node1" presStyleIdx="0" presStyleCnt="3" custLinFactNeighborX="464" custLinFactNeighborY="761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62C64F9-46D5-4BFD-83C0-1DB47E0A4EE9}" type="pres">
      <dgm:prSet presAssocID="{A65B1056-A849-43F3-ABDD-8422EF8DFBDE}" presName="spacing" presStyleCnt="0"/>
      <dgm:spPr/>
    </dgm:pt>
    <dgm:pt modelId="{80148A62-D152-44C1-A3A9-1151C2604165}" type="pres">
      <dgm:prSet presAssocID="{B4187C7E-A398-482A-B725-761613EBF0A0}" presName="composite" presStyleCnt="0"/>
      <dgm:spPr/>
    </dgm:pt>
    <dgm:pt modelId="{E4AFDB20-76BF-4B84-8F52-673A7FC1F80D}" type="pres">
      <dgm:prSet presAssocID="{B4187C7E-A398-482A-B725-761613EBF0A0}" presName="imgShp" presStyleLbl="fgImgPlace1" presStyleIdx="1" presStyleCnt="3" custScaleX="109418" custScaleY="104160" custLinFactNeighborX="-59945" custLinFactNeighborY="-12073"/>
      <dgm:spPr>
        <a:blipFill>
          <a:blip xmlns:r="http://schemas.openxmlformats.org/officeDocument/2006/relationships" r:embed="rId2">
            <a:extLst/>
          </a:blip>
          <a:srcRect/>
          <a:stretch>
            <a:fillRect l="-25000" r="-25000"/>
          </a:stretch>
        </a:blipFill>
        <a:ln>
          <a:solidFill>
            <a:srgbClr val="FF99FF"/>
          </a:solidFill>
        </a:ln>
      </dgm:spPr>
      <dgm:t>
        <a:bodyPr/>
        <a:lstStyle/>
        <a:p>
          <a:endParaRPr lang="ru-RU"/>
        </a:p>
      </dgm:t>
    </dgm:pt>
    <dgm:pt modelId="{5A9247BF-51A1-4272-A35E-E1FFB510B684}" type="pres">
      <dgm:prSet presAssocID="{B4187C7E-A398-482A-B725-761613EBF0A0}" presName="txShp" presStyleLbl="node1" presStyleIdx="1" presStyleCnt="3" custScaleY="11992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D5FA090-62C7-4D3E-A143-96B4340DFF5F}" type="pres">
      <dgm:prSet presAssocID="{61A44187-63D1-454F-95A3-19B0350083BB}" presName="spacing" presStyleCnt="0"/>
      <dgm:spPr/>
    </dgm:pt>
    <dgm:pt modelId="{DFDD1F20-044D-472B-97A7-82171FD5998C}" type="pres">
      <dgm:prSet presAssocID="{3A19A89B-D428-4EF2-B918-C46639E4713C}" presName="composite" presStyleCnt="0"/>
      <dgm:spPr/>
    </dgm:pt>
    <dgm:pt modelId="{D5A6729F-E387-4B91-8C98-24E746D34EE0}" type="pres">
      <dgm:prSet presAssocID="{3A19A89B-D428-4EF2-B918-C46639E4713C}" presName="imgShp" presStyleLbl="fgImgPlace1" presStyleIdx="2" presStyleCnt="3" custLinFactNeighborX="-59945" custLinFactNeighborY="-5111"/>
      <dgm:spPr>
        <a:blipFill>
          <a:blip xmlns:r="http://schemas.openxmlformats.org/officeDocument/2006/relationships" r:embed="rId3">
            <a:extLst/>
          </a:blip>
          <a:srcRect/>
          <a:stretch>
            <a:fillRect/>
          </a:stretch>
        </a:blipFill>
      </dgm:spPr>
    </dgm:pt>
    <dgm:pt modelId="{3ACCFD67-0540-4EE5-B0FD-ECC1D0FB7FE6}" type="pres">
      <dgm:prSet presAssocID="{3A19A89B-D428-4EF2-B918-C46639E4713C}" presName="txShp" presStyleLbl="node1" presStyleIdx="2" presStyleCnt="3" custLinFactNeighborX="139" custLinFactNeighborY="-511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BF2FDA68-2F82-452E-B3A7-D6CAAA061415}" srcId="{E64535F0-3763-45B9-88AF-7BE279D0C8BA}" destId="{3A19A89B-D428-4EF2-B918-C46639E4713C}" srcOrd="2" destOrd="0" parTransId="{63A616FC-215C-4016-A3FC-4635A6429EC6}" sibTransId="{5AD207E9-4CE5-47EA-A15F-8EE3364CD6E7}"/>
    <dgm:cxn modelId="{03BC7A27-E236-44CE-AD6B-69C3B3DB13A9}" srcId="{E64535F0-3763-45B9-88AF-7BE279D0C8BA}" destId="{DB95861E-2E17-4313-949D-BCAAD4E01DB7}" srcOrd="0" destOrd="0" parTransId="{2685AE8C-7D94-4E37-A7D0-C79E90D2305C}" sibTransId="{A65B1056-A849-43F3-ABDD-8422EF8DFBDE}"/>
    <dgm:cxn modelId="{EEABAA16-50BD-4889-93DF-318CACA895FD}" type="presOf" srcId="{E64535F0-3763-45B9-88AF-7BE279D0C8BA}" destId="{1C2282BA-3BB0-43D9-82BF-BC06B7DC580F}" srcOrd="0" destOrd="0" presId="urn:microsoft.com/office/officeart/2005/8/layout/vList3#2"/>
    <dgm:cxn modelId="{5B694D03-7A51-4589-94A5-962F859916F1}" type="presOf" srcId="{DB95861E-2E17-4313-949D-BCAAD4E01DB7}" destId="{96AAF986-3773-4CE6-9C89-3BC127DCFA51}" srcOrd="0" destOrd="0" presId="urn:microsoft.com/office/officeart/2005/8/layout/vList3#2"/>
    <dgm:cxn modelId="{7183ACB3-1F51-473B-8B8B-162E23AE8633}" type="presOf" srcId="{B4187C7E-A398-482A-B725-761613EBF0A0}" destId="{5A9247BF-51A1-4272-A35E-E1FFB510B684}" srcOrd="0" destOrd="0" presId="urn:microsoft.com/office/officeart/2005/8/layout/vList3#2"/>
    <dgm:cxn modelId="{6001C7FB-0DE6-4A0A-AE39-EC850D3CA1EE}" type="presOf" srcId="{3A19A89B-D428-4EF2-B918-C46639E4713C}" destId="{3ACCFD67-0540-4EE5-B0FD-ECC1D0FB7FE6}" srcOrd="0" destOrd="0" presId="urn:microsoft.com/office/officeart/2005/8/layout/vList3#2"/>
    <dgm:cxn modelId="{14E227E9-A383-4D56-9966-3035129156CE}" srcId="{E64535F0-3763-45B9-88AF-7BE279D0C8BA}" destId="{B4187C7E-A398-482A-B725-761613EBF0A0}" srcOrd="1" destOrd="0" parTransId="{2A2783CA-D9CA-4F4F-BCD8-F997B5244D5B}" sibTransId="{61A44187-63D1-454F-95A3-19B0350083BB}"/>
    <dgm:cxn modelId="{E9C0BCF6-E6B5-4C56-9B01-6F36C65760BC}" type="presParOf" srcId="{1C2282BA-3BB0-43D9-82BF-BC06B7DC580F}" destId="{5119356B-F0AE-485E-8703-059834AFB260}" srcOrd="0" destOrd="0" presId="urn:microsoft.com/office/officeart/2005/8/layout/vList3#2"/>
    <dgm:cxn modelId="{0CE7C63C-5AC1-4410-920E-F420711C06B8}" type="presParOf" srcId="{5119356B-F0AE-485E-8703-059834AFB260}" destId="{4A7850C4-891C-4122-8B81-2515BE3AC3C6}" srcOrd="0" destOrd="0" presId="urn:microsoft.com/office/officeart/2005/8/layout/vList3#2"/>
    <dgm:cxn modelId="{AD7AD8BA-33CC-4A18-8025-2804BFF9EEFE}" type="presParOf" srcId="{5119356B-F0AE-485E-8703-059834AFB260}" destId="{96AAF986-3773-4CE6-9C89-3BC127DCFA51}" srcOrd="1" destOrd="0" presId="urn:microsoft.com/office/officeart/2005/8/layout/vList3#2"/>
    <dgm:cxn modelId="{DCB3295F-4056-453E-BE73-1F2A779BE535}" type="presParOf" srcId="{1C2282BA-3BB0-43D9-82BF-BC06B7DC580F}" destId="{462C64F9-46D5-4BFD-83C0-1DB47E0A4EE9}" srcOrd="1" destOrd="0" presId="urn:microsoft.com/office/officeart/2005/8/layout/vList3#2"/>
    <dgm:cxn modelId="{DB0FEFE5-B541-423B-9D58-708C22917183}" type="presParOf" srcId="{1C2282BA-3BB0-43D9-82BF-BC06B7DC580F}" destId="{80148A62-D152-44C1-A3A9-1151C2604165}" srcOrd="2" destOrd="0" presId="urn:microsoft.com/office/officeart/2005/8/layout/vList3#2"/>
    <dgm:cxn modelId="{DC75ED9A-7852-4AE8-85E1-CC3B4DF4DE2C}" type="presParOf" srcId="{80148A62-D152-44C1-A3A9-1151C2604165}" destId="{E4AFDB20-76BF-4B84-8F52-673A7FC1F80D}" srcOrd="0" destOrd="0" presId="urn:microsoft.com/office/officeart/2005/8/layout/vList3#2"/>
    <dgm:cxn modelId="{EC32321C-F0FE-40CF-A4BB-7E910747D09B}" type="presParOf" srcId="{80148A62-D152-44C1-A3A9-1151C2604165}" destId="{5A9247BF-51A1-4272-A35E-E1FFB510B684}" srcOrd="1" destOrd="0" presId="urn:microsoft.com/office/officeart/2005/8/layout/vList3#2"/>
    <dgm:cxn modelId="{92454799-C282-49BE-AC4A-0BCB4558A3B0}" type="presParOf" srcId="{1C2282BA-3BB0-43D9-82BF-BC06B7DC580F}" destId="{1D5FA090-62C7-4D3E-A143-96B4340DFF5F}" srcOrd="3" destOrd="0" presId="urn:microsoft.com/office/officeart/2005/8/layout/vList3#2"/>
    <dgm:cxn modelId="{79ABE193-4118-4392-9A70-1AA80A2FFAD7}" type="presParOf" srcId="{1C2282BA-3BB0-43D9-82BF-BC06B7DC580F}" destId="{DFDD1F20-044D-472B-97A7-82171FD5998C}" srcOrd="4" destOrd="0" presId="urn:microsoft.com/office/officeart/2005/8/layout/vList3#2"/>
    <dgm:cxn modelId="{01472517-3397-4591-8159-D15CCB74A36E}" type="presParOf" srcId="{DFDD1F20-044D-472B-97A7-82171FD5998C}" destId="{D5A6729F-E387-4B91-8C98-24E746D34EE0}" srcOrd="0" destOrd="0" presId="urn:microsoft.com/office/officeart/2005/8/layout/vList3#2"/>
    <dgm:cxn modelId="{2CCEF5D4-0E12-45C1-AE2A-0B47ED52A930}" type="presParOf" srcId="{DFDD1F20-044D-472B-97A7-82171FD5998C}" destId="{3ACCFD67-0540-4EE5-B0FD-ECC1D0FB7FE6}" srcOrd="1" destOrd="0" presId="urn:microsoft.com/office/officeart/2005/8/layout/vList3#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CEFA1C1D-708C-49FB-96E3-10B32AD22398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7811D4E6-2D24-449A-A60C-672FAA8CDC54}">
      <dgm:prSet custT="1"/>
      <dgm:spPr>
        <a:solidFill>
          <a:srgbClr val="008000"/>
        </a:solidFill>
        <a:effectLst>
          <a:glow rad="101600">
            <a:schemeClr val="accent4">
              <a:satMod val="175000"/>
              <a:alpha val="40000"/>
            </a:schemeClr>
          </a:glow>
        </a:effectLst>
      </dgm:spPr>
      <dgm:t>
        <a:bodyPr/>
        <a:lstStyle/>
        <a:p>
          <a:pPr rtl="0"/>
          <a:r>
            <a:rPr lang="ru-RU" sz="2400" b="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Осуществляется по направлению участкового врача-терапевта (педиатра), ВОП, фельдшера, врача-специалиста, а также в случае самостоятельного обращения гражданина к врачу-специалисту</a:t>
          </a:r>
          <a:r>
            <a:rPr lang="ru-RU" sz="2000" b="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endParaRPr lang="ru-RU" sz="2000" b="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1BE8FDE2-9B6C-45B5-9712-C440738B9EF5}" type="parTrans" cxnId="{A26C4C35-D5EA-429C-A09C-DAD66F11B21B}">
      <dgm:prSet/>
      <dgm:spPr/>
      <dgm:t>
        <a:bodyPr/>
        <a:lstStyle/>
        <a:p>
          <a:endParaRPr lang="ru-RU"/>
        </a:p>
      </dgm:t>
    </dgm:pt>
    <dgm:pt modelId="{4DFF2310-2ACC-405C-8D58-9E85A70F4F8C}" type="sibTrans" cxnId="{A26C4C35-D5EA-429C-A09C-DAD66F11B21B}">
      <dgm:prSet/>
      <dgm:spPr/>
      <dgm:t>
        <a:bodyPr/>
        <a:lstStyle/>
        <a:p>
          <a:endParaRPr lang="ru-RU"/>
        </a:p>
      </dgm:t>
    </dgm:pt>
    <dgm:pt modelId="{DD8AC503-BE6F-409A-BE94-B6CC59956C63}" type="pres">
      <dgm:prSet presAssocID="{CEFA1C1D-708C-49FB-96E3-10B32AD22398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65D875AC-CD0E-4AB5-A516-556B0A847EE6}" type="pres">
      <dgm:prSet presAssocID="{7811D4E6-2D24-449A-A60C-672FAA8CDC54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A26C4C35-D5EA-429C-A09C-DAD66F11B21B}" srcId="{CEFA1C1D-708C-49FB-96E3-10B32AD22398}" destId="{7811D4E6-2D24-449A-A60C-672FAA8CDC54}" srcOrd="0" destOrd="0" parTransId="{1BE8FDE2-9B6C-45B5-9712-C440738B9EF5}" sibTransId="{4DFF2310-2ACC-405C-8D58-9E85A70F4F8C}"/>
    <dgm:cxn modelId="{1FAD9657-7523-4C96-90A7-E4A54BFDB44E}" type="presOf" srcId="{7811D4E6-2D24-449A-A60C-672FAA8CDC54}" destId="{65D875AC-CD0E-4AB5-A516-556B0A847EE6}" srcOrd="0" destOrd="0" presId="urn:microsoft.com/office/officeart/2005/8/layout/vList2"/>
    <dgm:cxn modelId="{8EED92D7-9C72-4EDD-B6FD-A7752B366A21}" type="presOf" srcId="{CEFA1C1D-708C-49FB-96E3-10B32AD22398}" destId="{DD8AC503-BE6F-409A-BE94-B6CC59956C63}" srcOrd="0" destOrd="0" presId="urn:microsoft.com/office/officeart/2005/8/layout/vList2"/>
    <dgm:cxn modelId="{4A3BFE03-CFA6-451D-8457-67FD94D2EC4F}" type="presParOf" srcId="{DD8AC503-BE6F-409A-BE94-B6CC59956C63}" destId="{65D875AC-CD0E-4AB5-A516-556B0A847EE6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FEF36E38-AD31-4FA3-B40C-CC7384D460E6}" type="doc">
      <dgm:prSet loTypeId="urn:microsoft.com/office/officeart/2005/8/layout/vList2" loCatId="list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77C97DF7-D871-44AD-87DC-54CF5925825D}">
      <dgm:prSet custT="1"/>
      <dgm:spPr>
        <a:solidFill>
          <a:srgbClr val="FFFF99"/>
        </a:solidFill>
      </dgm:spPr>
      <dgm:t>
        <a:bodyPr/>
        <a:lstStyle/>
        <a:p>
          <a:pPr rtl="0"/>
          <a:r>
            <a:rPr lang="ru-RU" sz="1800" b="1" dirty="0" smtClean="0">
              <a:solidFill>
                <a:schemeClr val="accent5">
                  <a:lumMod val="25000"/>
                </a:schemeClr>
              </a:solidFill>
              <a:latin typeface="+mn-lt"/>
              <a:cs typeface="Times New Roman" pitchFamily="18" charset="0"/>
            </a:rPr>
            <a:t>острых заболеваниях, сопровождающихся ухудшением состояния здоровья; </a:t>
          </a:r>
          <a:endParaRPr lang="ru-RU" sz="1800" b="1" dirty="0">
            <a:solidFill>
              <a:schemeClr val="accent5">
                <a:lumMod val="25000"/>
              </a:schemeClr>
            </a:solidFill>
            <a:latin typeface="+mn-lt"/>
            <a:cs typeface="Times New Roman" pitchFamily="18" charset="0"/>
          </a:endParaRPr>
        </a:p>
      </dgm:t>
    </dgm:pt>
    <dgm:pt modelId="{ED602443-2B8D-481F-94D7-8F31C0D54AF5}" type="parTrans" cxnId="{DCEFBDBA-7615-4D56-BE55-D16C867D9A62}">
      <dgm:prSet/>
      <dgm:spPr/>
      <dgm:t>
        <a:bodyPr/>
        <a:lstStyle/>
        <a:p>
          <a:endParaRPr lang="ru-RU"/>
        </a:p>
      </dgm:t>
    </dgm:pt>
    <dgm:pt modelId="{6A413002-8398-4454-92A1-56BD96D1417A}" type="sibTrans" cxnId="{DCEFBDBA-7615-4D56-BE55-D16C867D9A62}">
      <dgm:prSet/>
      <dgm:spPr/>
      <dgm:t>
        <a:bodyPr/>
        <a:lstStyle/>
        <a:p>
          <a:endParaRPr lang="ru-RU"/>
        </a:p>
      </dgm:t>
    </dgm:pt>
    <dgm:pt modelId="{9C4C5FD8-11FA-42AF-8307-216E36C7B852}">
      <dgm:prSet custT="1"/>
      <dgm:spPr>
        <a:solidFill>
          <a:srgbClr val="00FF99"/>
        </a:solidFill>
      </dgm:spPr>
      <dgm:t>
        <a:bodyPr/>
        <a:lstStyle/>
        <a:p>
          <a:pPr rtl="0"/>
          <a:r>
            <a:rPr lang="ru-RU" sz="1800" b="1" dirty="0" smtClean="0">
              <a:solidFill>
                <a:schemeClr val="accent5">
                  <a:lumMod val="25000"/>
                </a:schemeClr>
              </a:solidFill>
              <a:latin typeface="+mn-lt"/>
              <a:cs typeface="Times New Roman" pitchFamily="18" charset="0"/>
            </a:rPr>
            <a:t>состояниях, представляющих эпидемиологическую опасность для окружающих; </a:t>
          </a:r>
          <a:endParaRPr lang="ru-RU" sz="1800" b="1" dirty="0">
            <a:solidFill>
              <a:schemeClr val="accent5">
                <a:lumMod val="25000"/>
              </a:schemeClr>
            </a:solidFill>
            <a:latin typeface="+mn-lt"/>
            <a:cs typeface="Times New Roman" pitchFamily="18" charset="0"/>
          </a:endParaRPr>
        </a:p>
      </dgm:t>
    </dgm:pt>
    <dgm:pt modelId="{79143E04-A635-4D16-8979-AA6CDB2ABA5C}" type="parTrans" cxnId="{6E6F8D61-B719-46F1-B5F7-996D7E6BDE75}">
      <dgm:prSet/>
      <dgm:spPr/>
      <dgm:t>
        <a:bodyPr/>
        <a:lstStyle/>
        <a:p>
          <a:endParaRPr lang="ru-RU"/>
        </a:p>
      </dgm:t>
    </dgm:pt>
    <dgm:pt modelId="{E8CECAE2-D163-40D7-9C47-BE673E68CEDD}" type="sibTrans" cxnId="{6E6F8D61-B719-46F1-B5F7-996D7E6BDE75}">
      <dgm:prSet/>
      <dgm:spPr/>
      <dgm:t>
        <a:bodyPr/>
        <a:lstStyle/>
        <a:p>
          <a:endParaRPr lang="ru-RU"/>
        </a:p>
      </dgm:t>
    </dgm:pt>
    <dgm:pt modelId="{E93DF282-0DBA-403F-8A1D-BAE9EDFF7364}">
      <dgm:prSet custT="1"/>
      <dgm:spPr>
        <a:solidFill>
          <a:schemeClr val="accent3">
            <a:lumMod val="40000"/>
            <a:lumOff val="60000"/>
          </a:schemeClr>
        </a:solidFill>
      </dgm:spPr>
      <dgm:t>
        <a:bodyPr/>
        <a:lstStyle/>
        <a:p>
          <a:pPr rtl="0"/>
          <a:r>
            <a:rPr lang="ru-RU" sz="1800" b="1" dirty="0" smtClean="0">
              <a:solidFill>
                <a:schemeClr val="accent6">
                  <a:lumMod val="75000"/>
                </a:schemeClr>
              </a:solidFill>
              <a:latin typeface="+mn-lt"/>
              <a:cs typeface="Times New Roman" pitchFamily="18" charset="0"/>
            </a:rPr>
            <a:t>хронических заболеваниях в стадии обострения;</a:t>
          </a:r>
          <a:endParaRPr lang="ru-RU" sz="1800" b="1" dirty="0">
            <a:solidFill>
              <a:schemeClr val="accent6">
                <a:lumMod val="75000"/>
              </a:schemeClr>
            </a:solidFill>
            <a:latin typeface="+mn-lt"/>
            <a:cs typeface="Times New Roman" pitchFamily="18" charset="0"/>
          </a:endParaRPr>
        </a:p>
      </dgm:t>
    </dgm:pt>
    <dgm:pt modelId="{B252F80A-0530-4059-8A54-9DB67BFF521B}" type="parTrans" cxnId="{535ED57A-0270-4E8E-8FC8-7A04F6C604F9}">
      <dgm:prSet/>
      <dgm:spPr/>
      <dgm:t>
        <a:bodyPr/>
        <a:lstStyle/>
        <a:p>
          <a:endParaRPr lang="ru-RU"/>
        </a:p>
      </dgm:t>
    </dgm:pt>
    <dgm:pt modelId="{BF7CF68D-9D05-4EC6-85B2-E317AA6DCE69}" type="sibTrans" cxnId="{535ED57A-0270-4E8E-8FC8-7A04F6C604F9}">
      <dgm:prSet/>
      <dgm:spPr/>
      <dgm:t>
        <a:bodyPr/>
        <a:lstStyle/>
        <a:p>
          <a:endParaRPr lang="ru-RU"/>
        </a:p>
      </dgm:t>
    </dgm:pt>
    <dgm:pt modelId="{4B37EE11-2232-4425-8CA6-1DF0E1C8A8CB}">
      <dgm:prSet custT="1"/>
      <dgm:spPr>
        <a:solidFill>
          <a:srgbClr val="FF99FF"/>
        </a:solidFill>
      </dgm:spPr>
      <dgm:t>
        <a:bodyPr/>
        <a:lstStyle/>
        <a:p>
          <a:pPr rtl="0"/>
          <a:r>
            <a:rPr lang="ru-RU" sz="1800" b="1" dirty="0" smtClean="0">
              <a:solidFill>
                <a:schemeClr val="accent5">
                  <a:lumMod val="25000"/>
                </a:schemeClr>
              </a:solidFill>
              <a:latin typeface="+mn-lt"/>
              <a:cs typeface="Times New Roman" pitchFamily="18" charset="0"/>
            </a:rPr>
            <a:t>заболеваниях женщин во время беременности и после родов;</a:t>
          </a:r>
          <a:endParaRPr lang="ru-RU" sz="1800" b="1" dirty="0">
            <a:solidFill>
              <a:schemeClr val="accent5">
                <a:lumMod val="25000"/>
              </a:schemeClr>
            </a:solidFill>
            <a:latin typeface="+mn-lt"/>
            <a:cs typeface="Times New Roman" pitchFamily="18" charset="0"/>
          </a:endParaRPr>
        </a:p>
      </dgm:t>
    </dgm:pt>
    <dgm:pt modelId="{D8473A99-893A-46FC-9755-4967C10E31F1}" type="parTrans" cxnId="{9A1B64DD-D2C2-4775-BDD1-7D3C8CFF9246}">
      <dgm:prSet/>
      <dgm:spPr/>
      <dgm:t>
        <a:bodyPr/>
        <a:lstStyle/>
        <a:p>
          <a:endParaRPr lang="ru-RU"/>
        </a:p>
      </dgm:t>
    </dgm:pt>
    <dgm:pt modelId="{11B5DC71-9811-4B0C-964C-3D9BA7F94327}" type="sibTrans" cxnId="{9A1B64DD-D2C2-4775-BDD1-7D3C8CFF9246}">
      <dgm:prSet/>
      <dgm:spPr/>
      <dgm:t>
        <a:bodyPr/>
        <a:lstStyle/>
        <a:p>
          <a:endParaRPr lang="ru-RU"/>
        </a:p>
      </dgm:t>
    </dgm:pt>
    <dgm:pt modelId="{E2B5C6A8-DF18-4509-8517-622B5094D69A}">
      <dgm:prSet custT="1"/>
      <dgm:spPr>
        <a:solidFill>
          <a:srgbClr val="FFCC66"/>
        </a:solidFill>
      </dgm:spPr>
      <dgm:t>
        <a:bodyPr/>
        <a:lstStyle/>
        <a:p>
          <a:pPr rtl="0"/>
          <a:r>
            <a:rPr lang="ru-RU" sz="1800" b="1" dirty="0" smtClean="0">
              <a:solidFill>
                <a:schemeClr val="accent5">
                  <a:lumMod val="25000"/>
                </a:schemeClr>
              </a:solidFill>
              <a:latin typeface="+mn-lt"/>
              <a:cs typeface="Times New Roman" pitchFamily="18" charset="0"/>
            </a:rPr>
            <a:t>осуществлении патронажа родильниц и детей первого года жизни в установленном порядке;</a:t>
          </a:r>
          <a:endParaRPr lang="ru-RU" sz="1800" b="1" dirty="0">
            <a:solidFill>
              <a:schemeClr val="accent5">
                <a:lumMod val="25000"/>
              </a:schemeClr>
            </a:solidFill>
            <a:latin typeface="+mn-lt"/>
            <a:cs typeface="Times New Roman" pitchFamily="18" charset="0"/>
          </a:endParaRPr>
        </a:p>
      </dgm:t>
    </dgm:pt>
    <dgm:pt modelId="{081888B4-329D-4D08-AF4D-BF50A2BB85B7}" type="parTrans" cxnId="{7E4F8A96-AC76-48B0-9768-E7D6898D16BF}">
      <dgm:prSet/>
      <dgm:spPr/>
      <dgm:t>
        <a:bodyPr/>
        <a:lstStyle/>
        <a:p>
          <a:endParaRPr lang="ru-RU"/>
        </a:p>
      </dgm:t>
    </dgm:pt>
    <dgm:pt modelId="{F5151FD5-B9A2-439E-887F-7DC20AFE0823}" type="sibTrans" cxnId="{7E4F8A96-AC76-48B0-9768-E7D6898D16BF}">
      <dgm:prSet/>
      <dgm:spPr/>
      <dgm:t>
        <a:bodyPr/>
        <a:lstStyle/>
        <a:p>
          <a:endParaRPr lang="ru-RU"/>
        </a:p>
      </dgm:t>
    </dgm:pt>
    <dgm:pt modelId="{0FFB772B-3FA3-4B5E-8013-68372F569671}">
      <dgm:prSet custT="1"/>
      <dgm:spPr>
        <a:solidFill>
          <a:srgbClr val="FB8869"/>
        </a:solidFill>
      </dgm:spPr>
      <dgm:t>
        <a:bodyPr/>
        <a:lstStyle/>
        <a:p>
          <a:pPr rtl="0"/>
          <a:r>
            <a:rPr lang="ru-RU" sz="1800" b="1" dirty="0" smtClean="0">
              <a:solidFill>
                <a:schemeClr val="accent5">
                  <a:lumMod val="25000"/>
                </a:schemeClr>
              </a:solidFill>
              <a:latin typeface="+mn-lt"/>
              <a:cs typeface="Times New Roman" pitchFamily="18" charset="0"/>
            </a:rPr>
            <a:t>невозможности (ограниченности) пациентов к самостоятельному передвижению</a:t>
          </a:r>
          <a:r>
            <a:rPr lang="ru-RU" sz="500" dirty="0" smtClean="0">
              <a:solidFill>
                <a:schemeClr val="accent5">
                  <a:lumMod val="25000"/>
                </a:schemeClr>
              </a:solidFill>
              <a:latin typeface="+mn-lt"/>
            </a:rPr>
            <a:t>.</a:t>
          </a:r>
          <a:endParaRPr lang="ru-RU" sz="500" dirty="0">
            <a:solidFill>
              <a:schemeClr val="accent5">
                <a:lumMod val="25000"/>
              </a:schemeClr>
            </a:solidFill>
            <a:latin typeface="+mn-lt"/>
          </a:endParaRPr>
        </a:p>
      </dgm:t>
    </dgm:pt>
    <dgm:pt modelId="{02A7F594-65DA-4626-BFCA-F3C74EC5717C}" type="parTrans" cxnId="{9899AD70-A428-43A4-BF0F-B72A8D169DE2}">
      <dgm:prSet/>
      <dgm:spPr/>
      <dgm:t>
        <a:bodyPr/>
        <a:lstStyle/>
        <a:p>
          <a:endParaRPr lang="ru-RU"/>
        </a:p>
      </dgm:t>
    </dgm:pt>
    <dgm:pt modelId="{834FE47D-A44D-477A-9603-A008B2C1E056}" type="sibTrans" cxnId="{9899AD70-A428-43A4-BF0F-B72A8D169DE2}">
      <dgm:prSet/>
      <dgm:spPr/>
      <dgm:t>
        <a:bodyPr/>
        <a:lstStyle/>
        <a:p>
          <a:endParaRPr lang="ru-RU"/>
        </a:p>
      </dgm:t>
    </dgm:pt>
    <dgm:pt modelId="{09351BB7-EC14-4DB8-B3AD-1F819B2ED1A0}" type="pres">
      <dgm:prSet presAssocID="{FEF36E38-AD31-4FA3-B40C-CC7384D460E6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D33EB147-9290-4964-A185-9D1A2DFFCF9C}" type="pres">
      <dgm:prSet presAssocID="{77C97DF7-D871-44AD-87DC-54CF5925825D}" presName="parentText" presStyleLbl="node1" presStyleIdx="0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1992675-0854-45F1-A161-295004AF4C76}" type="pres">
      <dgm:prSet presAssocID="{6A413002-8398-4454-92A1-56BD96D1417A}" presName="spacer" presStyleCnt="0"/>
      <dgm:spPr/>
    </dgm:pt>
    <dgm:pt modelId="{72CEDE0B-4552-426B-BB73-05F03B3AE386}" type="pres">
      <dgm:prSet presAssocID="{9C4C5FD8-11FA-42AF-8307-216E36C7B852}" presName="parentText" presStyleLbl="node1" presStyleIdx="1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F7FECA8-F85D-4270-B745-BE24509B7A84}" type="pres">
      <dgm:prSet presAssocID="{E8CECAE2-D163-40D7-9C47-BE673E68CEDD}" presName="spacer" presStyleCnt="0"/>
      <dgm:spPr/>
    </dgm:pt>
    <dgm:pt modelId="{495BA151-A1F9-4B61-AB81-00FC4556A06A}" type="pres">
      <dgm:prSet presAssocID="{E93DF282-0DBA-403F-8A1D-BAE9EDFF7364}" presName="parentText" presStyleLbl="node1" presStyleIdx="2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D99F104-C0A8-417A-AE6D-A81BF87B4F47}" type="pres">
      <dgm:prSet presAssocID="{BF7CF68D-9D05-4EC6-85B2-E317AA6DCE69}" presName="spacer" presStyleCnt="0"/>
      <dgm:spPr/>
    </dgm:pt>
    <dgm:pt modelId="{5D3C672F-F7B0-4C1A-9F77-A4C1EFFEBA5F}" type="pres">
      <dgm:prSet presAssocID="{4B37EE11-2232-4425-8CA6-1DF0E1C8A8CB}" presName="parentText" presStyleLbl="node1" presStyleIdx="3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A599554-F7D5-4663-B3F0-EA60A055B587}" type="pres">
      <dgm:prSet presAssocID="{11B5DC71-9811-4B0C-964C-3D9BA7F94327}" presName="spacer" presStyleCnt="0"/>
      <dgm:spPr/>
    </dgm:pt>
    <dgm:pt modelId="{09D1A957-7B83-4D55-BB5D-DC0C3EFD8CD6}" type="pres">
      <dgm:prSet presAssocID="{E2B5C6A8-DF18-4509-8517-622B5094D69A}" presName="parentText" presStyleLbl="node1" presStyleIdx="4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7249B70-A0EB-48DC-91BA-A80898240E38}" type="pres">
      <dgm:prSet presAssocID="{F5151FD5-B9A2-439E-887F-7DC20AFE0823}" presName="spacer" presStyleCnt="0"/>
      <dgm:spPr/>
    </dgm:pt>
    <dgm:pt modelId="{D0D0434F-7DF6-4BD1-95DE-D2BEDADB5502}" type="pres">
      <dgm:prSet presAssocID="{0FFB772B-3FA3-4B5E-8013-68372F569671}" presName="parentText" presStyleLbl="node1" presStyleIdx="5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F44C73C9-126E-41EB-8F2E-488980B87565}" type="presOf" srcId="{4B37EE11-2232-4425-8CA6-1DF0E1C8A8CB}" destId="{5D3C672F-F7B0-4C1A-9F77-A4C1EFFEBA5F}" srcOrd="0" destOrd="0" presId="urn:microsoft.com/office/officeart/2005/8/layout/vList2"/>
    <dgm:cxn modelId="{535ED57A-0270-4E8E-8FC8-7A04F6C604F9}" srcId="{FEF36E38-AD31-4FA3-B40C-CC7384D460E6}" destId="{E93DF282-0DBA-403F-8A1D-BAE9EDFF7364}" srcOrd="2" destOrd="0" parTransId="{B252F80A-0530-4059-8A54-9DB67BFF521B}" sibTransId="{BF7CF68D-9D05-4EC6-85B2-E317AA6DCE69}"/>
    <dgm:cxn modelId="{9A1B64DD-D2C2-4775-BDD1-7D3C8CFF9246}" srcId="{FEF36E38-AD31-4FA3-B40C-CC7384D460E6}" destId="{4B37EE11-2232-4425-8CA6-1DF0E1C8A8CB}" srcOrd="3" destOrd="0" parTransId="{D8473A99-893A-46FC-9755-4967C10E31F1}" sibTransId="{11B5DC71-9811-4B0C-964C-3D9BA7F94327}"/>
    <dgm:cxn modelId="{0BECFF12-F388-4749-8603-091D645B18C4}" type="presOf" srcId="{E2B5C6A8-DF18-4509-8517-622B5094D69A}" destId="{09D1A957-7B83-4D55-BB5D-DC0C3EFD8CD6}" srcOrd="0" destOrd="0" presId="urn:microsoft.com/office/officeart/2005/8/layout/vList2"/>
    <dgm:cxn modelId="{909A509F-41A6-460F-837E-35AD9E325727}" type="presOf" srcId="{9C4C5FD8-11FA-42AF-8307-216E36C7B852}" destId="{72CEDE0B-4552-426B-BB73-05F03B3AE386}" srcOrd="0" destOrd="0" presId="urn:microsoft.com/office/officeart/2005/8/layout/vList2"/>
    <dgm:cxn modelId="{9899AD70-A428-43A4-BF0F-B72A8D169DE2}" srcId="{FEF36E38-AD31-4FA3-B40C-CC7384D460E6}" destId="{0FFB772B-3FA3-4B5E-8013-68372F569671}" srcOrd="5" destOrd="0" parTransId="{02A7F594-65DA-4626-BFCA-F3C74EC5717C}" sibTransId="{834FE47D-A44D-477A-9603-A008B2C1E056}"/>
    <dgm:cxn modelId="{6E6F8D61-B719-46F1-B5F7-996D7E6BDE75}" srcId="{FEF36E38-AD31-4FA3-B40C-CC7384D460E6}" destId="{9C4C5FD8-11FA-42AF-8307-216E36C7B852}" srcOrd="1" destOrd="0" parTransId="{79143E04-A635-4D16-8979-AA6CDB2ABA5C}" sibTransId="{E8CECAE2-D163-40D7-9C47-BE673E68CEDD}"/>
    <dgm:cxn modelId="{31211A53-EFAD-4BD7-B095-7195C7A1CCB2}" type="presOf" srcId="{E93DF282-0DBA-403F-8A1D-BAE9EDFF7364}" destId="{495BA151-A1F9-4B61-AB81-00FC4556A06A}" srcOrd="0" destOrd="0" presId="urn:microsoft.com/office/officeart/2005/8/layout/vList2"/>
    <dgm:cxn modelId="{4415930B-A4A3-43C2-B8D5-3A45A1E73DAC}" type="presOf" srcId="{77C97DF7-D871-44AD-87DC-54CF5925825D}" destId="{D33EB147-9290-4964-A185-9D1A2DFFCF9C}" srcOrd="0" destOrd="0" presId="urn:microsoft.com/office/officeart/2005/8/layout/vList2"/>
    <dgm:cxn modelId="{DCEFBDBA-7615-4D56-BE55-D16C867D9A62}" srcId="{FEF36E38-AD31-4FA3-B40C-CC7384D460E6}" destId="{77C97DF7-D871-44AD-87DC-54CF5925825D}" srcOrd="0" destOrd="0" parTransId="{ED602443-2B8D-481F-94D7-8F31C0D54AF5}" sibTransId="{6A413002-8398-4454-92A1-56BD96D1417A}"/>
    <dgm:cxn modelId="{AAB1E6F6-D3DE-43A3-BC62-0E02AD52C45C}" type="presOf" srcId="{0FFB772B-3FA3-4B5E-8013-68372F569671}" destId="{D0D0434F-7DF6-4BD1-95DE-D2BEDADB5502}" srcOrd="0" destOrd="0" presId="urn:microsoft.com/office/officeart/2005/8/layout/vList2"/>
    <dgm:cxn modelId="{7FB65F84-C86C-430D-AAEE-CD236D70CE6A}" type="presOf" srcId="{FEF36E38-AD31-4FA3-B40C-CC7384D460E6}" destId="{09351BB7-EC14-4DB8-B3AD-1F819B2ED1A0}" srcOrd="0" destOrd="0" presId="urn:microsoft.com/office/officeart/2005/8/layout/vList2"/>
    <dgm:cxn modelId="{7E4F8A96-AC76-48B0-9768-E7D6898D16BF}" srcId="{FEF36E38-AD31-4FA3-B40C-CC7384D460E6}" destId="{E2B5C6A8-DF18-4509-8517-622B5094D69A}" srcOrd="4" destOrd="0" parTransId="{081888B4-329D-4D08-AF4D-BF50A2BB85B7}" sibTransId="{F5151FD5-B9A2-439E-887F-7DC20AFE0823}"/>
    <dgm:cxn modelId="{5AB07C2C-EDF3-4124-94D8-396CE1970C54}" type="presParOf" srcId="{09351BB7-EC14-4DB8-B3AD-1F819B2ED1A0}" destId="{D33EB147-9290-4964-A185-9D1A2DFFCF9C}" srcOrd="0" destOrd="0" presId="urn:microsoft.com/office/officeart/2005/8/layout/vList2"/>
    <dgm:cxn modelId="{9F23A8BA-0DC5-4F90-939B-725B75F80BFC}" type="presParOf" srcId="{09351BB7-EC14-4DB8-B3AD-1F819B2ED1A0}" destId="{81992675-0854-45F1-A161-295004AF4C76}" srcOrd="1" destOrd="0" presId="urn:microsoft.com/office/officeart/2005/8/layout/vList2"/>
    <dgm:cxn modelId="{8EB997C9-36C3-4EC3-888E-D1CEFDA3D6D3}" type="presParOf" srcId="{09351BB7-EC14-4DB8-B3AD-1F819B2ED1A0}" destId="{72CEDE0B-4552-426B-BB73-05F03B3AE386}" srcOrd="2" destOrd="0" presId="urn:microsoft.com/office/officeart/2005/8/layout/vList2"/>
    <dgm:cxn modelId="{F7C35639-4BFA-4F8F-930D-2D2C0C1C9E8B}" type="presParOf" srcId="{09351BB7-EC14-4DB8-B3AD-1F819B2ED1A0}" destId="{3F7FECA8-F85D-4270-B745-BE24509B7A84}" srcOrd="3" destOrd="0" presId="urn:microsoft.com/office/officeart/2005/8/layout/vList2"/>
    <dgm:cxn modelId="{798D4B69-97E7-4158-A3D3-64CFB2050AE3}" type="presParOf" srcId="{09351BB7-EC14-4DB8-B3AD-1F819B2ED1A0}" destId="{495BA151-A1F9-4B61-AB81-00FC4556A06A}" srcOrd="4" destOrd="0" presId="urn:microsoft.com/office/officeart/2005/8/layout/vList2"/>
    <dgm:cxn modelId="{5DC78C34-C563-4D0B-A800-F38C6EF819DA}" type="presParOf" srcId="{09351BB7-EC14-4DB8-B3AD-1F819B2ED1A0}" destId="{7D99F104-C0A8-417A-AE6D-A81BF87B4F47}" srcOrd="5" destOrd="0" presId="urn:microsoft.com/office/officeart/2005/8/layout/vList2"/>
    <dgm:cxn modelId="{51302AF1-1373-4378-8003-DBE8E38B3514}" type="presParOf" srcId="{09351BB7-EC14-4DB8-B3AD-1F819B2ED1A0}" destId="{5D3C672F-F7B0-4C1A-9F77-A4C1EFFEBA5F}" srcOrd="6" destOrd="0" presId="urn:microsoft.com/office/officeart/2005/8/layout/vList2"/>
    <dgm:cxn modelId="{CE23F841-0C11-4A88-A1B5-70FD124E4693}" type="presParOf" srcId="{09351BB7-EC14-4DB8-B3AD-1F819B2ED1A0}" destId="{4A599554-F7D5-4663-B3F0-EA60A055B587}" srcOrd="7" destOrd="0" presId="urn:microsoft.com/office/officeart/2005/8/layout/vList2"/>
    <dgm:cxn modelId="{BEB34346-2CDA-4FAB-93A5-CD17A32DD2D5}" type="presParOf" srcId="{09351BB7-EC14-4DB8-B3AD-1F819B2ED1A0}" destId="{09D1A957-7B83-4D55-BB5D-DC0C3EFD8CD6}" srcOrd="8" destOrd="0" presId="urn:microsoft.com/office/officeart/2005/8/layout/vList2"/>
    <dgm:cxn modelId="{3E7B9CF4-E220-4045-88DC-14DD03499D5A}" type="presParOf" srcId="{09351BB7-EC14-4DB8-B3AD-1F819B2ED1A0}" destId="{E7249B70-A0EB-48DC-91BA-A80898240E38}" srcOrd="9" destOrd="0" presId="urn:microsoft.com/office/officeart/2005/8/layout/vList2"/>
    <dgm:cxn modelId="{15133A6C-7A04-4C5C-A089-7BCEEB133E9B}" type="presParOf" srcId="{09351BB7-EC14-4DB8-B3AD-1F819B2ED1A0}" destId="{D0D0434F-7DF6-4BD1-95DE-D2BEDADB5502}" srcOrd="1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48C8F71-A5B7-486E-A7EE-52A1AE568A58}">
      <dsp:nvSpPr>
        <dsp:cNvPr id="0" name=""/>
        <dsp:cNvSpPr/>
      </dsp:nvSpPr>
      <dsp:spPr>
        <a:xfrm rot="10800000">
          <a:off x="1360680" y="311316"/>
          <a:ext cx="7214572" cy="2872709"/>
        </a:xfrm>
        <a:prstGeom prst="homePlate">
          <a:avLst/>
        </a:prstGeom>
        <a:solidFill>
          <a:srgbClr val="CCFF99"/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glow rad="101600">
            <a:srgbClr val="00B050">
              <a:alpha val="60000"/>
            </a:srgbClr>
          </a:glow>
        </a:effectLst>
        <a:scene3d>
          <a:camera prst="orthographicFront"/>
          <a:lightRig rig="threePt" dir="t"/>
        </a:scene3d>
        <a:sp3d>
          <a:bevelT prst="convex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66785" tIns="91440" rIns="170688" bIns="91440" numCol="1" spcCol="1270" anchor="ctr" anchorCtr="0">
          <a:noAutofit/>
        </a:bodyPr>
        <a:lstStyle/>
        <a:p>
          <a:pPr lvl="0" algn="ctr" defTabSz="1066800" rtl="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ru-RU" sz="2400" b="0" kern="1200" baseline="0" dirty="0" smtClean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Сроки ожидания приема участковым врачом (терапевтом, педиатром), ВОП   </a:t>
          </a:r>
        </a:p>
        <a:p>
          <a:pPr lvl="0" algn="ctr" defTabSz="1066800" rtl="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ru-RU" sz="2400" b="0" u="sng" kern="1200" baseline="0" dirty="0" smtClean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в течение 24 часов с момента обращения в медицинскую организацию </a:t>
          </a:r>
          <a:endParaRPr lang="ru-RU" sz="2400" b="0" kern="1200" baseline="0" dirty="0">
            <a:solidFill>
              <a:schemeClr val="tx2">
                <a:lumMod val="75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 rot="10800000">
        <a:off x="2078857" y="311316"/>
        <a:ext cx="6496395" cy="2872709"/>
      </dsp:txXfrm>
    </dsp:sp>
    <dsp:sp modelId="{D5AEBC9C-D349-425C-AC7B-E85FFB470E67}">
      <dsp:nvSpPr>
        <dsp:cNvPr id="0" name=""/>
        <dsp:cNvSpPr/>
      </dsp:nvSpPr>
      <dsp:spPr>
        <a:xfrm>
          <a:off x="0" y="311316"/>
          <a:ext cx="2872709" cy="2872709"/>
        </a:xfrm>
        <a:prstGeom prst="ellipse">
          <a:avLst/>
        </a:prstGeom>
        <a:blipFill>
          <a:blip xmlns:r="http://schemas.openxmlformats.org/officeDocument/2006/relationships" r:embed="rId1">
            <a:extLst/>
          </a:blip>
          <a:srcRect/>
          <a:stretch>
            <a:fillRect l="-25000" r="-25000"/>
          </a:stretch>
        </a:blip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/>
        </a:scene3d>
        <a:sp3d>
          <a:bevelT prst="convex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48C8F71-A5B7-486E-A7EE-52A1AE568A58}">
      <dsp:nvSpPr>
        <dsp:cNvPr id="0" name=""/>
        <dsp:cNvSpPr/>
      </dsp:nvSpPr>
      <dsp:spPr>
        <a:xfrm rot="10800000">
          <a:off x="1360680" y="241444"/>
          <a:ext cx="7214572" cy="2869904"/>
        </a:xfrm>
        <a:prstGeom prst="homePlate">
          <a:avLst/>
        </a:prstGeom>
        <a:solidFill>
          <a:srgbClr val="CCFF99"/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glow rad="101600">
            <a:srgbClr val="00B050">
              <a:alpha val="60000"/>
            </a:srgbClr>
          </a:glow>
        </a:effectLst>
        <a:scene3d>
          <a:camera prst="orthographicFront"/>
          <a:lightRig rig="threePt" dir="t"/>
        </a:scene3d>
        <a:sp3d>
          <a:bevelT prst="convex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65548" tIns="76200" rIns="142240" bIns="76200" numCol="1" spcCol="1270" anchor="ctr" anchorCtr="0">
          <a:noAutofit/>
        </a:bodyPr>
        <a:lstStyle/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ru-RU" sz="2000" b="0" kern="1200" baseline="0" dirty="0" smtClean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Предварительная запись на прием к участковым терапевтам, педиатрам, ВОП осуществляется посредством  терминала электронной очереди и </a:t>
          </a:r>
          <a:r>
            <a:rPr lang="ru-RU" sz="2000" b="0" kern="1200" baseline="0" dirty="0" err="1" smtClean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инфомата</a:t>
          </a:r>
          <a:r>
            <a:rPr lang="ru-RU" sz="2000" b="0" kern="1200" baseline="0" dirty="0" smtClean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«Электронный Татарстан», записи сотрудником регистратуры медицинской организации при обращении пациента в регистратуру или по телефону</a:t>
          </a:r>
          <a:endParaRPr lang="ru-RU" sz="2200" b="0" kern="1200" baseline="0" dirty="0">
            <a:solidFill>
              <a:schemeClr val="tx2">
                <a:lumMod val="75000"/>
              </a:schemeClr>
            </a:solidFill>
            <a:latin typeface="+mn-lt"/>
            <a:cs typeface="Times New Roman" pitchFamily="18" charset="0"/>
          </a:endParaRPr>
        </a:p>
      </dsp:txBody>
      <dsp:txXfrm rot="10800000">
        <a:off x="2078156" y="241444"/>
        <a:ext cx="6497096" cy="2869904"/>
      </dsp:txXfrm>
    </dsp:sp>
    <dsp:sp modelId="{D5AEBC9C-D349-425C-AC7B-E85FFB470E67}">
      <dsp:nvSpPr>
        <dsp:cNvPr id="0" name=""/>
        <dsp:cNvSpPr/>
      </dsp:nvSpPr>
      <dsp:spPr>
        <a:xfrm>
          <a:off x="0" y="97432"/>
          <a:ext cx="2869904" cy="2869904"/>
        </a:xfrm>
        <a:prstGeom prst="ellipse">
          <a:avLst/>
        </a:prstGeom>
        <a:blipFill>
          <a:blip xmlns:r="http://schemas.openxmlformats.org/officeDocument/2006/relationships" r:embed="rId1">
            <a:extLst/>
          </a:blip>
          <a:srcRect/>
          <a:stretch>
            <a:fillRect l="-25000" r="-25000"/>
          </a:stretch>
        </a:blip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/>
        </a:scene3d>
        <a:sp3d>
          <a:bevelT prst="convex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48C8F71-A5B7-486E-A7EE-52A1AE568A58}">
      <dsp:nvSpPr>
        <dsp:cNvPr id="0" name=""/>
        <dsp:cNvSpPr/>
      </dsp:nvSpPr>
      <dsp:spPr>
        <a:xfrm rot="10800000">
          <a:off x="1360680" y="241444"/>
          <a:ext cx="7214572" cy="2869904"/>
        </a:xfrm>
        <a:prstGeom prst="homePlate">
          <a:avLst/>
        </a:prstGeom>
        <a:solidFill>
          <a:srgbClr val="CCFF99"/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glow rad="101600">
            <a:srgbClr val="00B050">
              <a:alpha val="60000"/>
            </a:srgbClr>
          </a:glow>
        </a:effectLst>
        <a:scene3d>
          <a:camera prst="orthographicFront"/>
          <a:lightRig rig="threePt" dir="t"/>
        </a:scene3d>
        <a:sp3d>
          <a:bevelT prst="convex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65548" tIns="76200" rIns="142240" bIns="76200" numCol="1" spcCol="1270" anchor="ctr" anchorCtr="0">
          <a:noAutofit/>
        </a:bodyPr>
        <a:lstStyle/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ru-RU" sz="2000" b="0" kern="1200" baseline="0" dirty="0" smtClean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Предварительная запись на прием к участковым терапевтам, педиатрам, ВОП осуществляется посредством самостоятельной записи через Портал государственных и муниципальных услуг Республики Татарстан (</a:t>
          </a:r>
          <a:r>
            <a:rPr lang="en-US" sz="2000" b="0" kern="1200" baseline="0" dirty="0" smtClean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uslugi.tatar.ru)</a:t>
          </a:r>
          <a:r>
            <a:rPr lang="ru-RU" sz="2000" b="0" kern="1200" baseline="0" dirty="0" smtClean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, единый портал государственных  услуг (</a:t>
          </a:r>
          <a:r>
            <a:rPr lang="en-US" sz="2000" b="0" kern="1200" baseline="0" dirty="0" smtClean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gosuslugi.ru)</a:t>
          </a:r>
          <a:r>
            <a:rPr lang="ru-RU" sz="2000" b="0" kern="1200" baseline="0" dirty="0" smtClean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endParaRPr lang="ru-RU" sz="2000" b="0" kern="1200" baseline="0" dirty="0">
            <a:solidFill>
              <a:schemeClr val="tx2">
                <a:lumMod val="75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 rot="10800000">
        <a:off x="2078156" y="241444"/>
        <a:ext cx="6497096" cy="2869904"/>
      </dsp:txXfrm>
    </dsp:sp>
    <dsp:sp modelId="{D5AEBC9C-D349-425C-AC7B-E85FFB470E67}">
      <dsp:nvSpPr>
        <dsp:cNvPr id="0" name=""/>
        <dsp:cNvSpPr/>
      </dsp:nvSpPr>
      <dsp:spPr>
        <a:xfrm>
          <a:off x="0" y="97432"/>
          <a:ext cx="2869904" cy="2869904"/>
        </a:xfrm>
        <a:prstGeom prst="ellipse">
          <a:avLst/>
        </a:prstGeom>
        <a:blipFill>
          <a:blip xmlns:r="http://schemas.openxmlformats.org/officeDocument/2006/relationships" r:embed="rId1">
            <a:extLst/>
          </a:blip>
          <a:srcRect/>
          <a:stretch>
            <a:fillRect l="-25000" r="-25000"/>
          </a:stretch>
        </a:blip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/>
        </a:scene3d>
        <a:sp3d>
          <a:bevelT prst="convex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6AAF986-3773-4CE6-9C89-3BC127DCFA51}">
      <dsp:nvSpPr>
        <dsp:cNvPr id="0" name=""/>
        <dsp:cNvSpPr/>
      </dsp:nvSpPr>
      <dsp:spPr>
        <a:xfrm rot="10800000">
          <a:off x="1738510" y="99885"/>
          <a:ext cx="5513690" cy="1296562"/>
        </a:xfrm>
        <a:prstGeom prst="homePlate">
          <a:avLst/>
        </a:prstGeom>
        <a:solidFill>
          <a:srgbClr val="92D050"/>
        </a:solidFill>
        <a:ln w="15875" cap="flat" cmpd="sng" algn="ctr">
          <a:noFill/>
          <a:prstDash val="solid"/>
        </a:ln>
        <a:effectLst>
          <a:outerShdw blurRad="149987" dist="250190" dir="8460000" algn="ctr" rotWithShape="0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500000"/>
          </a:lightRig>
        </a:scene3d>
        <a:sp3d prstMaterial="metal">
          <a:bevelT w="88900" h="889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748" tIns="76200" rIns="142240" bIns="76200" numCol="1" spcCol="1270" anchor="ctr" anchorCtr="0">
          <a:noAutofit/>
        </a:bodyPr>
        <a:lstStyle/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ru-RU" sz="2000" b="0" kern="1200" dirty="0" smtClean="0">
              <a:solidFill>
                <a:schemeClr val="accent5">
                  <a:lumMod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Консультация врачей-специалистов – </a:t>
          </a:r>
        </a:p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ru-RU" sz="2000" b="0" u="sng" kern="1200" dirty="0" smtClean="0">
              <a:solidFill>
                <a:schemeClr val="accent5">
                  <a:lumMod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не более 14 рабочих дней со дня обращения в МО</a:t>
          </a:r>
          <a:r>
            <a:rPr lang="ru-RU" sz="2000" b="0" kern="1200" dirty="0" smtClean="0">
              <a:solidFill>
                <a:schemeClr val="accent5">
                  <a:lumMod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; при подозрении на онкологическое заболевание- не более 3 рабочих дней</a:t>
          </a:r>
          <a:endParaRPr lang="ru-RU" sz="2000" b="0" kern="1200" dirty="0">
            <a:solidFill>
              <a:schemeClr val="accent5">
                <a:lumMod val="25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 rot="10800000">
        <a:off x="2062650" y="99885"/>
        <a:ext cx="5189550" cy="1296562"/>
      </dsp:txXfrm>
    </dsp:sp>
    <dsp:sp modelId="{4A7850C4-891C-4122-8B81-2515BE3AC3C6}">
      <dsp:nvSpPr>
        <dsp:cNvPr id="0" name=""/>
        <dsp:cNvSpPr/>
      </dsp:nvSpPr>
      <dsp:spPr>
        <a:xfrm>
          <a:off x="287421" y="27290"/>
          <a:ext cx="1296562" cy="1296562"/>
        </a:xfrm>
        <a:prstGeom prst="ellipse">
          <a:avLst/>
        </a:prstGeom>
        <a:blipFill>
          <a:blip xmlns:r="http://schemas.openxmlformats.org/officeDocument/2006/relationships" r:embed="rId1">
            <a:extLst/>
          </a:blip>
          <a:srcRect/>
          <a:stretch>
            <a:fillRect l="-21000" r="-21000"/>
          </a:stretch>
        </a:blipFill>
        <a:ln w="15875" cap="flat" cmpd="sng" algn="ctr">
          <a:solidFill>
            <a:srgbClr val="92D05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A9247BF-51A1-4272-A35E-E1FFB510B684}">
      <dsp:nvSpPr>
        <dsp:cNvPr id="0" name=""/>
        <dsp:cNvSpPr/>
      </dsp:nvSpPr>
      <dsp:spPr>
        <a:xfrm rot="10800000">
          <a:off x="1743454" y="1684787"/>
          <a:ext cx="5513690" cy="1554850"/>
        </a:xfrm>
        <a:prstGeom prst="homePlate">
          <a:avLst/>
        </a:prstGeom>
        <a:solidFill>
          <a:srgbClr val="FF99FF"/>
        </a:solidFill>
        <a:ln w="15875" cap="flat" cmpd="sng" algn="ctr">
          <a:noFill/>
          <a:prstDash val="solid"/>
        </a:ln>
        <a:effectLst>
          <a:outerShdw blurRad="149987" dist="250190" dir="8460000" algn="ctr" rotWithShape="0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500000"/>
          </a:lightRig>
        </a:scene3d>
        <a:sp3d prstMaterial="metal">
          <a:bevelT w="88900" h="889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748" tIns="76200" rIns="142240" bIns="76200" numCol="1" spcCol="1270" anchor="ctr" anchorCtr="0">
          <a:noAutofit/>
        </a:bodyPr>
        <a:lstStyle/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0" kern="1200" dirty="0" smtClean="0">
              <a:solidFill>
                <a:schemeClr val="accent5">
                  <a:lumMod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Проведение диагностических исследований: в поликлинике по месту прикрепления - </a:t>
          </a:r>
          <a:r>
            <a:rPr lang="ru-RU" sz="2000" b="0" u="sng" kern="1200" dirty="0" smtClean="0">
              <a:solidFill>
                <a:schemeClr val="accent5">
                  <a:lumMod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14 рабочих дней со дня назначения; </a:t>
          </a:r>
          <a:r>
            <a:rPr lang="ru-RU" sz="2000" b="0" u="none" kern="1200" dirty="0" smtClean="0">
              <a:solidFill>
                <a:schemeClr val="accent5">
                  <a:lumMod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при подозрении на онкологическое заболевание – не более 7 рабочих дней</a:t>
          </a:r>
        </a:p>
      </dsp:txBody>
      <dsp:txXfrm rot="10800000">
        <a:off x="2132166" y="1684787"/>
        <a:ext cx="5124978" cy="1554850"/>
      </dsp:txXfrm>
    </dsp:sp>
    <dsp:sp modelId="{E4AFDB20-76BF-4B84-8F52-673A7FC1F80D}">
      <dsp:nvSpPr>
        <dsp:cNvPr id="0" name=""/>
        <dsp:cNvSpPr/>
      </dsp:nvSpPr>
      <dsp:spPr>
        <a:xfrm>
          <a:off x="256894" y="1630428"/>
          <a:ext cx="1418672" cy="1350499"/>
        </a:xfrm>
        <a:prstGeom prst="ellipse">
          <a:avLst/>
        </a:prstGeom>
        <a:blipFill>
          <a:blip xmlns:r="http://schemas.openxmlformats.org/officeDocument/2006/relationships" r:embed="rId2">
            <a:extLst/>
          </a:blip>
          <a:srcRect/>
          <a:stretch>
            <a:fillRect l="-25000" r="-25000"/>
          </a:stretch>
        </a:blipFill>
        <a:ln w="15875" cap="flat" cmpd="sng" algn="ctr">
          <a:solidFill>
            <a:srgbClr val="FF99FF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ACCFD67-0540-4EE5-B0FD-ECC1D0FB7FE6}">
      <dsp:nvSpPr>
        <dsp:cNvPr id="0" name=""/>
        <dsp:cNvSpPr/>
      </dsp:nvSpPr>
      <dsp:spPr>
        <a:xfrm rot="10800000">
          <a:off x="1720591" y="3560404"/>
          <a:ext cx="5513690" cy="1296562"/>
        </a:xfrm>
        <a:prstGeom prst="homePlate">
          <a:avLst/>
        </a:prstGeom>
        <a:solidFill>
          <a:schemeClr val="accent6">
            <a:lumMod val="20000"/>
            <a:lumOff val="80000"/>
          </a:schemeClr>
        </a:solidFill>
        <a:ln w="15875" cap="flat" cmpd="sng" algn="ctr">
          <a:noFill/>
          <a:prstDash val="solid"/>
        </a:ln>
        <a:effectLst>
          <a:outerShdw blurRad="149987" dist="250190" dir="8460000" algn="ctr" rotWithShape="0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500000"/>
          </a:lightRig>
        </a:scene3d>
        <a:sp3d prstMaterial="metal">
          <a:bevelT w="88900" h="889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748" tIns="76200" rIns="142240" bIns="76200" numCol="1" spcCol="1270" anchor="ctr" anchorCtr="0">
          <a:noAutofit/>
        </a:bodyPr>
        <a:lstStyle/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0" kern="1200" dirty="0" smtClean="0">
              <a:solidFill>
                <a:schemeClr val="accent5">
                  <a:lumMod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Проведение компьютерной и магнитно-резонансной томографии, ангиографии - </a:t>
          </a:r>
          <a:r>
            <a:rPr lang="ru-RU" sz="2000" b="0" u="sng" kern="1200" dirty="0" smtClean="0">
              <a:solidFill>
                <a:schemeClr val="accent5">
                  <a:lumMod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не более 14 рабочих дней со дня назначения, для онкологических больных-не более 7 рабочих дней.</a:t>
          </a:r>
          <a:endParaRPr lang="ru-RU" sz="2000" b="0" u="sng" kern="1200" dirty="0">
            <a:solidFill>
              <a:schemeClr val="accent5">
                <a:lumMod val="25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 rot="10800000">
        <a:off x="2044731" y="3560404"/>
        <a:ext cx="5189550" cy="1296562"/>
      </dsp:txXfrm>
    </dsp:sp>
    <dsp:sp modelId="{D5A6729F-E387-4B91-8C98-24E746D34EE0}">
      <dsp:nvSpPr>
        <dsp:cNvPr id="0" name=""/>
        <dsp:cNvSpPr/>
      </dsp:nvSpPr>
      <dsp:spPr>
        <a:xfrm>
          <a:off x="287421" y="3560404"/>
          <a:ext cx="1296562" cy="1296562"/>
        </a:xfrm>
        <a:prstGeom prst="ellipse">
          <a:avLst/>
        </a:prstGeom>
        <a:blipFill>
          <a:blip xmlns:r="http://schemas.openxmlformats.org/officeDocument/2006/relationships" r:embed="rId3">
            <a:extLst/>
          </a:blip>
          <a:srcRect/>
          <a:stretch>
            <a:fillRect/>
          </a:stretch>
        </a:blip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5D875AC-CD0E-4AB5-A516-556B0A847EE6}">
      <dsp:nvSpPr>
        <dsp:cNvPr id="0" name=""/>
        <dsp:cNvSpPr/>
      </dsp:nvSpPr>
      <dsp:spPr>
        <a:xfrm>
          <a:off x="0" y="1239622"/>
          <a:ext cx="4968180" cy="2661750"/>
        </a:xfrm>
        <a:prstGeom prst="roundRect">
          <a:avLst/>
        </a:prstGeom>
        <a:solidFill>
          <a:srgbClr val="008000"/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glow rad="101600">
            <a:schemeClr val="accent4">
              <a:satMod val="175000"/>
              <a:alpha val="40000"/>
            </a:schemeClr>
          </a:glo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Осуществляется по направлению участкового врача-терапевта (педиатра), ВОП, фельдшера, врача-специалиста, а также в случае самостоятельного обращения гражданина к врачу-специалисту</a:t>
          </a:r>
          <a:r>
            <a:rPr lang="ru-RU" sz="2000" b="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endParaRPr lang="ru-RU" sz="2000" b="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129936" y="1369558"/>
        <a:ext cx="4708308" cy="2401878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33EB147-9290-4964-A185-9D1A2DFFCF9C}">
      <dsp:nvSpPr>
        <dsp:cNvPr id="0" name=""/>
        <dsp:cNvSpPr/>
      </dsp:nvSpPr>
      <dsp:spPr>
        <a:xfrm>
          <a:off x="0" y="1575"/>
          <a:ext cx="4608512" cy="912489"/>
        </a:xfrm>
        <a:prstGeom prst="roundRect">
          <a:avLst/>
        </a:prstGeom>
        <a:solidFill>
          <a:srgbClr val="FFFF99"/>
        </a:solidFill>
        <a:ln>
          <a:noFill/>
        </a:ln>
        <a:effectLst>
          <a:outerShdw blurRad="50800" dist="25400" dir="5400000" rotWithShape="0">
            <a:srgbClr val="000000">
              <a:alpha val="38000"/>
            </a:srgbClr>
          </a:outerShdw>
        </a:effectLst>
        <a:scene3d>
          <a:camera prst="orthographicFront">
            <a:rot lat="0" lon="0" rev="0"/>
          </a:camera>
          <a:lightRig rig="flat" dir="tl">
            <a:rot lat="0" lon="0" rev="6360000"/>
          </a:lightRig>
        </a:scene3d>
        <a:sp3d prstMaterial="flat">
          <a:bevelT w="12700" h="12700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solidFill>
                <a:schemeClr val="accent5">
                  <a:lumMod val="25000"/>
                </a:schemeClr>
              </a:solidFill>
              <a:latin typeface="+mn-lt"/>
              <a:cs typeface="Times New Roman" pitchFamily="18" charset="0"/>
            </a:rPr>
            <a:t>острых заболеваниях, сопровождающихся ухудшением состояния здоровья; </a:t>
          </a:r>
          <a:endParaRPr lang="ru-RU" sz="1800" b="1" kern="1200" dirty="0">
            <a:solidFill>
              <a:schemeClr val="accent5">
                <a:lumMod val="25000"/>
              </a:schemeClr>
            </a:solidFill>
            <a:latin typeface="+mn-lt"/>
            <a:cs typeface="Times New Roman" pitchFamily="18" charset="0"/>
          </a:endParaRPr>
        </a:p>
      </dsp:txBody>
      <dsp:txXfrm>
        <a:off x="44544" y="46119"/>
        <a:ext cx="4519424" cy="823401"/>
      </dsp:txXfrm>
    </dsp:sp>
    <dsp:sp modelId="{72CEDE0B-4552-426B-BB73-05F03B3AE386}">
      <dsp:nvSpPr>
        <dsp:cNvPr id="0" name=""/>
        <dsp:cNvSpPr/>
      </dsp:nvSpPr>
      <dsp:spPr>
        <a:xfrm>
          <a:off x="0" y="927157"/>
          <a:ext cx="4608512" cy="912489"/>
        </a:xfrm>
        <a:prstGeom prst="roundRect">
          <a:avLst/>
        </a:prstGeom>
        <a:solidFill>
          <a:srgbClr val="00FF99"/>
        </a:solidFill>
        <a:ln>
          <a:noFill/>
        </a:ln>
        <a:effectLst>
          <a:outerShdw blurRad="50800" dist="25400" dir="5400000" rotWithShape="0">
            <a:srgbClr val="000000">
              <a:alpha val="38000"/>
            </a:srgbClr>
          </a:outerShdw>
        </a:effectLst>
        <a:scene3d>
          <a:camera prst="orthographicFront">
            <a:rot lat="0" lon="0" rev="0"/>
          </a:camera>
          <a:lightRig rig="flat" dir="tl">
            <a:rot lat="0" lon="0" rev="6360000"/>
          </a:lightRig>
        </a:scene3d>
        <a:sp3d prstMaterial="flat">
          <a:bevelT w="12700" h="12700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solidFill>
                <a:schemeClr val="accent5">
                  <a:lumMod val="25000"/>
                </a:schemeClr>
              </a:solidFill>
              <a:latin typeface="+mn-lt"/>
              <a:cs typeface="Times New Roman" pitchFamily="18" charset="0"/>
            </a:rPr>
            <a:t>состояниях, представляющих эпидемиологическую опасность для окружающих; </a:t>
          </a:r>
          <a:endParaRPr lang="ru-RU" sz="1800" b="1" kern="1200" dirty="0">
            <a:solidFill>
              <a:schemeClr val="accent5">
                <a:lumMod val="25000"/>
              </a:schemeClr>
            </a:solidFill>
            <a:latin typeface="+mn-lt"/>
            <a:cs typeface="Times New Roman" pitchFamily="18" charset="0"/>
          </a:endParaRPr>
        </a:p>
      </dsp:txBody>
      <dsp:txXfrm>
        <a:off x="44544" y="971701"/>
        <a:ext cx="4519424" cy="823401"/>
      </dsp:txXfrm>
    </dsp:sp>
    <dsp:sp modelId="{495BA151-A1F9-4B61-AB81-00FC4556A06A}">
      <dsp:nvSpPr>
        <dsp:cNvPr id="0" name=""/>
        <dsp:cNvSpPr/>
      </dsp:nvSpPr>
      <dsp:spPr>
        <a:xfrm>
          <a:off x="0" y="1852739"/>
          <a:ext cx="4608512" cy="912489"/>
        </a:xfrm>
        <a:prstGeom prst="roundRect">
          <a:avLst/>
        </a:prstGeom>
        <a:solidFill>
          <a:schemeClr val="accent3">
            <a:lumMod val="40000"/>
            <a:lumOff val="60000"/>
          </a:schemeClr>
        </a:solidFill>
        <a:ln>
          <a:noFill/>
        </a:ln>
        <a:effectLst>
          <a:outerShdw blurRad="50800" dist="25400" dir="5400000" rotWithShape="0">
            <a:srgbClr val="000000">
              <a:alpha val="38000"/>
            </a:srgbClr>
          </a:outerShdw>
        </a:effectLst>
        <a:scene3d>
          <a:camera prst="orthographicFront">
            <a:rot lat="0" lon="0" rev="0"/>
          </a:camera>
          <a:lightRig rig="flat" dir="tl">
            <a:rot lat="0" lon="0" rev="6360000"/>
          </a:lightRig>
        </a:scene3d>
        <a:sp3d prstMaterial="flat">
          <a:bevelT w="12700" h="12700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solidFill>
                <a:schemeClr val="accent6">
                  <a:lumMod val="75000"/>
                </a:schemeClr>
              </a:solidFill>
              <a:latin typeface="+mn-lt"/>
              <a:cs typeface="Times New Roman" pitchFamily="18" charset="0"/>
            </a:rPr>
            <a:t>хронических заболеваниях в стадии обострения;</a:t>
          </a:r>
          <a:endParaRPr lang="ru-RU" sz="1800" b="1" kern="1200" dirty="0">
            <a:solidFill>
              <a:schemeClr val="accent6">
                <a:lumMod val="75000"/>
              </a:schemeClr>
            </a:solidFill>
            <a:latin typeface="+mn-lt"/>
            <a:cs typeface="Times New Roman" pitchFamily="18" charset="0"/>
          </a:endParaRPr>
        </a:p>
      </dsp:txBody>
      <dsp:txXfrm>
        <a:off x="44544" y="1897283"/>
        <a:ext cx="4519424" cy="823401"/>
      </dsp:txXfrm>
    </dsp:sp>
    <dsp:sp modelId="{5D3C672F-F7B0-4C1A-9F77-A4C1EFFEBA5F}">
      <dsp:nvSpPr>
        <dsp:cNvPr id="0" name=""/>
        <dsp:cNvSpPr/>
      </dsp:nvSpPr>
      <dsp:spPr>
        <a:xfrm>
          <a:off x="0" y="2778321"/>
          <a:ext cx="4608512" cy="912489"/>
        </a:xfrm>
        <a:prstGeom prst="roundRect">
          <a:avLst/>
        </a:prstGeom>
        <a:solidFill>
          <a:srgbClr val="FF99FF"/>
        </a:solidFill>
        <a:ln>
          <a:noFill/>
        </a:ln>
        <a:effectLst>
          <a:outerShdw blurRad="50800" dist="25400" dir="5400000" rotWithShape="0">
            <a:srgbClr val="000000">
              <a:alpha val="38000"/>
            </a:srgbClr>
          </a:outerShdw>
        </a:effectLst>
        <a:scene3d>
          <a:camera prst="orthographicFront">
            <a:rot lat="0" lon="0" rev="0"/>
          </a:camera>
          <a:lightRig rig="flat" dir="tl">
            <a:rot lat="0" lon="0" rev="6360000"/>
          </a:lightRig>
        </a:scene3d>
        <a:sp3d prstMaterial="flat">
          <a:bevelT w="12700" h="12700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solidFill>
                <a:schemeClr val="accent5">
                  <a:lumMod val="25000"/>
                </a:schemeClr>
              </a:solidFill>
              <a:latin typeface="+mn-lt"/>
              <a:cs typeface="Times New Roman" pitchFamily="18" charset="0"/>
            </a:rPr>
            <a:t>заболеваниях женщин во время беременности и после родов;</a:t>
          </a:r>
          <a:endParaRPr lang="ru-RU" sz="1800" b="1" kern="1200" dirty="0">
            <a:solidFill>
              <a:schemeClr val="accent5">
                <a:lumMod val="25000"/>
              </a:schemeClr>
            </a:solidFill>
            <a:latin typeface="+mn-lt"/>
            <a:cs typeface="Times New Roman" pitchFamily="18" charset="0"/>
          </a:endParaRPr>
        </a:p>
      </dsp:txBody>
      <dsp:txXfrm>
        <a:off x="44544" y="2822865"/>
        <a:ext cx="4519424" cy="823401"/>
      </dsp:txXfrm>
    </dsp:sp>
    <dsp:sp modelId="{09D1A957-7B83-4D55-BB5D-DC0C3EFD8CD6}">
      <dsp:nvSpPr>
        <dsp:cNvPr id="0" name=""/>
        <dsp:cNvSpPr/>
      </dsp:nvSpPr>
      <dsp:spPr>
        <a:xfrm>
          <a:off x="0" y="3703902"/>
          <a:ext cx="4608512" cy="912489"/>
        </a:xfrm>
        <a:prstGeom prst="roundRect">
          <a:avLst/>
        </a:prstGeom>
        <a:solidFill>
          <a:srgbClr val="FFCC66"/>
        </a:solidFill>
        <a:ln>
          <a:noFill/>
        </a:ln>
        <a:effectLst>
          <a:outerShdw blurRad="50800" dist="25400" dir="5400000" rotWithShape="0">
            <a:srgbClr val="000000">
              <a:alpha val="38000"/>
            </a:srgbClr>
          </a:outerShdw>
        </a:effectLst>
        <a:scene3d>
          <a:camera prst="orthographicFront">
            <a:rot lat="0" lon="0" rev="0"/>
          </a:camera>
          <a:lightRig rig="flat" dir="tl">
            <a:rot lat="0" lon="0" rev="6360000"/>
          </a:lightRig>
        </a:scene3d>
        <a:sp3d prstMaterial="flat">
          <a:bevelT w="12700" h="12700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solidFill>
                <a:schemeClr val="accent5">
                  <a:lumMod val="25000"/>
                </a:schemeClr>
              </a:solidFill>
              <a:latin typeface="+mn-lt"/>
              <a:cs typeface="Times New Roman" pitchFamily="18" charset="0"/>
            </a:rPr>
            <a:t>осуществлении патронажа родильниц и детей первого года жизни в установленном порядке;</a:t>
          </a:r>
          <a:endParaRPr lang="ru-RU" sz="1800" b="1" kern="1200" dirty="0">
            <a:solidFill>
              <a:schemeClr val="accent5">
                <a:lumMod val="25000"/>
              </a:schemeClr>
            </a:solidFill>
            <a:latin typeface="+mn-lt"/>
            <a:cs typeface="Times New Roman" pitchFamily="18" charset="0"/>
          </a:endParaRPr>
        </a:p>
      </dsp:txBody>
      <dsp:txXfrm>
        <a:off x="44544" y="3748446"/>
        <a:ext cx="4519424" cy="823401"/>
      </dsp:txXfrm>
    </dsp:sp>
    <dsp:sp modelId="{D0D0434F-7DF6-4BD1-95DE-D2BEDADB5502}">
      <dsp:nvSpPr>
        <dsp:cNvPr id="0" name=""/>
        <dsp:cNvSpPr/>
      </dsp:nvSpPr>
      <dsp:spPr>
        <a:xfrm>
          <a:off x="0" y="4629484"/>
          <a:ext cx="4608512" cy="912489"/>
        </a:xfrm>
        <a:prstGeom prst="roundRect">
          <a:avLst/>
        </a:prstGeom>
        <a:solidFill>
          <a:srgbClr val="FB8869"/>
        </a:solidFill>
        <a:ln>
          <a:noFill/>
        </a:ln>
        <a:effectLst>
          <a:outerShdw blurRad="50800" dist="25400" dir="5400000" rotWithShape="0">
            <a:srgbClr val="000000">
              <a:alpha val="38000"/>
            </a:srgbClr>
          </a:outerShdw>
        </a:effectLst>
        <a:scene3d>
          <a:camera prst="orthographicFront">
            <a:rot lat="0" lon="0" rev="0"/>
          </a:camera>
          <a:lightRig rig="flat" dir="tl">
            <a:rot lat="0" lon="0" rev="6360000"/>
          </a:lightRig>
        </a:scene3d>
        <a:sp3d prstMaterial="flat">
          <a:bevelT w="12700" h="12700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solidFill>
                <a:schemeClr val="accent5">
                  <a:lumMod val="25000"/>
                </a:schemeClr>
              </a:solidFill>
              <a:latin typeface="+mn-lt"/>
              <a:cs typeface="Times New Roman" pitchFamily="18" charset="0"/>
            </a:rPr>
            <a:t>невозможности (ограниченности) пациентов к самостоятельному передвижению</a:t>
          </a:r>
          <a:r>
            <a:rPr lang="ru-RU" sz="500" kern="1200" dirty="0" smtClean="0">
              <a:solidFill>
                <a:schemeClr val="accent5">
                  <a:lumMod val="25000"/>
                </a:schemeClr>
              </a:solidFill>
              <a:latin typeface="+mn-lt"/>
            </a:rPr>
            <a:t>.</a:t>
          </a:r>
          <a:endParaRPr lang="ru-RU" sz="500" kern="1200" dirty="0">
            <a:solidFill>
              <a:schemeClr val="accent5">
                <a:lumMod val="25000"/>
              </a:schemeClr>
            </a:solidFill>
            <a:latin typeface="+mn-lt"/>
          </a:endParaRPr>
        </a:p>
      </dsp:txBody>
      <dsp:txXfrm>
        <a:off x="44544" y="4674028"/>
        <a:ext cx="4519424" cy="82340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3#1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3#1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3#1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3#2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4813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824" tIns="45912" rIns="91824" bIns="45912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625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48100" y="0"/>
            <a:ext cx="2944813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824" tIns="45912" rIns="91824" bIns="45912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626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09113"/>
            <a:ext cx="2944813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824" tIns="45912" rIns="91824" bIns="45912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626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48100" y="9409113"/>
            <a:ext cx="2944813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824" tIns="45912" rIns="91824" bIns="45912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Times New Roman" pitchFamily="18" charset="0"/>
                <a:cs typeface="Arial" charset="0"/>
              </a:defRPr>
            </a:lvl1pPr>
          </a:lstStyle>
          <a:p>
            <a:pPr>
              <a:defRPr/>
            </a:pPr>
            <a:fld id="{AD1ECC1A-58D4-4131-8539-C71E4E34E2A8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96070263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73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4813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824" tIns="45912" rIns="91824" bIns="45912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0173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48100" y="0"/>
            <a:ext cx="2944813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824" tIns="45912" rIns="91824" bIns="45912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D997AB24-C601-4997-94EF-0A182287EEE5}" type="datetimeFigureOut">
              <a:rPr lang="ru-RU"/>
              <a:pPr>
                <a:defRPr/>
              </a:pPr>
              <a:t>30.01.2023</a:t>
            </a:fld>
            <a:endParaRPr lang="ru-RU"/>
          </a:p>
        </p:txBody>
      </p:sp>
      <p:sp>
        <p:nvSpPr>
          <p:cNvPr id="7168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20750" y="742950"/>
            <a:ext cx="4953000" cy="37147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0173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9450" y="4705350"/>
            <a:ext cx="5435600" cy="445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824" tIns="45912" rIns="91824" bIns="45912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20173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09113"/>
            <a:ext cx="2944813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824" tIns="45912" rIns="91824" bIns="45912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0173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48100" y="9409113"/>
            <a:ext cx="2944813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824" tIns="45912" rIns="91824" bIns="45912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8DA336F0-DFFF-49FF-BE08-C8056D707677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08051446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7827" name="Заметки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 altLang="ru-RU" smtClean="0"/>
          </a:p>
        </p:txBody>
      </p:sp>
      <p:sp>
        <p:nvSpPr>
          <p:cNvPr id="77828" name="Номер слайда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fld id="{5D645168-A429-4593-AB6F-55B5833F215A}" type="slidenum">
              <a:rPr lang="ru-RU" altLang="ru-RU" sz="1200" smtClean="0"/>
              <a:pPr/>
              <a:t>6</a:t>
            </a:fld>
            <a:endParaRPr lang="ru-RU" altLang="ru-RU" sz="1200" smtClean="0"/>
          </a:p>
        </p:txBody>
      </p:sp>
    </p:spTree>
    <p:extLst>
      <p:ext uri="{BB962C8B-B14F-4D97-AF65-F5344CB8AC3E}">
        <p14:creationId xmlns:p14="http://schemas.microsoft.com/office/powerpoint/2010/main" val="154334033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6803" name="Заметки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 altLang="ru-RU" smtClean="0"/>
          </a:p>
        </p:txBody>
      </p:sp>
      <p:sp>
        <p:nvSpPr>
          <p:cNvPr id="76804" name="Номер слайда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fld id="{3D0D238F-FE3D-4962-8888-EAA274DE68C9}" type="slidenum">
              <a:rPr lang="ru-RU" altLang="ru-RU" sz="1200" smtClean="0"/>
              <a:pPr/>
              <a:t>39</a:t>
            </a:fld>
            <a:endParaRPr lang="ru-RU" altLang="ru-RU" sz="1200" smtClean="0"/>
          </a:p>
        </p:txBody>
      </p:sp>
    </p:spTree>
    <p:extLst>
      <p:ext uri="{BB962C8B-B14F-4D97-AF65-F5344CB8AC3E}">
        <p14:creationId xmlns:p14="http://schemas.microsoft.com/office/powerpoint/2010/main" val="40164756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6803" name="Заметки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 altLang="ru-RU" dirty="0" smtClean="0"/>
          </a:p>
        </p:txBody>
      </p:sp>
      <p:sp>
        <p:nvSpPr>
          <p:cNvPr id="76804" name="Номер слайда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fld id="{3D0D238F-FE3D-4962-8888-EAA274DE68C9}" type="slidenum">
              <a:rPr lang="ru-RU" altLang="ru-RU" sz="1200" smtClean="0"/>
              <a:pPr/>
              <a:t>40</a:t>
            </a:fld>
            <a:endParaRPr lang="ru-RU" altLang="ru-RU" sz="1200" smtClean="0"/>
          </a:p>
        </p:txBody>
      </p:sp>
    </p:spTree>
    <p:extLst>
      <p:ext uri="{BB962C8B-B14F-4D97-AF65-F5344CB8AC3E}">
        <p14:creationId xmlns:p14="http://schemas.microsoft.com/office/powerpoint/2010/main" val="286743487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6803" name="Заметки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 altLang="ru-RU" smtClean="0"/>
          </a:p>
        </p:txBody>
      </p:sp>
      <p:sp>
        <p:nvSpPr>
          <p:cNvPr id="76804" name="Номер слайда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fld id="{3D0D238F-FE3D-4962-8888-EAA274DE68C9}" type="slidenum">
              <a:rPr lang="ru-RU" altLang="ru-RU" sz="1200" smtClean="0"/>
              <a:pPr/>
              <a:t>41</a:t>
            </a:fld>
            <a:endParaRPr lang="ru-RU" altLang="ru-RU" sz="1200" smtClean="0"/>
          </a:p>
        </p:txBody>
      </p:sp>
    </p:spTree>
    <p:extLst>
      <p:ext uri="{BB962C8B-B14F-4D97-AF65-F5344CB8AC3E}">
        <p14:creationId xmlns:p14="http://schemas.microsoft.com/office/powerpoint/2010/main" val="126941408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3971" name="Заметки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 altLang="ru-RU" dirty="0" smtClean="0"/>
          </a:p>
        </p:txBody>
      </p:sp>
      <p:sp>
        <p:nvSpPr>
          <p:cNvPr id="83972" name="Номер слайда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/>
            <a:fld id="{6469E7D9-19B6-427B-B562-1FA1D6855990}" type="slidenum">
              <a:rPr lang="ru-RU" altLang="ru-RU" smtClean="0">
                <a:latin typeface="Tahoma" pitchFamily="34" charset="0"/>
              </a:rPr>
              <a:pPr eaLnBrk="1" hangingPunct="1"/>
              <a:t>42</a:t>
            </a:fld>
            <a:endParaRPr lang="ru-RU" altLang="ru-RU" smtClean="0">
              <a:latin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9120798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DA336F0-DFFF-49FF-BE08-C8056D707677}" type="slidenum">
              <a:rPr lang="ru-RU" altLang="ru-RU" smtClean="0"/>
              <a:pPr>
                <a:defRPr/>
              </a:pPr>
              <a:t>9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6235668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2707" name="Заметки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 altLang="ru-RU" smtClean="0"/>
          </a:p>
        </p:txBody>
      </p:sp>
      <p:sp>
        <p:nvSpPr>
          <p:cNvPr id="72708" name="Номер слайда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/>
            <a:fld id="{1BE9E8B1-5C92-480C-B5C7-DC40497B7187}" type="slidenum">
              <a:rPr lang="ru-RU" altLang="ru-RU" smtClean="0">
                <a:latin typeface="Tahoma" pitchFamily="34" charset="0"/>
              </a:rPr>
              <a:pPr eaLnBrk="1" hangingPunct="1"/>
              <a:t>15</a:t>
            </a:fld>
            <a:endParaRPr lang="ru-RU" altLang="ru-RU" smtClean="0">
              <a:latin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0357208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DA336F0-DFFF-49FF-BE08-C8056D707677}" type="slidenum">
              <a:rPr lang="ru-RU" altLang="ru-RU" smtClean="0"/>
              <a:pPr>
                <a:defRPr/>
              </a:pPr>
              <a:t>19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87483801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DA336F0-DFFF-49FF-BE08-C8056D707677}" type="slidenum">
              <a:rPr lang="ru-RU" altLang="ru-RU" smtClean="0"/>
              <a:pPr>
                <a:defRPr/>
              </a:pPr>
              <a:t>20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87483801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1923" name="Заметки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 altLang="ru-RU" smtClean="0"/>
          </a:p>
        </p:txBody>
      </p:sp>
      <p:sp>
        <p:nvSpPr>
          <p:cNvPr id="81924" name="Номер слайда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/>
            <a:fld id="{44E6824E-FC87-4F87-86E7-4D64D6A2AD34}" type="slidenum">
              <a:rPr lang="ru-RU" altLang="ru-RU" smtClean="0">
                <a:latin typeface="Tahoma" pitchFamily="34" charset="0"/>
              </a:rPr>
              <a:pPr eaLnBrk="1" hangingPunct="1"/>
              <a:t>21</a:t>
            </a:fld>
            <a:endParaRPr lang="ru-RU" altLang="ru-RU" smtClean="0">
              <a:latin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9773905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1923" name="Заметки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 altLang="ru-RU" dirty="0" smtClean="0"/>
          </a:p>
        </p:txBody>
      </p:sp>
      <p:sp>
        <p:nvSpPr>
          <p:cNvPr id="81924" name="Номер слайда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/>
            <a:fld id="{44E6824E-FC87-4F87-86E7-4D64D6A2AD34}" type="slidenum">
              <a:rPr lang="ru-RU" altLang="ru-RU" smtClean="0">
                <a:latin typeface="Tahoma" pitchFamily="34" charset="0"/>
              </a:rPr>
              <a:pPr eaLnBrk="1" hangingPunct="1"/>
              <a:t>22</a:t>
            </a:fld>
            <a:endParaRPr lang="ru-RU" altLang="ru-RU" smtClean="0">
              <a:latin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0048462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8851" name="Заметки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 altLang="ru-RU" smtClean="0"/>
          </a:p>
        </p:txBody>
      </p:sp>
      <p:sp>
        <p:nvSpPr>
          <p:cNvPr id="78852" name="Номер слайда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1363" indent="-284163"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39825" indent="-227013"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597025" indent="-227013"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4225" indent="-227013"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1425" indent="-227013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68625" indent="-227013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5825" indent="-227013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3025" indent="-227013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fld id="{9381A658-4786-48CA-8D1D-3515A4677C65}" type="slidenum">
              <a:rPr lang="ru-RU" altLang="ru-RU" sz="1200" smtClean="0"/>
              <a:pPr/>
              <a:t>35</a:t>
            </a:fld>
            <a:endParaRPr lang="ru-RU" altLang="ru-RU" sz="1200" smtClean="0"/>
          </a:p>
        </p:txBody>
      </p:sp>
    </p:spTree>
    <p:extLst>
      <p:ext uri="{BB962C8B-B14F-4D97-AF65-F5344CB8AC3E}">
        <p14:creationId xmlns:p14="http://schemas.microsoft.com/office/powerpoint/2010/main" val="100262930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2947" name="Заметки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 altLang="ru-RU" smtClean="0"/>
          </a:p>
        </p:txBody>
      </p:sp>
      <p:sp>
        <p:nvSpPr>
          <p:cNvPr id="82948" name="Номер слайда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/>
            <a:fld id="{84C91C49-1805-4259-B578-B664AA2B0D11}" type="slidenum">
              <a:rPr lang="ru-RU" altLang="ru-RU" smtClean="0">
                <a:latin typeface="Tahoma" pitchFamily="34" charset="0"/>
              </a:rPr>
              <a:pPr eaLnBrk="1" hangingPunct="1"/>
              <a:t>38</a:t>
            </a:fld>
            <a:endParaRPr lang="ru-RU" altLang="ru-RU" smtClean="0">
              <a:latin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1880603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CDB0D00-DF5B-4A73-B95D-026C671E8982}" type="slidenum">
              <a:rPr lang="ru-RU" altLang="ru-RU" smtClean="0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0E31F05-1E53-420E-ACD7-1695569321CD}" type="slidenum">
              <a:rPr lang="ru-RU" altLang="ru-RU" smtClean="0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8628CE4-7113-48A0-A53E-3AB79AD4185F}" type="slidenum">
              <a:rPr lang="ru-RU" altLang="ru-RU" smtClean="0"/>
              <a:pPr>
                <a:defRPr/>
              </a:pPr>
              <a:t>‹#›</a:t>
            </a:fld>
            <a:endParaRPr lang="ru-RU" altLang="ru-RU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4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4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FB57D85-9D49-4E0E-8853-957F0AAC3E64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7480151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0D57C5C-B9FF-4BA9-B500-C156C77C2A62}" type="slidenum">
              <a:rPr lang="ru-RU" altLang="ru-RU" smtClean="0"/>
              <a:pPr>
                <a:defRPr/>
              </a:pPr>
              <a:t>‹#›</a:t>
            </a:fld>
            <a:endParaRPr lang="ru-RU" altLang="ru-RU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13AB396-CF03-436B-B294-4D7C7AD72598}" type="slidenum">
              <a:rPr lang="ru-RU" altLang="ru-RU" smtClean="0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30540FE-E63F-4224-9B37-41D14F4DD7F4}" type="slidenum">
              <a:rPr lang="ru-RU" altLang="ru-RU" smtClean="0"/>
              <a:pPr>
                <a:defRPr/>
              </a:pPr>
              <a:t>‹#›</a:t>
            </a:fld>
            <a:endParaRPr lang="ru-RU" alt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4C6CE07-EF5E-42A4-BE89-4B25EE2383E9}" type="slidenum">
              <a:rPr lang="ru-RU" altLang="ru-RU" smtClean="0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29C1D41-5ED9-4152-854C-B1559D1C9DF8}" type="slidenum">
              <a:rPr lang="ru-RU" altLang="ru-RU" smtClean="0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9D9C35A-8E4F-46A9-A691-65AABB0989EA}" type="slidenum">
              <a:rPr lang="ru-RU" altLang="ru-RU" smtClean="0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859B588-0098-4CD1-9622-3520CFEFAF50}" type="slidenum">
              <a:rPr lang="ru-RU" altLang="ru-RU" smtClean="0"/>
              <a:pPr>
                <a:defRPr/>
              </a:pPr>
              <a:t>‹#›</a:t>
            </a:fld>
            <a:endParaRPr lang="ru-RU" alt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8CAD022-7754-47B8-8398-9FCE8148044C}" type="slidenum">
              <a:rPr lang="ru-RU" altLang="ru-RU" smtClean="0"/>
              <a:pPr>
                <a:defRPr/>
              </a:pPr>
              <a:t>‹#›</a:t>
            </a:fld>
            <a:endParaRPr lang="ru-RU" alt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C688689C-476C-411E-AD20-080C05B559E3}" type="slidenum">
              <a:rPr lang="ru-RU" altLang="ru-RU" smtClean="0"/>
              <a:pPr>
                <a:defRPr/>
              </a:pPr>
              <a:t>‹#›</a:t>
            </a:fld>
            <a:endParaRPr lang="ru-RU" alt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316" r:id="rId1"/>
    <p:sldLayoutId id="2147484317" r:id="rId2"/>
    <p:sldLayoutId id="2147484318" r:id="rId3"/>
    <p:sldLayoutId id="2147484319" r:id="rId4"/>
    <p:sldLayoutId id="2147484320" r:id="rId5"/>
    <p:sldLayoutId id="2147484321" r:id="rId6"/>
    <p:sldLayoutId id="2147484322" r:id="rId7"/>
    <p:sldLayoutId id="2147484323" r:id="rId8"/>
    <p:sldLayoutId id="2147484324" r:id="rId9"/>
    <p:sldLayoutId id="2147484325" r:id="rId10"/>
    <p:sldLayoutId id="2147484326" r:id="rId11"/>
    <p:sldLayoutId id="2147484327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2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7" Type="http://schemas.openxmlformats.org/officeDocument/2006/relationships/image" Target="../media/image2.pn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1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7" Type="http://schemas.openxmlformats.org/officeDocument/2006/relationships/image" Target="../media/image2.png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1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1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2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3" Type="http://schemas.openxmlformats.org/officeDocument/2006/relationships/diagramData" Target="../diagrams/data6.xml"/><Relationship Id="rId7" Type="http://schemas.microsoft.com/office/2007/relationships/diagramDrawing" Target="../diagrams/drawing6.xml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2.xml"/><Relationship Id="rId6" Type="http://schemas.openxmlformats.org/officeDocument/2006/relationships/diagramColors" Target="../diagrams/colors6.xml"/><Relationship Id="rId5" Type="http://schemas.openxmlformats.org/officeDocument/2006/relationships/diagramQuickStyle" Target="../diagrams/quickStyle6.xml"/><Relationship Id="rId4" Type="http://schemas.openxmlformats.org/officeDocument/2006/relationships/diagramLayout" Target="../diagrams/layout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suslugi.ru/" TargetMode="Externa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2" name="Rectangle 4"/>
          <p:cNvSpPr>
            <a:spLocks noGrp="1" noChangeArrowheads="1"/>
          </p:cNvSpPr>
          <p:nvPr>
            <p:ph type="ctrTitle" idx="4294967295"/>
          </p:nvPr>
        </p:nvSpPr>
        <p:spPr>
          <a:xfrm>
            <a:off x="1187624" y="1124744"/>
            <a:ext cx="7058025" cy="3111500"/>
          </a:xfrm>
        </p:spPr>
        <p:txBody>
          <a:bodyPr>
            <a:normAutofit fontScale="90000"/>
          </a:bodyPr>
          <a:lstStyle/>
          <a:p>
            <a:pPr algn="ctr">
              <a:defRPr/>
            </a:pPr>
            <a:r>
              <a:rPr lang="ru-RU" sz="2800" b="1" i="1" dirty="0" smtClean="0">
                <a:cs typeface="Times New Roman" pitchFamily="18" charset="0"/>
              </a:rPr>
              <a:t/>
            </a:r>
            <a:br>
              <a:rPr lang="ru-RU" sz="2800" b="1" i="1" dirty="0" smtClean="0">
                <a:cs typeface="Times New Roman" pitchFamily="18" charset="0"/>
              </a:rPr>
            </a:br>
            <a:r>
              <a:rPr lang="ru-RU" sz="2800" b="1" i="1" dirty="0" smtClean="0">
                <a:cs typeface="Times New Roman" pitchFamily="18" charset="0"/>
              </a:rPr>
              <a:t/>
            </a:r>
            <a:br>
              <a:rPr lang="ru-RU" sz="2800" b="1" i="1" dirty="0" smtClean="0">
                <a:cs typeface="Times New Roman" pitchFamily="18" charset="0"/>
              </a:rPr>
            </a:br>
            <a:r>
              <a:rPr lang="ru-RU" sz="2800" b="1" i="1" dirty="0">
                <a:cs typeface="Times New Roman" pitchFamily="18" charset="0"/>
              </a:rPr>
              <a:t/>
            </a:r>
            <a:br>
              <a:rPr lang="ru-RU" sz="2800" b="1" i="1" dirty="0">
                <a:cs typeface="Times New Roman" pitchFamily="18" charset="0"/>
              </a:rPr>
            </a:br>
            <a:r>
              <a:rPr lang="ru-RU" sz="3100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Медицинская </a:t>
            </a:r>
            <a:r>
              <a:rPr lang="ru-RU" sz="3100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помощь по полису ОМС</a:t>
            </a:r>
            <a:br>
              <a:rPr lang="ru-RU" sz="3100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100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территории Республики </a:t>
            </a:r>
            <a:r>
              <a:rPr lang="ru-RU" sz="3100" dirty="0">
                <a:solidFill>
                  <a:schemeClr val="tx2">
                    <a:lumMod val="7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Татарстан</a:t>
            </a:r>
            <a:r>
              <a:rPr lang="ru-RU" sz="3100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100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100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100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3100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2023 году   </a:t>
            </a:r>
            <a:r>
              <a:rPr lang="ru-RU" sz="3100" b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100" b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100" b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100" b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31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31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3100" dirty="0" smtClean="0">
              <a:solidFill>
                <a:srgbClr val="FF99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6831" y="5949280"/>
            <a:ext cx="746125" cy="571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258888" y="5824538"/>
            <a:ext cx="2160587" cy="5524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ru-RU" sz="1000" dirty="0">
                <a:solidFill>
                  <a:schemeClr val="accent5">
                    <a:lumMod val="75000"/>
                  </a:schemeClr>
                </a:solidFill>
                <a:latin typeface="+mj-lt"/>
                <a:cs typeface="+mn-cs"/>
              </a:rPr>
              <a:t>Территориальный фонд обязательного медицинского страхования Республики Татарстан</a:t>
            </a:r>
            <a:endParaRPr lang="en-US" sz="1000" dirty="0">
              <a:solidFill>
                <a:schemeClr val="accent5">
                  <a:lumMod val="75000"/>
                </a:schemeClr>
              </a:solidFill>
              <a:latin typeface="+mj-lt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altLang="ru-RU" sz="2800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Медицинская помощь по полису ОМС  в поликлинике в плановой форме: </a:t>
            </a:r>
          </a:p>
        </p:txBody>
      </p:sp>
      <p:graphicFrame>
        <p:nvGraphicFramePr>
          <p:cNvPr id="2" name="Схема 1"/>
          <p:cNvGraphicFramePr/>
          <p:nvPr>
            <p:extLst>
              <p:ext uri="{D42A27DB-BD31-4B8C-83A1-F6EECF244321}">
                <p14:modId xmlns:p14="http://schemas.microsoft.com/office/powerpoint/2010/main" val="3926691953"/>
              </p:ext>
            </p:extLst>
          </p:nvPr>
        </p:nvGraphicFramePr>
        <p:xfrm>
          <a:off x="322685" y="1747391"/>
          <a:ext cx="8575253" cy="499397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641" y="5949280"/>
            <a:ext cx="746125" cy="571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331640" y="5909260"/>
            <a:ext cx="2160588" cy="5524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ru-RU" sz="1000" dirty="0">
                <a:solidFill>
                  <a:schemeClr val="accent5">
                    <a:lumMod val="75000"/>
                  </a:schemeClr>
                </a:solidFill>
                <a:latin typeface="+mj-lt"/>
                <a:cs typeface="+mn-cs"/>
              </a:rPr>
              <a:t>Территориальный фонд обязательного медицинского страхования Республики Татарстан</a:t>
            </a:r>
            <a:endParaRPr lang="en-US" sz="1000" dirty="0">
              <a:solidFill>
                <a:schemeClr val="accent5">
                  <a:lumMod val="75000"/>
                </a:schemeClr>
              </a:solidFill>
              <a:latin typeface="+mj-lt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1271083"/>
      </p:ext>
    </p:extLst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altLang="ru-RU" sz="2800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Медицинская помощь по полису ОМС в поликлинике в плановой форме: </a:t>
            </a:r>
          </a:p>
        </p:txBody>
      </p:sp>
      <p:graphicFrame>
        <p:nvGraphicFramePr>
          <p:cNvPr id="2" name="Схема 1"/>
          <p:cNvGraphicFramePr/>
          <p:nvPr>
            <p:extLst>
              <p:ext uri="{D42A27DB-BD31-4B8C-83A1-F6EECF244321}">
                <p14:modId xmlns:p14="http://schemas.microsoft.com/office/powerpoint/2010/main" val="3245607517"/>
              </p:ext>
            </p:extLst>
          </p:nvPr>
        </p:nvGraphicFramePr>
        <p:xfrm>
          <a:off x="322685" y="1603375"/>
          <a:ext cx="8575253" cy="499397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1331640" y="5793221"/>
            <a:ext cx="2160588" cy="5524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ru-RU" sz="1000" dirty="0">
                <a:solidFill>
                  <a:schemeClr val="accent5">
                    <a:lumMod val="75000"/>
                  </a:schemeClr>
                </a:solidFill>
                <a:latin typeface="+mj-lt"/>
                <a:cs typeface="+mn-cs"/>
              </a:rPr>
              <a:t>Территориальный фонд обязательного медицинского страхования Республики Татарстан</a:t>
            </a:r>
            <a:endParaRPr lang="en-US" sz="1000" dirty="0">
              <a:solidFill>
                <a:schemeClr val="accent5">
                  <a:lumMod val="75000"/>
                </a:schemeClr>
              </a:solidFill>
              <a:latin typeface="+mj-lt"/>
              <a:cs typeface="+mn-cs"/>
            </a:endParaRPr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2438" y="5805488"/>
            <a:ext cx="746125" cy="571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altLang="ru-RU" sz="2800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Медицинская помощь по полису ОМС в поликлинике в плановой форме: </a:t>
            </a:r>
          </a:p>
        </p:txBody>
      </p:sp>
      <p:graphicFrame>
        <p:nvGraphicFramePr>
          <p:cNvPr id="2" name="Схема 1"/>
          <p:cNvGraphicFramePr/>
          <p:nvPr>
            <p:extLst>
              <p:ext uri="{D42A27DB-BD31-4B8C-83A1-F6EECF244321}">
                <p14:modId xmlns:p14="http://schemas.microsoft.com/office/powerpoint/2010/main" val="1521807974"/>
              </p:ext>
            </p:extLst>
          </p:nvPr>
        </p:nvGraphicFramePr>
        <p:xfrm>
          <a:off x="322685" y="1603375"/>
          <a:ext cx="8575253" cy="499397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1331640" y="5793221"/>
            <a:ext cx="2160588" cy="5524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ru-RU" sz="1000" dirty="0">
                <a:solidFill>
                  <a:schemeClr val="accent5">
                    <a:lumMod val="75000"/>
                  </a:schemeClr>
                </a:solidFill>
                <a:latin typeface="+mj-lt"/>
                <a:cs typeface="+mn-cs"/>
              </a:rPr>
              <a:t>Территориальный фонд обязательного медицинского страхования Республики Татарстан</a:t>
            </a:r>
            <a:endParaRPr lang="en-US" sz="1000" dirty="0">
              <a:solidFill>
                <a:schemeClr val="accent5">
                  <a:lumMod val="75000"/>
                </a:schemeClr>
              </a:solidFill>
              <a:latin typeface="+mj-lt"/>
              <a:cs typeface="+mn-cs"/>
            </a:endParaRPr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2438" y="5805488"/>
            <a:ext cx="746125" cy="571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52385730"/>
      </p:ext>
    </p:extLst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ru-RU" sz="2600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Сроки ожидания плановых консультаций врачей-специалистов и диагностических исследований:</a:t>
            </a:r>
          </a:p>
        </p:txBody>
      </p:sp>
      <p:sp>
        <p:nvSpPr>
          <p:cNvPr id="50179" name="Номер слайда 4"/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48546472-F60E-4C5C-A657-41B878D3498B}" type="slidenum">
              <a:rPr lang="ru-RU" altLang="ru-RU" sz="1400" smtClean="0"/>
              <a:pPr>
                <a:spcBef>
                  <a:spcPct val="0"/>
                </a:spcBef>
                <a:buFontTx/>
                <a:buNone/>
              </a:pPr>
              <a:t>13</a:t>
            </a:fld>
            <a:endParaRPr lang="ru-RU" altLang="ru-RU" sz="1400" smtClean="0"/>
          </a:p>
        </p:txBody>
      </p:sp>
      <p:graphicFrame>
        <p:nvGraphicFramePr>
          <p:cNvPr id="2" name="Схема 1"/>
          <p:cNvGraphicFramePr/>
          <p:nvPr>
            <p:extLst>
              <p:ext uri="{D42A27DB-BD31-4B8C-83A1-F6EECF244321}">
                <p14:modId xmlns:p14="http://schemas.microsoft.com/office/powerpoint/2010/main" val="853422545"/>
              </p:ext>
            </p:extLst>
          </p:nvPr>
        </p:nvGraphicFramePr>
        <p:xfrm>
          <a:off x="457200" y="1672927"/>
          <a:ext cx="8291264" cy="49244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54908542"/>
      </p:ext>
    </p:extLst>
  </p:cSld>
  <p:clrMapOvr>
    <a:masterClrMapping/>
  </p:clrMapOvr>
  <p:transition spd="slow">
    <p:blinds dir="vert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Заголовок 1"/>
          <p:cNvSpPr>
            <a:spLocks noGrp="1"/>
          </p:cNvSpPr>
          <p:nvPr>
            <p:ph type="title"/>
          </p:nvPr>
        </p:nvSpPr>
        <p:spPr>
          <a:xfrm>
            <a:off x="467544" y="332656"/>
            <a:ext cx="8229600" cy="1138361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altLang="ru-RU" sz="3200" dirty="0" smtClean="0">
                <a:solidFill>
                  <a:srgbClr val="FF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altLang="ru-RU" sz="3200" dirty="0" smtClean="0">
                <a:solidFill>
                  <a:srgbClr val="FF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sz="31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Консультации в поликлинике врачами-специалистами (неврологом, кардиологом и др.) в плановой форме:</a:t>
            </a:r>
          </a:p>
        </p:txBody>
      </p:sp>
      <p:pic>
        <p:nvPicPr>
          <p:cNvPr id="61443" name="Объект 5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11188" y="1844675"/>
            <a:ext cx="3000375" cy="4324350"/>
          </a:xfrm>
        </p:spPr>
      </p:pic>
      <p:sp>
        <p:nvSpPr>
          <p:cNvPr id="19460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6553200" y="6265863"/>
            <a:ext cx="2133600" cy="476250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  <a:defRPr/>
            </a:pPr>
            <a:fld id="{920894E4-FF7B-4E1A-A257-9F8ACFB08424}" type="slidenum">
              <a:rPr lang="ru-RU" altLang="ru-RU" sz="1400" smtClean="0">
                <a:latin typeface="Arial" charset="0"/>
              </a:rPr>
              <a:pPr eaLnBrk="1" hangingPunct="1">
                <a:spcBef>
                  <a:spcPct val="0"/>
                </a:spcBef>
                <a:buFontTx/>
                <a:buNone/>
                <a:defRPr/>
              </a:pPr>
              <a:t>14</a:t>
            </a:fld>
            <a:endParaRPr lang="ru-RU" altLang="ru-RU" sz="1400" smtClean="0">
              <a:latin typeface="Arial" charset="0"/>
            </a:endParaRPr>
          </a:p>
        </p:txBody>
      </p:sp>
      <p:graphicFrame>
        <p:nvGraphicFramePr>
          <p:cNvPr id="2" name="Схема 1"/>
          <p:cNvGraphicFramePr/>
          <p:nvPr>
            <p:extLst>
              <p:ext uri="{D42A27DB-BD31-4B8C-83A1-F6EECF244321}">
                <p14:modId xmlns:p14="http://schemas.microsoft.com/office/powerpoint/2010/main" val="1205950157"/>
              </p:ext>
            </p:extLst>
          </p:nvPr>
        </p:nvGraphicFramePr>
        <p:xfrm>
          <a:off x="3924300" y="1340768"/>
          <a:ext cx="4968180" cy="514099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06582075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18" presetClass="emph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11" dur="500" fill="hold"/>
                                        <p:tgtEl>
                                          <p:spTgt spid="44034"/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034" grpId="0"/>
      <p:bldGraphic spid="2" grpId="0">
        <p:bldAsOne/>
      </p:bldGraphic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одзаголовок 1"/>
          <p:cNvSpPr>
            <a:spLocks noGrp="1"/>
          </p:cNvSpPr>
          <p:nvPr>
            <p:ph type="subTitle" idx="4294967295"/>
          </p:nvPr>
        </p:nvSpPr>
        <p:spPr>
          <a:xfrm>
            <a:off x="0" y="333375"/>
            <a:ext cx="8123238" cy="4751388"/>
          </a:xfrm>
        </p:spPr>
        <p:txBody>
          <a:bodyPr rtlCol="0">
            <a:noAutofit/>
          </a:bodyPr>
          <a:lstStyle/>
          <a:p>
            <a:pPr indent="182563" algn="just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altLang="ru-RU" sz="2800" dirty="0" smtClean="0">
                <a:latin typeface="Times New Roman" pitchFamily="18" charset="0"/>
                <a:cs typeface="Times New Roman" pitchFamily="18" charset="0"/>
              </a:rPr>
              <a:t>Неотложная </a:t>
            </a:r>
            <a:r>
              <a:rPr lang="ru-RU" altLang="ru-RU" sz="2800" dirty="0">
                <a:latin typeface="Times New Roman" pitchFamily="18" charset="0"/>
                <a:cs typeface="Times New Roman" pitchFamily="18" charset="0"/>
              </a:rPr>
              <a:t>медицинская помощь лицам, обратившимся в медицинскую организацию с признаками неотложных состояний, оказывается </a:t>
            </a:r>
            <a:r>
              <a:rPr lang="ru-RU" altLang="ru-RU" sz="2800" b="1" u="sng" dirty="0">
                <a:latin typeface="Times New Roman" pitchFamily="18" charset="0"/>
                <a:cs typeface="Times New Roman" pitchFamily="18" charset="0"/>
              </a:rPr>
              <a:t>не позднее 2 часов</a:t>
            </a:r>
            <a:r>
              <a:rPr lang="ru-RU" altLang="ru-RU" sz="2800" u="sng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ru-RU" sz="2800" dirty="0">
                <a:latin typeface="Times New Roman" pitchFamily="18" charset="0"/>
                <a:cs typeface="Times New Roman" pitchFamily="18" charset="0"/>
              </a:rPr>
              <a:t>с момента обращения в </a:t>
            </a:r>
            <a:r>
              <a:rPr lang="ru-RU" altLang="ru-RU" sz="2800" dirty="0" smtClean="0">
                <a:latin typeface="Times New Roman" pitchFamily="18" charset="0"/>
                <a:cs typeface="Times New Roman" pitchFamily="18" charset="0"/>
              </a:rPr>
              <a:t> медицинскую организацию</a:t>
            </a:r>
          </a:p>
        </p:txBody>
      </p:sp>
      <p:sp>
        <p:nvSpPr>
          <p:cNvPr id="3" name="TextBox 10"/>
          <p:cNvSpPr txBox="1">
            <a:spLocks noChangeArrowheads="1"/>
          </p:cNvSpPr>
          <p:nvPr/>
        </p:nvSpPr>
        <p:spPr bwMode="auto">
          <a:xfrm>
            <a:off x="1331640" y="5743575"/>
            <a:ext cx="2160587" cy="552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000" dirty="0">
                <a:solidFill>
                  <a:srgbClr val="31859C"/>
                </a:solidFill>
                <a:latin typeface="Calibri" pitchFamily="34" charset="0"/>
              </a:rPr>
              <a:t>Территориальный фонд обязательного медицинского страхования Республики Татарстан</a:t>
            </a:r>
            <a:endParaRPr lang="en-US" altLang="ru-RU" sz="1000" dirty="0">
              <a:solidFill>
                <a:srgbClr val="31859C"/>
              </a:solidFill>
              <a:latin typeface="Calibri" pitchFamily="34" charset="0"/>
            </a:endParaRPr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7512" y="5724525"/>
            <a:ext cx="746125" cy="571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305238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Прямая соединительная линия 1"/>
          <p:cNvCxnSpPr/>
          <p:nvPr/>
        </p:nvCxnSpPr>
        <p:spPr>
          <a:xfrm rot="5400000">
            <a:off x="504825" y="6572250"/>
            <a:ext cx="571500" cy="0"/>
          </a:xfrm>
          <a:prstGeom prst="line">
            <a:avLst/>
          </a:prstGeom>
          <a:ln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Прямоугольник 13"/>
          <p:cNvSpPr>
            <a:spLocks noChangeArrowheads="1"/>
          </p:cNvSpPr>
          <p:nvPr/>
        </p:nvSpPr>
        <p:spPr bwMode="auto">
          <a:xfrm>
            <a:off x="282575" y="260350"/>
            <a:ext cx="8642350" cy="720725"/>
          </a:xfrm>
          <a:prstGeom prst="rect">
            <a:avLst/>
          </a:prstGeom>
          <a:solidFill>
            <a:schemeClr val="accent5">
              <a:lumMod val="75000"/>
            </a:schemeClr>
          </a:solidFill>
          <a:ln w="25400" algn="ctr">
            <a:noFill/>
            <a:miter lim="800000"/>
            <a:headEnd/>
            <a:tailEnd/>
          </a:ln>
        </p:spPr>
        <p:txBody>
          <a:bodyPr lIns="95782" tIns="47891" rIns="95782" bIns="47891" anchor="ctr"/>
          <a:lstStyle/>
          <a:p>
            <a:pPr algn="ctr">
              <a:defRPr/>
            </a:pP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Медицинская помощь на дому:</a:t>
            </a:r>
          </a:p>
        </p:txBody>
      </p:sp>
      <p:sp>
        <p:nvSpPr>
          <p:cNvPr id="44036" name="TextBox 10"/>
          <p:cNvSpPr txBox="1">
            <a:spLocks noChangeArrowheads="1"/>
          </p:cNvSpPr>
          <p:nvPr/>
        </p:nvSpPr>
        <p:spPr bwMode="auto">
          <a:xfrm>
            <a:off x="1331640" y="5743575"/>
            <a:ext cx="2160587" cy="552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000" dirty="0">
                <a:solidFill>
                  <a:srgbClr val="31859C"/>
                </a:solidFill>
                <a:latin typeface="Calibri" pitchFamily="34" charset="0"/>
              </a:rPr>
              <a:t>Территориальный фонд обязательного медицинского страхования Республики Татарстан</a:t>
            </a:r>
            <a:endParaRPr lang="en-US" altLang="ru-RU" sz="1000" dirty="0">
              <a:solidFill>
                <a:srgbClr val="31859C"/>
              </a:solidFill>
              <a:latin typeface="Calibri" pitchFamily="34" charset="0"/>
            </a:endParaRPr>
          </a:p>
        </p:txBody>
      </p:sp>
      <p:pic>
        <p:nvPicPr>
          <p:cNvPr id="4403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7512" y="5724525"/>
            <a:ext cx="746125" cy="571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373063" y="1125538"/>
            <a:ext cx="8302625" cy="2215991"/>
          </a:xfrm>
          <a:prstGeom prst="rect">
            <a:avLst/>
          </a:prstGeom>
        </p:spPr>
        <p:txBody>
          <a:bodyPr>
            <a:spAutoFit/>
          </a:bodyPr>
          <a:lstStyle/>
          <a:p>
            <a:pPr marL="342900" indent="-342900" defTabSz="889000">
              <a:lnSpc>
                <a:spcPct val="90000"/>
              </a:lnSpc>
              <a:spcAft>
                <a:spcPct val="35000"/>
              </a:spcAft>
              <a:buFont typeface="Wingdings" panose="05000000000000000000" pitchFamily="2" charset="2"/>
              <a:buChar char="Ø"/>
              <a:defRPr/>
            </a:pPr>
            <a:r>
              <a:rPr lang="ru-RU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Неотложная медицинская помощь </a:t>
            </a:r>
            <a:r>
              <a:rPr lang="ru-RU" sz="2400" u="sng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дому </a:t>
            </a:r>
            <a:r>
              <a:rPr lang="ru-RU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должна оказываться </a:t>
            </a:r>
            <a:r>
              <a:rPr lang="ru-RU" sz="24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день приема </a:t>
            </a:r>
            <a:r>
              <a:rPr lang="ru-RU" sz="2400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вызова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342900" indent="-342900" defTabSz="889000">
              <a:lnSpc>
                <a:spcPct val="90000"/>
              </a:lnSpc>
              <a:spcAft>
                <a:spcPct val="35000"/>
              </a:spcAft>
              <a:buFont typeface="Wingdings" panose="05000000000000000000" pitchFamily="2" charset="2"/>
              <a:buChar char="Ø"/>
              <a:defRPr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Оказание медицинской помощи на дому  также предусматривает проведение консультаций врачами-специалистами (невролог, хирург, травматолог и др.) по назначению участкового врача-терапевта/педиатра, ВОП.</a:t>
            </a:r>
          </a:p>
        </p:txBody>
      </p:sp>
      <p:pic>
        <p:nvPicPr>
          <p:cNvPr id="44039" name="Picture 2" descr="C:\Users\Polyakova.OP\Documents\ФОТО\2013 год\Обслуживание врачом на дому\32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3325" y="3890963"/>
            <a:ext cx="2674938" cy="2112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933064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Заголовок 1"/>
          <p:cNvSpPr>
            <a:spLocks noGrp="1"/>
          </p:cNvSpPr>
          <p:nvPr>
            <p:ph type="title"/>
          </p:nvPr>
        </p:nvSpPr>
        <p:spPr>
          <a:xfrm>
            <a:off x="107950" y="188913"/>
            <a:ext cx="8893175" cy="576262"/>
          </a:xfrm>
        </p:spPr>
        <p:txBody>
          <a:bodyPr/>
          <a:lstStyle/>
          <a:p>
            <a:pPr eaLnBrk="1" hangingPunct="1">
              <a:defRPr/>
            </a:pPr>
            <a:r>
              <a:rPr lang="ru-RU" altLang="ru-RU" sz="2600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Медицинская помощь на дому оказывается при:</a:t>
            </a:r>
          </a:p>
        </p:txBody>
      </p:sp>
      <p:pic>
        <p:nvPicPr>
          <p:cNvPr id="7171" name="Объект 5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932363" y="981075"/>
            <a:ext cx="4038600" cy="2405063"/>
          </a:xfrm>
          <a:ln>
            <a:solidFill>
              <a:srgbClr val="FF99CC"/>
            </a:solidFill>
          </a:ln>
        </p:spPr>
      </p:pic>
      <p:sp>
        <p:nvSpPr>
          <p:cNvPr id="20484" name="Номер слайда 4"/>
          <p:cNvSpPr>
            <a:spLocks noGrp="1"/>
          </p:cNvSpPr>
          <p:nvPr>
            <p:ph type="sldNum" sz="quarter" idx="12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  <a:defRPr/>
            </a:pPr>
            <a:fld id="{BD0D9949-19BF-4030-ADDD-51A94527FC2B}" type="slidenum">
              <a:rPr lang="ru-RU" altLang="ru-RU" sz="1400" smtClean="0">
                <a:latin typeface="Arial" charset="0"/>
              </a:rPr>
              <a:pPr eaLnBrk="1" hangingPunct="1">
                <a:spcBef>
                  <a:spcPct val="0"/>
                </a:spcBef>
                <a:buFontTx/>
                <a:buNone/>
                <a:defRPr/>
              </a:pPr>
              <a:t>17</a:t>
            </a:fld>
            <a:endParaRPr lang="ru-RU" altLang="ru-RU" sz="1400" smtClean="0">
              <a:latin typeface="Arial" charset="0"/>
            </a:endParaRPr>
          </a:p>
        </p:txBody>
      </p:sp>
      <p:graphicFrame>
        <p:nvGraphicFramePr>
          <p:cNvPr id="2" name="Схема 1"/>
          <p:cNvGraphicFramePr/>
          <p:nvPr>
            <p:extLst>
              <p:ext uri="{D42A27DB-BD31-4B8C-83A1-F6EECF244321}">
                <p14:modId xmlns:p14="http://schemas.microsoft.com/office/powerpoint/2010/main" val="738534374"/>
              </p:ext>
            </p:extLst>
          </p:nvPr>
        </p:nvGraphicFramePr>
        <p:xfrm>
          <a:off x="179388" y="981075"/>
          <a:ext cx="4608512" cy="55435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17413" name="Picture 2" descr="C:\Users\Polyakova.OP\Documents\ФОТО\2013 год\Обслуживание врачом на дому\6220918_m.jpg"/>
          <p:cNvPicPr>
            <a:picLocks noChangeAspect="1" noChangeArrowheads="1"/>
          </p:cNvPicPr>
          <p:nvPr/>
        </p:nvPicPr>
        <p:blipFill>
          <a:blip r:embed="rId8" cstate="print">
            <a:extLst/>
          </a:blip>
          <a:srcRect/>
          <a:stretch>
            <a:fillRect/>
          </a:stretch>
        </p:blipFill>
        <p:spPr bwMode="auto">
          <a:xfrm>
            <a:off x="5148064" y="3645024"/>
            <a:ext cx="3616325" cy="2711450"/>
          </a:xfrm>
          <a:prstGeom prst="rect">
            <a:avLst/>
          </a:prstGeom>
          <a:noFill/>
          <a:ln>
            <a:noFill/>
          </a:ln>
          <a:effectLst>
            <a:glow rad="139700">
              <a:schemeClr val="accent2">
                <a:satMod val="175000"/>
                <a:alpha val="40000"/>
              </a:schemeClr>
            </a:glow>
          </a:effectLst>
          <a:extLst/>
        </p:spPr>
      </p:pic>
    </p:spTree>
    <p:extLst>
      <p:ext uri="{BB962C8B-B14F-4D97-AF65-F5344CB8AC3E}">
        <p14:creationId xmlns:p14="http://schemas.microsoft.com/office/powerpoint/2010/main" val="1278374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" grpId="0">
        <p:bldAsOne/>
      </p:bldGraphic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Прямая соединительная линия 1"/>
          <p:cNvCxnSpPr/>
          <p:nvPr/>
        </p:nvCxnSpPr>
        <p:spPr>
          <a:xfrm rot="5400000">
            <a:off x="504825" y="6572250"/>
            <a:ext cx="571500" cy="0"/>
          </a:xfrm>
          <a:prstGeom prst="line">
            <a:avLst/>
          </a:prstGeom>
          <a:ln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Прямоугольник 13"/>
          <p:cNvSpPr>
            <a:spLocks noChangeArrowheads="1"/>
          </p:cNvSpPr>
          <p:nvPr/>
        </p:nvSpPr>
        <p:spPr bwMode="auto">
          <a:xfrm>
            <a:off x="282575" y="260350"/>
            <a:ext cx="8642350" cy="720725"/>
          </a:xfrm>
          <a:prstGeom prst="rect">
            <a:avLst/>
          </a:prstGeom>
          <a:solidFill>
            <a:schemeClr val="accent5">
              <a:lumMod val="75000"/>
            </a:schemeClr>
          </a:solidFill>
          <a:ln w="25400" algn="ctr">
            <a:noFill/>
            <a:miter lim="800000"/>
            <a:headEnd/>
            <a:tailEnd/>
          </a:ln>
        </p:spPr>
        <p:txBody>
          <a:bodyPr lIns="95782" tIns="47891" rIns="95782" bIns="47891" anchor="ctr"/>
          <a:lstStyle/>
          <a:p>
            <a:pPr algn="ctr">
              <a:defRPr/>
            </a:pP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Медицинская помощь на дому:</a:t>
            </a:r>
          </a:p>
        </p:txBody>
      </p:sp>
      <p:sp>
        <p:nvSpPr>
          <p:cNvPr id="44036" name="TextBox 10"/>
          <p:cNvSpPr txBox="1">
            <a:spLocks noChangeArrowheads="1"/>
          </p:cNvSpPr>
          <p:nvPr/>
        </p:nvSpPr>
        <p:spPr bwMode="auto">
          <a:xfrm>
            <a:off x="1331640" y="5743575"/>
            <a:ext cx="2160587" cy="552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000" dirty="0">
                <a:solidFill>
                  <a:srgbClr val="31859C"/>
                </a:solidFill>
                <a:latin typeface="Calibri" pitchFamily="34" charset="0"/>
              </a:rPr>
              <a:t>Территориальный фонд обязательного медицинского страхования Республики Татарстан</a:t>
            </a:r>
            <a:endParaRPr lang="en-US" altLang="ru-RU" sz="1000" dirty="0">
              <a:solidFill>
                <a:srgbClr val="31859C"/>
              </a:solidFill>
              <a:latin typeface="Calibri" pitchFamily="34" charset="0"/>
            </a:endParaRPr>
          </a:p>
        </p:txBody>
      </p:sp>
      <p:pic>
        <p:nvPicPr>
          <p:cNvPr id="4403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235" y="5805264"/>
            <a:ext cx="746125" cy="571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373063" y="1125538"/>
            <a:ext cx="8302625" cy="2631490"/>
          </a:xfrm>
          <a:prstGeom prst="rect">
            <a:avLst/>
          </a:prstGeom>
        </p:spPr>
        <p:txBody>
          <a:bodyPr>
            <a:spAutoFit/>
          </a:bodyPr>
          <a:lstStyle/>
          <a:p>
            <a:pPr marL="342900" indent="-342900" defTabSz="889000">
              <a:lnSpc>
                <a:spcPct val="90000"/>
              </a:lnSpc>
              <a:spcAft>
                <a:spcPct val="35000"/>
              </a:spcAft>
              <a:buFont typeface="Wingdings" panose="05000000000000000000" pitchFamily="2" charset="2"/>
              <a:buChar char="Ø"/>
              <a:defRPr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Оказание</a:t>
            </a:r>
            <a:r>
              <a:rPr lang="ru-RU" sz="2400" dirty="0" smtClean="0">
                <a:solidFill>
                  <a:srgbClr val="FF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медицинской помощи на дому при вызове медицинского работника гражданам, которые выбрали медицинскую организацию для получения ПМСП не по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участково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-территориальному принципу, может осуществляться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МО по месту его жительства (пребывания)</a:t>
            </a:r>
          </a:p>
          <a:p>
            <a:pPr defTabSz="889000">
              <a:lnSpc>
                <a:spcPct val="90000"/>
              </a:lnSpc>
              <a:spcAft>
                <a:spcPct val="35000"/>
              </a:spcAft>
              <a:defRPr/>
            </a:pPr>
            <a:r>
              <a:rPr lang="ru-RU" sz="1800" dirty="0" smtClean="0">
                <a:solidFill>
                  <a:srgbClr val="FF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Пример. 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Пациент прикреплен к поликлинике №1, проживает в районе обслуживания поликлиники №8. Вызов на дом может быть обслужен  медицинским работником поликлиники №8.</a:t>
            </a:r>
          </a:p>
        </p:txBody>
      </p:sp>
      <p:pic>
        <p:nvPicPr>
          <p:cNvPr id="44039" name="Picture 2" descr="C:\Users\Polyakova.OP\Documents\ФОТО\2013 год\Обслуживание врачом на дому\32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3325" y="3890963"/>
            <a:ext cx="2674938" cy="2112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583140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7" name="Объект 2"/>
          <p:cNvSpPr>
            <a:spLocks noGrp="1"/>
          </p:cNvSpPr>
          <p:nvPr>
            <p:ph idx="1"/>
          </p:nvPr>
        </p:nvSpPr>
        <p:spPr>
          <a:xfrm>
            <a:off x="468313" y="1341438"/>
            <a:ext cx="8229600" cy="4530725"/>
          </a:xfrm>
        </p:spPr>
        <p:txBody>
          <a:bodyPr/>
          <a:lstStyle/>
          <a:p>
            <a:pPr>
              <a:buFont typeface="Wingdings" panose="05000000000000000000" pitchFamily="2" charset="2"/>
              <a:buChar char="Ø"/>
            </a:pPr>
            <a:r>
              <a:rPr lang="ru-RU" altLang="ru-RU" sz="200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При выборе врача и МО для получения ПМСП гражданин (или законный представитель) дает информированное добровольное согласие на медицинские вмешательства, перечень которых установлен приказом МЗ и СР РФ от 23.04.2012 №390н.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altLang="ru-RU" sz="200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Порядок дачи ИДС и формы ИДС утверждены приказом МЗ РФ от 12.11.202 №1051.</a:t>
            </a:r>
            <a:endParaRPr lang="ru-RU" altLang="ru-RU" sz="2000" dirty="0" smtClean="0">
              <a:solidFill>
                <a:srgbClr val="FF99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ru-RU" altLang="ru-RU" sz="200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При оформлении ИДС на медицинское вмешательство гражданин или его законный представитель вправе определить лиц, которым в интересах пациента может быть передана информация о состоянии его здоровья, в том числе после его смерти.</a:t>
            </a:r>
          </a:p>
        </p:txBody>
      </p:sp>
      <p:sp>
        <p:nvSpPr>
          <p:cNvPr id="57346" name="Заголовок 1"/>
          <p:cNvSpPr>
            <a:spLocks noGrp="1"/>
          </p:cNvSpPr>
          <p:nvPr>
            <p:ph type="title"/>
          </p:nvPr>
        </p:nvSpPr>
        <p:spPr>
          <a:xfrm>
            <a:off x="790574" y="548680"/>
            <a:ext cx="7543800" cy="914400"/>
          </a:xfrm>
        </p:spPr>
        <p:txBody>
          <a:bodyPr>
            <a:normAutofit fontScale="90000"/>
          </a:bodyPr>
          <a:lstStyle/>
          <a:p>
            <a:r>
              <a:rPr lang="ru-RU" altLang="ru-RU" sz="2800" dirty="0" smtClean="0">
                <a:solidFill>
                  <a:srgbClr val="FF9900"/>
                </a:solidFill>
                <a:effectLst/>
                <a:latin typeface="Times New Roman" pitchFamily="18" charset="0"/>
                <a:cs typeface="Times New Roman" pitchFamily="18" charset="0"/>
              </a:rPr>
              <a:t>Информированное добровольное согласие на медицинское вмешательство</a:t>
            </a:r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7512" y="5724525"/>
            <a:ext cx="746125" cy="571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10"/>
          <p:cNvSpPr txBox="1">
            <a:spLocks noChangeArrowheads="1"/>
          </p:cNvSpPr>
          <p:nvPr/>
        </p:nvSpPr>
        <p:spPr bwMode="auto">
          <a:xfrm>
            <a:off x="1331640" y="5743575"/>
            <a:ext cx="2160587" cy="552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000" dirty="0">
                <a:solidFill>
                  <a:srgbClr val="31859C"/>
                </a:solidFill>
                <a:latin typeface="Calibri" pitchFamily="34" charset="0"/>
              </a:rPr>
              <a:t>Территориальный фонд обязательного медицинского страхования Республики Татарстан</a:t>
            </a:r>
            <a:endParaRPr lang="en-US" altLang="ru-RU" sz="1000" dirty="0">
              <a:solidFill>
                <a:srgbClr val="31859C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093440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Прямая соединительная линия 1"/>
          <p:cNvCxnSpPr/>
          <p:nvPr/>
        </p:nvCxnSpPr>
        <p:spPr>
          <a:xfrm rot="5400000">
            <a:off x="504825" y="6572250"/>
            <a:ext cx="571500" cy="0"/>
          </a:xfrm>
          <a:prstGeom prst="line">
            <a:avLst/>
          </a:prstGeom>
          <a:ln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Прямоугольник 13"/>
          <p:cNvSpPr>
            <a:spLocks noChangeArrowheads="1"/>
          </p:cNvSpPr>
          <p:nvPr/>
        </p:nvSpPr>
        <p:spPr bwMode="auto">
          <a:xfrm>
            <a:off x="282575" y="260350"/>
            <a:ext cx="8642350" cy="720725"/>
          </a:xfrm>
          <a:prstGeom prst="rect">
            <a:avLst/>
          </a:prstGeom>
          <a:solidFill>
            <a:schemeClr val="accent5">
              <a:lumMod val="75000"/>
            </a:schemeClr>
          </a:solidFill>
          <a:ln w="25400" algn="ctr">
            <a:noFill/>
            <a:miter lim="800000"/>
            <a:headEnd/>
            <a:tailEnd/>
          </a:ln>
        </p:spPr>
        <p:txBody>
          <a:bodyPr lIns="95782" tIns="47891" rIns="95782" bIns="47891" anchor="ctr"/>
          <a:lstStyle/>
          <a:p>
            <a:pPr algn="ctr" defTabSz="957263">
              <a:defRPr/>
            </a:pPr>
            <a:r>
              <a:rPr lang="ru-RU" sz="2800" dirty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Программа государственных гарантий </a:t>
            </a:r>
            <a:r>
              <a:rPr lang="ru-RU" sz="2800" dirty="0" smtClean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(ПГГ)</a:t>
            </a:r>
            <a:endParaRPr lang="en-US" sz="2800" dirty="0"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258888" y="5824538"/>
            <a:ext cx="2160587" cy="5524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ru-RU" sz="1000" dirty="0">
                <a:solidFill>
                  <a:schemeClr val="accent5">
                    <a:lumMod val="75000"/>
                  </a:schemeClr>
                </a:solidFill>
                <a:latin typeface="+mj-lt"/>
                <a:cs typeface="+mn-cs"/>
              </a:rPr>
              <a:t>Территориальный фонд обязательного медицинского страхования Республики Татарстан</a:t>
            </a:r>
            <a:endParaRPr lang="en-US" sz="1000" dirty="0">
              <a:solidFill>
                <a:schemeClr val="accent5">
                  <a:lumMod val="75000"/>
                </a:schemeClr>
              </a:solidFill>
              <a:latin typeface="+mj-lt"/>
              <a:cs typeface="+mn-cs"/>
            </a:endParaRPr>
          </a:p>
        </p:txBody>
      </p:sp>
      <p:pic>
        <p:nvPicPr>
          <p:cNvPr id="1946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555" y="5956738"/>
            <a:ext cx="746125" cy="571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452438" y="1268413"/>
            <a:ext cx="8302625" cy="2432974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defTabSz="889000">
              <a:lnSpc>
                <a:spcPct val="90000"/>
              </a:lnSpc>
              <a:spcAft>
                <a:spcPct val="35000"/>
              </a:spcAft>
              <a:defRPr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Условия и порядок предоставления медицинской помощи по полису ОМС утверждены Программой государственных гарантий бесплатного оказания гражданам медицинской помощи  на территории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Республики Татарстан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 2023 год (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постановление Кабинета Министров Республики Татарстан  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№1498 от 30.12.2022)</a:t>
            </a:r>
          </a:p>
          <a:p>
            <a:pPr algn="ctr" defTabSz="889000">
              <a:lnSpc>
                <a:spcPct val="90000"/>
              </a:lnSpc>
              <a:spcAft>
                <a:spcPct val="35000"/>
              </a:spcAft>
              <a:defRPr/>
            </a:pPr>
            <a:r>
              <a:rPr lang="ru-RU" sz="2400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1800" dirty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941466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7" name="Объект 2"/>
          <p:cNvSpPr>
            <a:spLocks noGrp="1"/>
          </p:cNvSpPr>
          <p:nvPr>
            <p:ph idx="1"/>
          </p:nvPr>
        </p:nvSpPr>
        <p:spPr>
          <a:xfrm>
            <a:off x="468313" y="1341438"/>
            <a:ext cx="8229600" cy="4530725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ru-RU" altLang="ru-RU" sz="240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Медицинские карты амбулаторных больных должны храниться в медицинской организации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altLang="ru-RU" sz="240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Медицинские организации несут ответственность за сохранность медицинских карт</a:t>
            </a:r>
          </a:p>
        </p:txBody>
      </p:sp>
      <p:sp>
        <p:nvSpPr>
          <p:cNvPr id="57346" name="Заголовок 1"/>
          <p:cNvSpPr>
            <a:spLocks noGrp="1"/>
          </p:cNvSpPr>
          <p:nvPr>
            <p:ph type="title"/>
          </p:nvPr>
        </p:nvSpPr>
        <p:spPr>
          <a:xfrm>
            <a:off x="790574" y="548680"/>
            <a:ext cx="7543800" cy="914400"/>
          </a:xfrm>
        </p:spPr>
        <p:txBody>
          <a:bodyPr/>
          <a:lstStyle/>
          <a:p>
            <a:r>
              <a:rPr lang="ru-RU" altLang="ru-RU" sz="2800" dirty="0" smtClean="0">
                <a:solidFill>
                  <a:srgbClr val="FF9900"/>
                </a:solidFill>
                <a:effectLst/>
                <a:latin typeface="Times New Roman" pitchFamily="18" charset="0"/>
                <a:cs typeface="Times New Roman" pitchFamily="18" charset="0"/>
              </a:rPr>
              <a:t>Медицинские карты амбулаторных больных</a:t>
            </a:r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7512" y="5724525"/>
            <a:ext cx="746125" cy="571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10"/>
          <p:cNvSpPr txBox="1">
            <a:spLocks noChangeArrowheads="1"/>
          </p:cNvSpPr>
          <p:nvPr/>
        </p:nvSpPr>
        <p:spPr bwMode="auto">
          <a:xfrm>
            <a:off x="1331640" y="5743575"/>
            <a:ext cx="2160587" cy="552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000" dirty="0">
                <a:solidFill>
                  <a:srgbClr val="31859C"/>
                </a:solidFill>
                <a:latin typeface="Calibri" pitchFamily="34" charset="0"/>
              </a:rPr>
              <a:t>Территориальный фонд обязательного медицинского страхования Республики Татарстан</a:t>
            </a:r>
            <a:endParaRPr lang="en-US" altLang="ru-RU" sz="1000" dirty="0">
              <a:solidFill>
                <a:srgbClr val="31859C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1756565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Подзаголовок 1"/>
          <p:cNvSpPr>
            <a:spLocks noGrp="1"/>
          </p:cNvSpPr>
          <p:nvPr>
            <p:ph type="subTitle" idx="4294967295"/>
          </p:nvPr>
        </p:nvSpPr>
        <p:spPr>
          <a:xfrm>
            <a:off x="481013" y="836613"/>
            <a:ext cx="8662987" cy="4752975"/>
          </a:xfrm>
        </p:spPr>
        <p:txBody>
          <a:bodyPr rtlCol="0" anchor="ctr">
            <a:normAutofit fontScale="92500" lnSpcReduction="20000"/>
          </a:bodyPr>
          <a:lstStyle/>
          <a:p>
            <a:pPr algn="ctr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en-US" altLang="ru-RU" sz="2600" dirty="0" smtClean="0">
              <a:effectLst/>
              <a:latin typeface="Times New Roman" panose="02020603050405020304" pitchFamily="18" charset="0"/>
              <a:cs typeface="Times New Roman" pitchFamily="18" charset="0"/>
            </a:endParaRPr>
          </a:p>
          <a:p>
            <a:pPr algn="ctr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en-US" altLang="ru-RU" sz="2600" dirty="0">
              <a:effectLst/>
              <a:latin typeface="Times New Roman" panose="02020603050405020304" pitchFamily="18" charset="0"/>
              <a:cs typeface="Times New Roman" pitchFamily="18" charset="0"/>
            </a:endParaRPr>
          </a:p>
          <a:p>
            <a:pPr algn="ctr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altLang="ru-RU" sz="3000" dirty="0" smtClean="0">
                <a:solidFill>
                  <a:srgbClr val="FF9900"/>
                </a:solidFill>
                <a:effectLst/>
                <a:latin typeface="Times New Roman" panose="02020603050405020304" pitchFamily="18" charset="0"/>
                <a:cs typeface="Times New Roman" pitchFamily="18" charset="0"/>
              </a:rPr>
              <a:t>Ознакомление с медицинской документацией</a:t>
            </a:r>
            <a:endParaRPr lang="en-US" altLang="ru-RU" sz="3000" dirty="0" smtClean="0">
              <a:solidFill>
                <a:srgbClr val="FF9900"/>
              </a:solidFill>
              <a:effectLst/>
              <a:latin typeface="Times New Roman" panose="02020603050405020304" pitchFamily="18" charset="0"/>
              <a:cs typeface="Times New Roman" pitchFamily="18" charset="0"/>
            </a:endParaRPr>
          </a:p>
          <a:p>
            <a:pPr algn="ctr" eaLnBrk="1" fontAlgn="auto" hangingPunct="1"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ru-RU" altLang="ru-RU" sz="2600" dirty="0" smtClean="0">
                <a:effectLst/>
                <a:latin typeface="Times New Roman" panose="02020603050405020304" pitchFamily="18" charset="0"/>
                <a:cs typeface="Times New Roman" pitchFamily="18" charset="0"/>
              </a:rPr>
              <a:t>Пациент либо его законный представитель имеет право знакомиться с медицинской документацией, отражающей состояние его здоровья, в порядке, утвержденном приказом Министерства здравоохранения Российской Федерации от 12.11.2021№1050н «Об утверждении Порядка ознакомления пациента либо его законного представителя с медицинской документацией, отражающей состояние здоровья пациента»*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ru-RU" altLang="ru-RU" sz="2600" dirty="0">
              <a:effectLst/>
              <a:latin typeface="Times New Roman" panose="02020603050405020304" pitchFamily="18" charset="0"/>
              <a:cs typeface="Times New Roman" pitchFamily="18" charset="0"/>
            </a:endParaRP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ru-RU" altLang="ru-RU" sz="2400" dirty="0" smtClean="0">
              <a:effectLst/>
              <a:latin typeface="Times New Roman" pitchFamily="18" charset="0"/>
              <a:cs typeface="Times New Roman" pitchFamily="18" charset="0"/>
            </a:endParaRPr>
          </a:p>
          <a:p>
            <a:pPr algn="just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altLang="ru-RU" sz="2100" dirty="0" smtClean="0">
                <a:solidFill>
                  <a:srgbClr val="FF9900"/>
                </a:solidFill>
                <a:effectLst/>
                <a:latin typeface="Times New Roman" pitchFamily="18" charset="0"/>
                <a:cs typeface="Times New Roman" pitchFamily="18" charset="0"/>
              </a:rPr>
              <a:t>* Реализация в поликлинике</a:t>
            </a:r>
            <a:r>
              <a:rPr lang="en-US" altLang="ru-RU" sz="2100" dirty="0" smtClean="0">
                <a:solidFill>
                  <a:srgbClr val="FF9900"/>
                </a:solidFill>
                <a:effectLst/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ru-RU" altLang="ru-RU" sz="2100" dirty="0" smtClean="0">
                <a:solidFill>
                  <a:srgbClr val="FF9900"/>
                </a:solidFill>
                <a:effectLst/>
                <a:latin typeface="Times New Roman" pitchFamily="18" charset="0"/>
                <a:cs typeface="Times New Roman" pitchFamily="18" charset="0"/>
              </a:rPr>
              <a:t>«П</a:t>
            </a:r>
            <a:r>
              <a:rPr lang="ru-RU" sz="2100" dirty="0" smtClean="0">
                <a:solidFill>
                  <a:srgbClr val="FF99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ациент имеет право ознакомиться с записями, сделанными медицинским работником в медицинской документации, во время приема (посещения на дому)»*</a:t>
            </a:r>
          </a:p>
          <a:p>
            <a:pPr algn="just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ru-RU" sz="2100" dirty="0" smtClean="0">
              <a:effectLst/>
            </a:endParaRPr>
          </a:p>
          <a:p>
            <a:pPr algn="just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ru-RU" altLang="ru-RU" sz="2100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5455508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Подзаголовок 1"/>
          <p:cNvSpPr>
            <a:spLocks noGrp="1"/>
          </p:cNvSpPr>
          <p:nvPr>
            <p:ph type="subTitle" idx="4294967295"/>
          </p:nvPr>
        </p:nvSpPr>
        <p:spPr>
          <a:xfrm>
            <a:off x="481013" y="836613"/>
            <a:ext cx="8662987" cy="4752975"/>
          </a:xfrm>
        </p:spPr>
        <p:txBody>
          <a:bodyPr rtlCol="0" anchor="ctr">
            <a:normAutofit/>
          </a:bodyPr>
          <a:lstStyle/>
          <a:p>
            <a:pPr algn="ctr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ru-RU" sz="2400" dirty="0">
              <a:solidFill>
                <a:srgbClr val="FF99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ru-RU" sz="2400" dirty="0" smtClean="0">
              <a:solidFill>
                <a:srgbClr val="FF99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286000" y="3013502"/>
            <a:ext cx="4572000" cy="830997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algn="ctr" eaLnBrk="1" fontAlgn="auto" hangingPunct="1">
              <a:spcBef>
                <a:spcPct val="20000"/>
              </a:spcBef>
              <a:spcAft>
                <a:spcPts val="0"/>
              </a:spcAft>
              <a:buSzPct val="60000"/>
              <a:defRPr/>
            </a:pPr>
            <a:r>
              <a:rPr lang="ru-RU" sz="2400" dirty="0">
                <a:solidFill>
                  <a:srgbClr val="FF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Медицинская помощь в стационаре</a:t>
            </a:r>
          </a:p>
        </p:txBody>
      </p:sp>
    </p:spTree>
    <p:extLst>
      <p:ext uri="{BB962C8B-B14F-4D97-AF65-F5344CB8AC3E}">
        <p14:creationId xmlns:p14="http://schemas.microsoft.com/office/powerpoint/2010/main" val="217449404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Прямая соединительная линия 1"/>
          <p:cNvCxnSpPr/>
          <p:nvPr/>
        </p:nvCxnSpPr>
        <p:spPr>
          <a:xfrm rot="5400000">
            <a:off x="504825" y="6572250"/>
            <a:ext cx="571500" cy="0"/>
          </a:xfrm>
          <a:prstGeom prst="line">
            <a:avLst/>
          </a:prstGeom>
          <a:ln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Прямоугольник 13"/>
          <p:cNvSpPr>
            <a:spLocks noChangeArrowheads="1"/>
          </p:cNvSpPr>
          <p:nvPr/>
        </p:nvSpPr>
        <p:spPr bwMode="auto">
          <a:xfrm>
            <a:off x="282575" y="260350"/>
            <a:ext cx="8642350" cy="865188"/>
          </a:xfrm>
          <a:prstGeom prst="rect">
            <a:avLst/>
          </a:prstGeom>
          <a:solidFill>
            <a:schemeClr val="accent5">
              <a:lumMod val="75000"/>
            </a:schemeClr>
          </a:solidFill>
          <a:ln w="25400" algn="ctr">
            <a:noFill/>
            <a:miter lim="800000"/>
            <a:headEnd/>
            <a:tailEnd/>
          </a:ln>
        </p:spPr>
        <p:txBody>
          <a:bodyPr lIns="95782" tIns="47891" rIns="95782" bIns="47891" anchor="ctr"/>
          <a:lstStyle/>
          <a:p>
            <a:pPr algn="ctr">
              <a:defRPr/>
            </a:pP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роки ожидания плановой госпитализации:</a:t>
            </a:r>
          </a:p>
        </p:txBody>
      </p:sp>
      <p:sp>
        <p:nvSpPr>
          <p:cNvPr id="31748" name="TextBox 10"/>
          <p:cNvSpPr txBox="1">
            <a:spLocks noChangeArrowheads="1"/>
          </p:cNvSpPr>
          <p:nvPr/>
        </p:nvSpPr>
        <p:spPr bwMode="auto">
          <a:xfrm>
            <a:off x="1331913" y="6024563"/>
            <a:ext cx="2160587" cy="552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altLang="ru-RU" sz="1000">
                <a:solidFill>
                  <a:srgbClr val="31859C"/>
                </a:solidFill>
                <a:latin typeface="Calibri" pitchFamily="34" charset="0"/>
              </a:rPr>
              <a:t>Территориальный фонд обязательного медицинского страхования Республики Татарстан</a:t>
            </a:r>
            <a:endParaRPr lang="en-US" altLang="ru-RU" sz="1000">
              <a:solidFill>
                <a:srgbClr val="31859C"/>
              </a:solidFill>
              <a:latin typeface="Calibri" pitchFamily="34" charset="0"/>
            </a:endParaRPr>
          </a:p>
        </p:txBody>
      </p:sp>
      <p:pic>
        <p:nvPicPr>
          <p:cNvPr id="3174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9238" y="5999163"/>
            <a:ext cx="746125" cy="571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1750" name="Прямоугольник 2"/>
          <p:cNvSpPr>
            <a:spLocks noChangeArrowheads="1"/>
          </p:cNvSpPr>
          <p:nvPr/>
        </p:nvSpPr>
        <p:spPr bwMode="auto">
          <a:xfrm>
            <a:off x="282575" y="1144588"/>
            <a:ext cx="8393113" cy="22159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marL="342900" indent="-342900" algn="just" defTabSz="889000" eaLnBrk="1" hangingPunct="1">
              <a:lnSpc>
                <a:spcPct val="90000"/>
              </a:lnSpc>
              <a:spcAft>
                <a:spcPct val="35000"/>
              </a:spcAft>
              <a:buFont typeface="Wingdings" pitchFamily="2" charset="2"/>
              <a:buChar char="Ø"/>
            </a:pPr>
            <a:r>
              <a:rPr lang="ru-RU" altLang="ru-RU" sz="2400" dirty="0">
                <a:latin typeface="Times New Roman" pitchFamily="18" charset="0"/>
                <a:cs typeface="Times New Roman" pitchFamily="18" charset="0"/>
              </a:rPr>
              <a:t>Максимальный срок ожидания не может превышать 14  рабочих дней со дня выдачи направления на госпитализацию </a:t>
            </a:r>
            <a:endParaRPr lang="en-US" altLang="ru-RU" sz="2400" dirty="0">
              <a:latin typeface="Times New Roman" pitchFamily="18" charset="0"/>
              <a:cs typeface="Times New Roman" pitchFamily="18" charset="0"/>
            </a:endParaRPr>
          </a:p>
          <a:p>
            <a:pPr marL="342900" indent="-342900" algn="just" defTabSz="889000" eaLnBrk="1" hangingPunct="1">
              <a:lnSpc>
                <a:spcPct val="90000"/>
              </a:lnSpc>
              <a:spcAft>
                <a:spcPct val="35000"/>
              </a:spcAft>
              <a:buFont typeface="Wingdings" pitchFamily="2" charset="2"/>
              <a:buChar char="Ø"/>
            </a:pPr>
            <a:r>
              <a:rPr lang="ru-RU" altLang="ru-RU" sz="2400" dirty="0">
                <a:latin typeface="Times New Roman" pitchFamily="18" charset="0"/>
                <a:cs typeface="Times New Roman" pitchFamily="18" charset="0"/>
              </a:rPr>
              <a:t>При выдаче направления на госпитализацию лечащий врач обязан указать дату выдачи направления и </a:t>
            </a:r>
            <a:r>
              <a:rPr lang="ru-RU" altLang="ru-RU" sz="2400" dirty="0" smtClean="0">
                <a:latin typeface="Times New Roman" pitchFamily="18" charset="0"/>
                <a:cs typeface="Times New Roman" pitchFamily="18" charset="0"/>
              </a:rPr>
              <a:t>форму </a:t>
            </a:r>
            <a:r>
              <a:rPr lang="ru-RU" altLang="ru-RU" sz="2400" dirty="0">
                <a:latin typeface="Times New Roman" pitchFamily="18" charset="0"/>
                <a:cs typeface="Times New Roman" pitchFamily="18" charset="0"/>
              </a:rPr>
              <a:t>ее оказания (неотложная, </a:t>
            </a:r>
            <a:r>
              <a:rPr lang="ru-RU" altLang="ru-RU" sz="2400" dirty="0" smtClean="0">
                <a:latin typeface="Times New Roman" pitchFamily="18" charset="0"/>
                <a:cs typeface="Times New Roman" pitchFamily="18" charset="0"/>
              </a:rPr>
              <a:t>плановая)</a:t>
            </a:r>
            <a:endParaRPr lang="ru-RU" altLang="ru-RU" sz="2400" dirty="0">
              <a:solidFill>
                <a:srgbClr val="FF99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1946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900"/>
          </a:xfrm>
        </p:spPr>
        <p:txBody>
          <a:bodyPr/>
          <a:lstStyle/>
          <a:p>
            <a:r>
              <a:rPr lang="ru-RU" altLang="ru-RU" sz="2800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Плановая госпитализация по профилю «онкология» </a:t>
            </a:r>
          </a:p>
        </p:txBody>
      </p:sp>
      <p:sp>
        <p:nvSpPr>
          <p:cNvPr id="43013" name="Текст 1"/>
          <p:cNvSpPr>
            <a:spLocks noGrp="1"/>
          </p:cNvSpPr>
          <p:nvPr>
            <p:ph type="body" sz="half" idx="1"/>
          </p:nvPr>
        </p:nvSpPr>
        <p:spPr>
          <a:xfrm>
            <a:off x="395288" y="981075"/>
            <a:ext cx="4038600" cy="4525963"/>
          </a:xfrm>
        </p:spPr>
        <p:txBody>
          <a:bodyPr/>
          <a:lstStyle/>
          <a:p>
            <a:pPr marL="18288" indent="0">
              <a:buNone/>
              <a:defRPr/>
            </a:pPr>
            <a:r>
              <a:rPr lang="ru-RU" altLang="ru-RU" sz="240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Предельные сроки ожидания плановой госпитализации не должны превышать 7 рабочих дней с момента гистологической верификации опухоли или с момента установления предварительного диагноза  заболевания/состояния</a:t>
            </a:r>
          </a:p>
        </p:txBody>
      </p:sp>
      <p:pic>
        <p:nvPicPr>
          <p:cNvPr id="6" name="Объект 5"/>
          <p:cNvPicPr>
            <a:picLocks noChangeAspect="1"/>
          </p:cNvPicPr>
          <p:nvPr/>
        </p:nvPicPr>
        <p:blipFill>
          <a:blip r:embed="rId2" cstate="print">
            <a:extLst/>
          </a:blip>
          <a:srcRect/>
          <a:stretch>
            <a:fillRect/>
          </a:stretch>
        </p:blipFill>
        <p:spPr bwMode="auto">
          <a:xfrm>
            <a:off x="5580112" y="3933056"/>
            <a:ext cx="3020824" cy="2295826"/>
          </a:xfrm>
          <a:prstGeom prst="rect">
            <a:avLst/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  <a:extLst/>
        </p:spPr>
      </p:pic>
      <p:pic>
        <p:nvPicPr>
          <p:cNvPr id="3584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88" y="5949950"/>
            <a:ext cx="746125" cy="571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5846" name="TextBox 10"/>
          <p:cNvSpPr txBox="1">
            <a:spLocks noChangeArrowheads="1"/>
          </p:cNvSpPr>
          <p:nvPr/>
        </p:nvSpPr>
        <p:spPr bwMode="auto">
          <a:xfrm>
            <a:off x="971550" y="5930900"/>
            <a:ext cx="2160588" cy="552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altLang="ru-RU" sz="1000">
                <a:solidFill>
                  <a:srgbClr val="31859C"/>
                </a:solidFill>
                <a:latin typeface="Calibri" pitchFamily="34" charset="0"/>
              </a:rPr>
              <a:t>Территориальный фонд обязательного медицинского страхования Республики Татарстан</a:t>
            </a:r>
            <a:endParaRPr lang="en-US" altLang="ru-RU" sz="1000">
              <a:solidFill>
                <a:srgbClr val="31859C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07017559"/>
      </p:ext>
    </p:extLst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Прямая соединительная линия 1"/>
          <p:cNvCxnSpPr/>
          <p:nvPr/>
        </p:nvCxnSpPr>
        <p:spPr>
          <a:xfrm rot="5400000">
            <a:off x="504825" y="6572250"/>
            <a:ext cx="571500" cy="0"/>
          </a:xfrm>
          <a:prstGeom prst="line">
            <a:avLst/>
          </a:prstGeom>
          <a:ln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Прямоугольник 13"/>
          <p:cNvSpPr>
            <a:spLocks noChangeArrowheads="1"/>
          </p:cNvSpPr>
          <p:nvPr/>
        </p:nvSpPr>
        <p:spPr bwMode="auto">
          <a:xfrm>
            <a:off x="282575" y="260350"/>
            <a:ext cx="8642350" cy="865188"/>
          </a:xfrm>
          <a:prstGeom prst="rect">
            <a:avLst/>
          </a:prstGeom>
          <a:solidFill>
            <a:schemeClr val="accent5">
              <a:lumMod val="75000"/>
            </a:schemeClr>
          </a:solidFill>
          <a:ln w="25400" algn="ctr">
            <a:noFill/>
            <a:miter lim="800000"/>
            <a:headEnd/>
            <a:tailEnd/>
          </a:ln>
        </p:spPr>
        <p:txBody>
          <a:bodyPr lIns="95782" tIns="47891" rIns="95782" bIns="47891" anchor="ctr"/>
          <a:lstStyle/>
          <a:p>
            <a:pPr algn="ctr">
              <a:defRPr/>
            </a:pP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Догоспитальное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обследование</a:t>
            </a:r>
          </a:p>
        </p:txBody>
      </p:sp>
      <p:sp>
        <p:nvSpPr>
          <p:cNvPr id="33796" name="TextBox 10"/>
          <p:cNvSpPr txBox="1">
            <a:spLocks noChangeArrowheads="1"/>
          </p:cNvSpPr>
          <p:nvPr/>
        </p:nvSpPr>
        <p:spPr bwMode="auto">
          <a:xfrm>
            <a:off x="927100" y="6029325"/>
            <a:ext cx="2160588" cy="552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altLang="ru-RU" sz="1000">
                <a:solidFill>
                  <a:srgbClr val="31859C"/>
                </a:solidFill>
                <a:latin typeface="Calibri" pitchFamily="34" charset="0"/>
              </a:rPr>
              <a:t>Территориальный фонд обязательного медицинского страхования Республики Татарстан</a:t>
            </a:r>
            <a:endParaRPr lang="en-US" altLang="ru-RU" sz="1000">
              <a:solidFill>
                <a:srgbClr val="31859C"/>
              </a:solidFill>
              <a:latin typeface="Calibri" pitchFamily="34" charset="0"/>
            </a:endParaRPr>
          </a:p>
        </p:txBody>
      </p:sp>
      <p:pic>
        <p:nvPicPr>
          <p:cNvPr id="3379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88" y="6026150"/>
            <a:ext cx="746125" cy="571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3798" name="Прямоугольник 2"/>
          <p:cNvSpPr>
            <a:spLocks noChangeArrowheads="1"/>
          </p:cNvSpPr>
          <p:nvPr/>
        </p:nvSpPr>
        <p:spPr bwMode="auto">
          <a:xfrm>
            <a:off x="3132138" y="1268413"/>
            <a:ext cx="4572000" cy="51706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ru-RU" alt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Перед направлением на госпитализацию </a:t>
            </a:r>
            <a:r>
              <a:rPr lang="ru-RU" alt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бесплатно должно </a:t>
            </a:r>
            <a:r>
              <a:rPr lang="ru-RU" alt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быть проведено </a:t>
            </a:r>
            <a:r>
              <a:rPr lang="ru-RU" altLang="ru-RU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догоспитальное</a:t>
            </a:r>
            <a:r>
              <a:rPr lang="ru-RU" alt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обследование в соответствии с требованиями, которые установлены МЗ РТ. </a:t>
            </a:r>
            <a:br>
              <a:rPr lang="ru-RU" alt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alt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Медицинская организация, устанавливающая иной порядок, в том числе объем </a:t>
            </a:r>
            <a:r>
              <a:rPr lang="ru-RU" altLang="ru-RU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догоспитального</a:t>
            </a:r>
            <a:r>
              <a:rPr lang="ru-RU" alt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обследования, обязана обеспечить его проведение в период госпитализации</a:t>
            </a:r>
            <a:r>
              <a:rPr lang="ru-RU" alt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ctr"/>
            <a:r>
              <a:rPr lang="ru-RU" alt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Отказ </a:t>
            </a:r>
            <a:r>
              <a:rPr lang="ru-RU" alt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госпитализации в таких случаях не допускается.</a:t>
            </a:r>
          </a:p>
        </p:txBody>
      </p:sp>
    </p:spTree>
    <p:extLst>
      <p:ext uri="{BB962C8B-B14F-4D97-AF65-F5344CB8AC3E}">
        <p14:creationId xmlns:p14="http://schemas.microsoft.com/office/powerpoint/2010/main" val="32876404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Прямая соединительная линия 1"/>
          <p:cNvCxnSpPr/>
          <p:nvPr/>
        </p:nvCxnSpPr>
        <p:spPr>
          <a:xfrm rot="5400000">
            <a:off x="504825" y="6572250"/>
            <a:ext cx="571500" cy="0"/>
          </a:xfrm>
          <a:prstGeom prst="line">
            <a:avLst/>
          </a:prstGeom>
          <a:ln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Прямоугольник 13"/>
          <p:cNvSpPr>
            <a:spLocks noChangeArrowheads="1"/>
          </p:cNvSpPr>
          <p:nvPr/>
        </p:nvSpPr>
        <p:spPr bwMode="auto">
          <a:xfrm>
            <a:off x="282575" y="260350"/>
            <a:ext cx="8642350" cy="865188"/>
          </a:xfrm>
          <a:prstGeom prst="rect">
            <a:avLst/>
          </a:prstGeom>
          <a:solidFill>
            <a:schemeClr val="accent5">
              <a:lumMod val="75000"/>
            </a:schemeClr>
          </a:solidFill>
          <a:ln w="25400" algn="ctr">
            <a:noFill/>
            <a:miter lim="800000"/>
            <a:headEnd/>
            <a:tailEnd/>
          </a:ln>
        </p:spPr>
        <p:txBody>
          <a:bodyPr lIns="95782" tIns="47891" rIns="95782" bIns="47891" anchor="ctr"/>
          <a:lstStyle/>
          <a:p>
            <a:pPr algn="ctr">
              <a:defRPr/>
            </a:pP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Сроки оказания медицинской помощи в неотложной 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форме в стационаре: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7892" name="TextBox 10"/>
          <p:cNvSpPr txBox="1">
            <a:spLocks noChangeArrowheads="1"/>
          </p:cNvSpPr>
          <p:nvPr/>
        </p:nvSpPr>
        <p:spPr bwMode="auto">
          <a:xfrm>
            <a:off x="1258888" y="6037263"/>
            <a:ext cx="2160587" cy="552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altLang="ru-RU" sz="1000">
                <a:solidFill>
                  <a:srgbClr val="31859C"/>
                </a:solidFill>
                <a:latin typeface="Calibri" pitchFamily="34" charset="0"/>
              </a:rPr>
              <a:t>Территориальный фонд обязательного медицинского страхования Республики Татарстан</a:t>
            </a:r>
            <a:endParaRPr lang="en-US" altLang="ru-RU" sz="1000">
              <a:solidFill>
                <a:srgbClr val="31859C"/>
              </a:solidFill>
              <a:latin typeface="Calibri" pitchFamily="34" charset="0"/>
            </a:endParaRPr>
          </a:p>
        </p:txBody>
      </p:sp>
      <p:pic>
        <p:nvPicPr>
          <p:cNvPr id="3789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7513" y="6015038"/>
            <a:ext cx="746125" cy="571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7894" name="Прямоугольник 2"/>
          <p:cNvSpPr>
            <a:spLocks noChangeArrowheads="1"/>
          </p:cNvSpPr>
          <p:nvPr/>
        </p:nvSpPr>
        <p:spPr bwMode="auto">
          <a:xfrm>
            <a:off x="282575" y="1144588"/>
            <a:ext cx="8393113" cy="10895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marL="342900" indent="-342900" algn="just" defTabSz="889000" eaLnBrk="1" hangingPunct="1">
              <a:lnSpc>
                <a:spcPct val="90000"/>
              </a:lnSpc>
              <a:spcAft>
                <a:spcPct val="35000"/>
              </a:spcAft>
              <a:buFont typeface="Wingdings" pitchFamily="2" charset="2"/>
              <a:buChar char="Ø"/>
            </a:pPr>
            <a:r>
              <a:rPr lang="ru-RU" alt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Осмотр пациента при оказании медицинской помощи в </a:t>
            </a:r>
            <a:r>
              <a:rPr lang="ru-RU" altLang="ru-RU" sz="24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неотложной форме </a:t>
            </a:r>
            <a:r>
              <a:rPr lang="ru-RU" alt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осуществляется не позднее двух часов с момента поступления пациента в приемное отделение МО.</a:t>
            </a:r>
          </a:p>
        </p:txBody>
      </p:sp>
      <p:pic>
        <p:nvPicPr>
          <p:cNvPr id="37895" name="Picture 2" descr="C:\Users\Polyakova.OP\Documents\ФОТО\2013 год\Медицинская помощь\5382_NpAdvHover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725" y="2997200"/>
            <a:ext cx="3722688" cy="2833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412862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Прямая соединительная линия 1"/>
          <p:cNvCxnSpPr/>
          <p:nvPr/>
        </p:nvCxnSpPr>
        <p:spPr>
          <a:xfrm rot="5400000">
            <a:off x="504825" y="6572250"/>
            <a:ext cx="571500" cy="0"/>
          </a:xfrm>
          <a:prstGeom prst="line">
            <a:avLst/>
          </a:prstGeom>
          <a:ln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Прямоугольник 13"/>
          <p:cNvSpPr>
            <a:spLocks noChangeArrowheads="1"/>
          </p:cNvSpPr>
          <p:nvPr/>
        </p:nvSpPr>
        <p:spPr bwMode="auto">
          <a:xfrm>
            <a:off x="69850" y="214555"/>
            <a:ext cx="9074150" cy="865188"/>
          </a:xfrm>
          <a:prstGeom prst="rect">
            <a:avLst/>
          </a:prstGeom>
          <a:solidFill>
            <a:schemeClr val="accent5">
              <a:lumMod val="75000"/>
            </a:schemeClr>
          </a:solidFill>
          <a:ln w="25400" algn="ctr">
            <a:noFill/>
            <a:miter lim="800000"/>
            <a:headEnd/>
            <a:tailEnd/>
          </a:ln>
        </p:spPr>
        <p:txBody>
          <a:bodyPr lIns="95782" tIns="47891" rIns="95782" bIns="47891" anchor="ctr"/>
          <a:lstStyle/>
          <a:p>
            <a:pPr algn="ctr">
              <a:defRPr/>
            </a:pP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Диагностические исследования в других МО в период нахождения в стационаре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436" name="TextBox 10"/>
          <p:cNvSpPr txBox="1">
            <a:spLocks noChangeArrowheads="1"/>
          </p:cNvSpPr>
          <p:nvPr/>
        </p:nvSpPr>
        <p:spPr bwMode="auto">
          <a:xfrm>
            <a:off x="1259632" y="5997575"/>
            <a:ext cx="2160587" cy="552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altLang="ru-RU" sz="1000" dirty="0">
                <a:solidFill>
                  <a:srgbClr val="31859C"/>
                </a:solidFill>
                <a:latin typeface="Calibri" pitchFamily="34" charset="0"/>
              </a:rPr>
              <a:t>Территориальный фонд обязательного медицинского страхования Республики Татарстан</a:t>
            </a:r>
            <a:endParaRPr lang="en-US" altLang="ru-RU" sz="1000" dirty="0">
              <a:solidFill>
                <a:srgbClr val="31859C"/>
              </a:solidFill>
              <a:latin typeface="Calibri" pitchFamily="34" charset="0"/>
            </a:endParaRPr>
          </a:p>
        </p:txBody>
      </p:sp>
      <p:pic>
        <p:nvPicPr>
          <p:cNvPr id="1843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2575" y="5997575"/>
            <a:ext cx="746125" cy="571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3558" name="Прямоугольник 2"/>
          <p:cNvSpPr>
            <a:spLocks noChangeArrowheads="1"/>
          </p:cNvSpPr>
          <p:nvPr/>
        </p:nvSpPr>
        <p:spPr bwMode="auto">
          <a:xfrm>
            <a:off x="282575" y="1144588"/>
            <a:ext cx="8393113" cy="33424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defTabSz="889000"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defTabSz="88900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defTabSz="8890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defTabSz="8890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defTabSz="8890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8890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8890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8890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8890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just" eaLnBrk="1" hangingPunct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Font typeface="Wingdings" panose="05000000000000000000" pitchFamily="2" charset="2"/>
              <a:buChar char="Ø"/>
              <a:defRPr/>
            </a:pPr>
            <a:r>
              <a:rPr lang="ru-RU" altLang="ru-RU" sz="2400" dirty="0" smtClean="0">
                <a:latin typeface="Times New Roman" panose="02020603050405020304" pitchFamily="18" charset="0"/>
                <a:ea typeface="Batang" panose="02030600000101010101" pitchFamily="18" charset="-127"/>
                <a:cs typeface="Times New Roman" panose="02020603050405020304" pitchFamily="18" charset="0"/>
              </a:rPr>
              <a:t>В случае необходимости проведения пациенту, который находится на лечении в стационаре, диагностических исследований при отсутствии возможности их проведения в данной МО, руководителем МО обеспечивается транспортировка пациента санитарным транспортом МО в сопровождении медицинского работника в другую МО.  </a:t>
            </a:r>
          </a:p>
          <a:p>
            <a:pPr algn="just" eaLnBrk="1" hangingPunct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Font typeface="Wingdings" panose="05000000000000000000" pitchFamily="2" charset="2"/>
              <a:buChar char="Ø"/>
              <a:defRPr/>
            </a:pPr>
            <a:r>
              <a:rPr lang="ru-RU" altLang="ru-RU" sz="2400" dirty="0" smtClean="0">
                <a:latin typeface="Times New Roman" panose="02020603050405020304" pitchFamily="18" charset="0"/>
                <a:ea typeface="Batang" panose="02030600000101010101" pitchFamily="18" charset="-127"/>
                <a:cs typeface="Times New Roman" panose="02020603050405020304" pitchFamily="18" charset="0"/>
              </a:rPr>
              <a:t>Транспортные услуги и диагностические исследования в этих случаях предоставляются пациенту бесплатно.</a:t>
            </a:r>
          </a:p>
          <a:p>
            <a:pPr marL="0" indent="0" algn="just" eaLnBrk="1" hangingPunct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Font typeface="Arial" charset="0"/>
              <a:buNone/>
              <a:defRPr/>
            </a:pPr>
            <a:r>
              <a:rPr lang="ru-RU" altLang="ru-RU" sz="2400" dirty="0" smtClean="0">
                <a:latin typeface="Times New Roman" panose="02020603050405020304" pitchFamily="18" charset="0"/>
                <a:ea typeface="Batang" panose="02030600000101010101" pitchFamily="18" charset="-127"/>
                <a:cs typeface="Times New Roman" panose="02020603050405020304" pitchFamily="18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0825669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Прямая соединительная линия 1"/>
          <p:cNvCxnSpPr/>
          <p:nvPr/>
        </p:nvCxnSpPr>
        <p:spPr>
          <a:xfrm rot="5400000">
            <a:off x="504825" y="6572250"/>
            <a:ext cx="571500" cy="0"/>
          </a:xfrm>
          <a:prstGeom prst="line">
            <a:avLst/>
          </a:prstGeom>
          <a:ln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Прямоугольник 13"/>
          <p:cNvSpPr>
            <a:spLocks noChangeArrowheads="1"/>
          </p:cNvSpPr>
          <p:nvPr/>
        </p:nvSpPr>
        <p:spPr bwMode="auto">
          <a:xfrm>
            <a:off x="282575" y="260350"/>
            <a:ext cx="8642350" cy="865188"/>
          </a:xfrm>
          <a:prstGeom prst="rect">
            <a:avLst/>
          </a:prstGeom>
          <a:solidFill>
            <a:schemeClr val="accent5">
              <a:lumMod val="75000"/>
            </a:schemeClr>
          </a:solidFill>
          <a:ln w="25400" algn="ctr">
            <a:noFill/>
            <a:miter lim="800000"/>
            <a:headEnd/>
            <a:tailEnd/>
          </a:ln>
        </p:spPr>
        <p:txBody>
          <a:bodyPr lIns="95782" tIns="47891" rIns="95782" bIns="47891" anchor="ctr"/>
          <a:lstStyle/>
          <a:p>
            <a:pPr algn="ctr">
              <a:defRPr/>
            </a:pP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Листы ожидания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плановой госпитализации:</a:t>
            </a:r>
          </a:p>
        </p:txBody>
      </p:sp>
      <p:sp>
        <p:nvSpPr>
          <p:cNvPr id="32772" name="TextBox 10"/>
          <p:cNvSpPr txBox="1">
            <a:spLocks noChangeArrowheads="1"/>
          </p:cNvSpPr>
          <p:nvPr/>
        </p:nvSpPr>
        <p:spPr bwMode="auto">
          <a:xfrm>
            <a:off x="1187450" y="5849938"/>
            <a:ext cx="2160588" cy="552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altLang="ru-RU" sz="1000">
                <a:solidFill>
                  <a:srgbClr val="31859C"/>
                </a:solidFill>
                <a:latin typeface="Calibri" pitchFamily="34" charset="0"/>
              </a:rPr>
              <a:t>Территориальный фонд обязательного медицинского страхования Республики Татарстан</a:t>
            </a:r>
            <a:endParaRPr lang="en-US" altLang="ru-RU" sz="1000">
              <a:solidFill>
                <a:srgbClr val="31859C"/>
              </a:solidFill>
              <a:latin typeface="Calibri" pitchFamily="34" charset="0"/>
            </a:endParaRPr>
          </a:p>
        </p:txBody>
      </p:sp>
      <p:pic>
        <p:nvPicPr>
          <p:cNvPr id="3277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5830888"/>
            <a:ext cx="746125" cy="571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2774" name="Прямоугольник 2"/>
          <p:cNvSpPr>
            <a:spLocks noChangeArrowheads="1"/>
          </p:cNvSpPr>
          <p:nvPr/>
        </p:nvSpPr>
        <p:spPr bwMode="auto">
          <a:xfrm>
            <a:off x="282575" y="1144588"/>
            <a:ext cx="8393113" cy="14219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marL="342900" indent="-342900" algn="just" defTabSz="889000" eaLnBrk="1" hangingPunct="1">
              <a:lnSpc>
                <a:spcPct val="90000"/>
              </a:lnSpc>
              <a:spcAft>
                <a:spcPct val="35000"/>
              </a:spcAft>
              <a:buFont typeface="Wingdings" pitchFamily="2" charset="2"/>
              <a:buChar char="Ø"/>
            </a:pPr>
            <a:r>
              <a:rPr lang="ru-RU" alt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каждой медицинской организации, оказывающей специализированную медицинскую помощь, ведется лист ожидания оказания специализированной мед. помощи в плановой форме </a:t>
            </a:r>
            <a:r>
              <a:rPr lang="ru-RU" altLang="ru-RU" sz="24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 каждому профилю медпомощи</a:t>
            </a:r>
            <a:r>
              <a:rPr lang="ru-RU" alt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1767156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Прямая соединительная линия 1"/>
          <p:cNvCxnSpPr/>
          <p:nvPr/>
        </p:nvCxnSpPr>
        <p:spPr>
          <a:xfrm rot="5400000">
            <a:off x="504825" y="6572250"/>
            <a:ext cx="571500" cy="0"/>
          </a:xfrm>
          <a:prstGeom prst="line">
            <a:avLst/>
          </a:prstGeom>
          <a:ln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Прямоугольник 13"/>
          <p:cNvSpPr>
            <a:spLocks noChangeArrowheads="1"/>
          </p:cNvSpPr>
          <p:nvPr/>
        </p:nvSpPr>
        <p:spPr bwMode="auto">
          <a:xfrm>
            <a:off x="282575" y="260350"/>
            <a:ext cx="8642350" cy="865188"/>
          </a:xfrm>
          <a:prstGeom prst="rect">
            <a:avLst/>
          </a:prstGeom>
          <a:solidFill>
            <a:schemeClr val="accent5">
              <a:lumMod val="75000"/>
            </a:schemeClr>
          </a:solidFill>
          <a:ln w="25400" algn="ctr">
            <a:noFill/>
            <a:miter lim="800000"/>
            <a:headEnd/>
            <a:tailEnd/>
          </a:ln>
        </p:spPr>
        <p:txBody>
          <a:bodyPr lIns="95782" tIns="47891" rIns="95782" bIns="47891" anchor="ctr"/>
          <a:lstStyle/>
          <a:p>
            <a:pPr algn="ctr">
              <a:defRPr/>
            </a:pP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Спорные и конфликтные ситуации при плановой госпитализации:</a:t>
            </a:r>
          </a:p>
        </p:txBody>
      </p:sp>
      <p:sp>
        <p:nvSpPr>
          <p:cNvPr id="36868" name="TextBox 10"/>
          <p:cNvSpPr txBox="1">
            <a:spLocks noChangeArrowheads="1"/>
          </p:cNvSpPr>
          <p:nvPr/>
        </p:nvSpPr>
        <p:spPr bwMode="auto">
          <a:xfrm>
            <a:off x="1187450" y="6019800"/>
            <a:ext cx="2160588" cy="552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altLang="ru-RU" sz="1000">
                <a:solidFill>
                  <a:srgbClr val="31859C"/>
                </a:solidFill>
                <a:latin typeface="Calibri" pitchFamily="34" charset="0"/>
              </a:rPr>
              <a:t>Территориальный фонд обязательного медицинского страхования Республики Татарстан</a:t>
            </a:r>
            <a:endParaRPr lang="en-US" altLang="ru-RU" sz="1000">
              <a:solidFill>
                <a:srgbClr val="31859C"/>
              </a:solidFill>
              <a:latin typeface="Calibri" pitchFamily="34" charset="0"/>
            </a:endParaRPr>
          </a:p>
        </p:txBody>
      </p:sp>
      <p:pic>
        <p:nvPicPr>
          <p:cNvPr id="3686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5999163"/>
            <a:ext cx="746125" cy="571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6870" name="Прямоугольник 2"/>
          <p:cNvSpPr>
            <a:spLocks noChangeArrowheads="1"/>
          </p:cNvSpPr>
          <p:nvPr/>
        </p:nvSpPr>
        <p:spPr bwMode="auto">
          <a:xfrm>
            <a:off x="282575" y="1144588"/>
            <a:ext cx="8393113" cy="23083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marL="342900" indent="-342900" algn="ctr" defTabSz="889000" eaLnBrk="1" hangingPunct="1">
              <a:spcAft>
                <a:spcPct val="35000"/>
              </a:spcAft>
              <a:buFont typeface="Wingdings" pitchFamily="2" charset="2"/>
              <a:buChar char="Ø"/>
            </a:pPr>
            <a:r>
              <a:rPr lang="ru-RU" alt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Если имеет место конфликтная ситуация (например, отказ в госпитализации) решение должна принимать врачебная комиссия </a:t>
            </a:r>
            <a:r>
              <a:rPr lang="ru-RU" alt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медицинской организации, </a:t>
            </a:r>
            <a:r>
              <a:rPr lang="ru-RU" alt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куда пациент направлен  на госпитализацию. В направлении на госпитализацию решением ВК указывается дата </a:t>
            </a:r>
            <a:r>
              <a:rPr lang="ru-RU" alt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госпитализации.</a:t>
            </a:r>
            <a:endParaRPr lang="ru-RU" alt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995888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Прямая соединительная линия 1"/>
          <p:cNvCxnSpPr/>
          <p:nvPr/>
        </p:nvCxnSpPr>
        <p:spPr>
          <a:xfrm rot="5400000">
            <a:off x="504825" y="6572250"/>
            <a:ext cx="571500" cy="0"/>
          </a:xfrm>
          <a:prstGeom prst="line">
            <a:avLst/>
          </a:prstGeom>
          <a:ln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Прямоугольник 13"/>
          <p:cNvSpPr>
            <a:spLocks noChangeArrowheads="1"/>
          </p:cNvSpPr>
          <p:nvPr/>
        </p:nvSpPr>
        <p:spPr bwMode="auto">
          <a:xfrm>
            <a:off x="282575" y="260350"/>
            <a:ext cx="8642350" cy="720725"/>
          </a:xfrm>
          <a:prstGeom prst="rect">
            <a:avLst/>
          </a:prstGeom>
          <a:solidFill>
            <a:schemeClr val="accent5">
              <a:lumMod val="75000"/>
            </a:schemeClr>
          </a:solidFill>
          <a:ln w="25400" algn="ctr">
            <a:noFill/>
            <a:miter lim="800000"/>
            <a:headEnd/>
            <a:tailEnd/>
          </a:ln>
        </p:spPr>
        <p:txBody>
          <a:bodyPr lIns="95782" tIns="47891" rIns="95782" bIns="47891" anchor="ctr"/>
          <a:lstStyle/>
          <a:p>
            <a:pPr algn="ctr" defTabSz="957263">
              <a:defRPr/>
            </a:pPr>
            <a:r>
              <a:rPr lang="ru-RU" sz="2800" dirty="0" smtClean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Бесплатно по полису ОМС оказывается</a:t>
            </a:r>
            <a:r>
              <a:rPr lang="en-US" sz="2800" dirty="0" smtClean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:</a:t>
            </a:r>
            <a:r>
              <a:rPr lang="ru-RU" sz="2800" dirty="0" smtClean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endParaRPr lang="en-US" sz="2800" dirty="0"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163638" y="5713845"/>
            <a:ext cx="2160587" cy="5524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ru-RU" sz="1000" dirty="0">
                <a:solidFill>
                  <a:schemeClr val="accent5">
                    <a:lumMod val="75000"/>
                  </a:schemeClr>
                </a:solidFill>
                <a:latin typeface="+mj-lt"/>
                <a:cs typeface="+mn-cs"/>
              </a:rPr>
              <a:t>Территориальный фонд обязательного медицинского страхования Республики Татарстан</a:t>
            </a:r>
            <a:endParaRPr lang="en-US" sz="1000" dirty="0">
              <a:solidFill>
                <a:schemeClr val="accent5">
                  <a:lumMod val="75000"/>
                </a:schemeClr>
              </a:solidFill>
              <a:latin typeface="+mj-lt"/>
              <a:cs typeface="+mn-cs"/>
            </a:endParaRPr>
          </a:p>
        </p:txBody>
      </p:sp>
      <p:pic>
        <p:nvPicPr>
          <p:cNvPr id="2355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888" y="5805264"/>
            <a:ext cx="746125" cy="571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3558" name="Прямоугольник 2"/>
          <p:cNvSpPr>
            <a:spLocks noChangeArrowheads="1"/>
          </p:cNvSpPr>
          <p:nvPr/>
        </p:nvSpPr>
        <p:spPr bwMode="auto">
          <a:xfrm>
            <a:off x="452438" y="1268413"/>
            <a:ext cx="8302625" cy="36379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marL="342900" indent="-342900" eaLnBrk="1" hangingPunct="1">
              <a:lnSpc>
                <a:spcPct val="80000"/>
              </a:lnSpc>
              <a:buFont typeface="Wingdings" panose="05000000000000000000" pitchFamily="2" charset="2"/>
              <a:buChar char="Ø"/>
            </a:pPr>
            <a:r>
              <a:rPr lang="ru-RU" altLang="ru-RU" sz="2400" dirty="0">
                <a:latin typeface="Times New Roman" pitchFamily="18" charset="0"/>
                <a:cs typeface="Times New Roman" pitchFamily="18" charset="0"/>
              </a:rPr>
              <a:t>Первичная медико-санитарная помощь </a:t>
            </a:r>
            <a:r>
              <a:rPr lang="ru-RU" altLang="ru-RU" sz="2400" dirty="0" smtClean="0"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altLang="ru-RU" sz="2400" dirty="0">
                <a:latin typeface="Times New Roman" pitchFamily="18" charset="0"/>
                <a:cs typeface="Times New Roman" pitchFamily="18" charset="0"/>
              </a:rPr>
              <a:t>поликлиниках, диспансерах, женских </a:t>
            </a:r>
            <a:r>
              <a:rPr lang="ru-RU" altLang="ru-RU" sz="2400" dirty="0" smtClean="0">
                <a:latin typeface="Times New Roman" pitchFamily="18" charset="0"/>
                <a:cs typeface="Times New Roman" pitchFamily="18" charset="0"/>
              </a:rPr>
              <a:t>консультациях  </a:t>
            </a:r>
            <a:endParaRPr lang="ru-RU" altLang="ru-RU" sz="2400" dirty="0">
              <a:latin typeface="Times New Roman" pitchFamily="18" charset="0"/>
              <a:cs typeface="Times New Roman" pitchFamily="18" charset="0"/>
            </a:endParaRPr>
          </a:p>
          <a:p>
            <a:pPr marL="342900" indent="-342900" eaLnBrk="1" hangingPunct="1">
              <a:lnSpc>
                <a:spcPct val="80000"/>
              </a:lnSpc>
              <a:buFont typeface="Wingdings" panose="05000000000000000000" pitchFamily="2" charset="2"/>
              <a:buChar char="Ø"/>
            </a:pPr>
            <a:r>
              <a:rPr lang="ru-RU" altLang="ru-RU" sz="2400" dirty="0">
                <a:latin typeface="Times New Roman" pitchFamily="18" charset="0"/>
                <a:cs typeface="Times New Roman" pitchFamily="18" charset="0"/>
              </a:rPr>
              <a:t>Специализированная медицинская помощь в круглосуточном и дневном стационаре </a:t>
            </a:r>
          </a:p>
          <a:p>
            <a:pPr marL="342900" indent="-342900" eaLnBrk="1" hangingPunct="1">
              <a:lnSpc>
                <a:spcPct val="80000"/>
              </a:lnSpc>
              <a:buFont typeface="Wingdings" panose="05000000000000000000" pitchFamily="2" charset="2"/>
              <a:buChar char="Ø"/>
            </a:pPr>
            <a:r>
              <a:rPr lang="ru-RU" altLang="ru-RU" sz="2400" dirty="0" smtClean="0">
                <a:latin typeface="Times New Roman" pitchFamily="18" charset="0"/>
                <a:cs typeface="Times New Roman" pitchFamily="18" charset="0"/>
              </a:rPr>
              <a:t>Отдельные виды высокотехнологичной медицинской помощи</a:t>
            </a:r>
            <a:endParaRPr lang="ru-RU" altLang="ru-RU" sz="2400" dirty="0">
              <a:latin typeface="Times New Roman" pitchFamily="18" charset="0"/>
              <a:cs typeface="Times New Roman" pitchFamily="18" charset="0"/>
            </a:endParaRPr>
          </a:p>
          <a:p>
            <a:pPr marL="342900" indent="-342900" eaLnBrk="1" hangingPunct="1">
              <a:lnSpc>
                <a:spcPct val="80000"/>
              </a:lnSpc>
              <a:buFont typeface="Wingdings" panose="05000000000000000000" pitchFamily="2" charset="2"/>
              <a:buChar char="Ø"/>
            </a:pPr>
            <a:r>
              <a:rPr lang="ru-RU" altLang="ru-RU" sz="2400" dirty="0">
                <a:latin typeface="Times New Roman" pitchFamily="18" charset="0"/>
                <a:cs typeface="Times New Roman" pitchFamily="18" charset="0"/>
              </a:rPr>
              <a:t>Скорая медицинская помощь </a:t>
            </a:r>
          </a:p>
          <a:p>
            <a:pPr eaLnBrk="1" hangingPunct="1">
              <a:lnSpc>
                <a:spcPct val="80000"/>
              </a:lnSpc>
            </a:pPr>
            <a:endParaRPr lang="ru-RU" altLang="ru-RU" sz="2400" dirty="0"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lnSpc>
                <a:spcPct val="80000"/>
              </a:lnSpc>
            </a:pPr>
            <a:r>
              <a:rPr lang="ru-RU" altLang="ru-RU" sz="2400" dirty="0">
                <a:latin typeface="Times New Roman" pitchFamily="18" charset="0"/>
                <a:cs typeface="Times New Roman" pitchFamily="18" charset="0"/>
              </a:rPr>
              <a:t>Это </a:t>
            </a:r>
            <a:r>
              <a:rPr lang="ru-RU" altLang="ru-RU" sz="2400" dirty="0" smtClean="0">
                <a:latin typeface="Times New Roman" pitchFamily="18" charset="0"/>
                <a:cs typeface="Times New Roman" pitchFamily="18" charset="0"/>
              </a:rPr>
              <a:t>базовая (территориальная) программа ОМС (ТП ОМС) </a:t>
            </a:r>
          </a:p>
          <a:p>
            <a:pPr eaLnBrk="1" hangingPunct="1">
              <a:lnSpc>
                <a:spcPct val="80000"/>
              </a:lnSpc>
            </a:pPr>
            <a:endParaRPr lang="ru-RU" altLang="ru-RU" sz="2400" dirty="0">
              <a:solidFill>
                <a:srgbClr val="FF99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>
              <a:lnSpc>
                <a:spcPct val="80000"/>
              </a:lnSpc>
            </a:pPr>
            <a:r>
              <a:rPr lang="ru-RU" altLang="ru-RU" sz="2400" dirty="0" smtClean="0">
                <a:solidFill>
                  <a:srgbClr val="FF9900"/>
                </a:solidFill>
                <a:latin typeface="Times New Roman" pitchFamily="18" charset="0"/>
                <a:cs typeface="Times New Roman" pitchFamily="18" charset="0"/>
              </a:rPr>
              <a:t>Источник </a:t>
            </a:r>
            <a:r>
              <a:rPr lang="ru-RU" altLang="ru-RU" sz="2400" dirty="0">
                <a:solidFill>
                  <a:srgbClr val="FF9900"/>
                </a:solidFill>
                <a:latin typeface="Times New Roman" pitchFamily="18" charset="0"/>
                <a:cs typeface="Times New Roman" pitchFamily="18" charset="0"/>
              </a:rPr>
              <a:t>финансирования – средства </a:t>
            </a:r>
            <a:r>
              <a:rPr lang="ru-RU" altLang="ru-RU" sz="2400" dirty="0" smtClean="0">
                <a:solidFill>
                  <a:srgbClr val="FF9900"/>
                </a:solidFill>
                <a:latin typeface="Times New Roman" pitchFamily="18" charset="0"/>
                <a:cs typeface="Times New Roman" pitchFamily="18" charset="0"/>
              </a:rPr>
              <a:t>ОМС </a:t>
            </a:r>
            <a:endParaRPr lang="ru-RU" altLang="ru-RU" sz="2400" dirty="0">
              <a:solidFill>
                <a:srgbClr val="FF9900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ru-RU" altLang="ru-RU" sz="2400" dirty="0">
                <a:solidFill>
                  <a:srgbClr val="FF9900"/>
                </a:solidFill>
                <a:latin typeface="Times New Roman" pitchFamily="18" charset="0"/>
                <a:cs typeface="Times New Roman" pitchFamily="18" charset="0"/>
              </a:rPr>
              <a:t>    </a:t>
            </a:r>
            <a:endParaRPr lang="ru-RU" altLang="ru-RU" sz="20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601804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Прямая соединительная линия 1"/>
          <p:cNvCxnSpPr/>
          <p:nvPr/>
        </p:nvCxnSpPr>
        <p:spPr>
          <a:xfrm rot="5400000">
            <a:off x="504825" y="6572250"/>
            <a:ext cx="571500" cy="0"/>
          </a:xfrm>
          <a:prstGeom prst="line">
            <a:avLst/>
          </a:prstGeom>
          <a:ln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Прямоугольник 13"/>
          <p:cNvSpPr>
            <a:spLocks noChangeArrowheads="1"/>
          </p:cNvSpPr>
          <p:nvPr/>
        </p:nvSpPr>
        <p:spPr bwMode="auto">
          <a:xfrm>
            <a:off x="282575" y="260350"/>
            <a:ext cx="8642350" cy="865188"/>
          </a:xfrm>
          <a:prstGeom prst="rect">
            <a:avLst/>
          </a:prstGeom>
          <a:solidFill>
            <a:schemeClr val="accent5">
              <a:lumMod val="75000"/>
            </a:schemeClr>
          </a:solidFill>
          <a:ln w="25400" algn="ctr">
            <a:noFill/>
            <a:miter lim="800000"/>
            <a:headEnd/>
            <a:tailEnd/>
          </a:ln>
        </p:spPr>
        <p:txBody>
          <a:bodyPr lIns="95782" tIns="47891" rIns="95782" bIns="47891" anchor="ctr"/>
          <a:lstStyle/>
          <a:p>
            <a:pPr algn="ctr">
              <a:defRPr/>
            </a:pP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Медицинская помощь в стационаре. 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Размещение детей и совместное нахождение с ребенком в стационаре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3012" name="TextBox 10"/>
          <p:cNvSpPr txBox="1">
            <a:spLocks noChangeArrowheads="1"/>
          </p:cNvSpPr>
          <p:nvPr/>
        </p:nvSpPr>
        <p:spPr bwMode="auto">
          <a:xfrm>
            <a:off x="1187450" y="6019800"/>
            <a:ext cx="2160588" cy="552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altLang="ru-RU" sz="1000">
                <a:solidFill>
                  <a:srgbClr val="31859C"/>
                </a:solidFill>
                <a:latin typeface="Calibri" pitchFamily="34" charset="0"/>
              </a:rPr>
              <a:t>Территориальный фонд обязательного медицинского страхования Республики Татарстан</a:t>
            </a:r>
            <a:endParaRPr lang="en-US" altLang="ru-RU" sz="1000">
              <a:solidFill>
                <a:srgbClr val="31859C"/>
              </a:solidFill>
              <a:latin typeface="Calibri" pitchFamily="34" charset="0"/>
            </a:endParaRPr>
          </a:p>
        </p:txBody>
      </p:sp>
      <p:pic>
        <p:nvPicPr>
          <p:cNvPr id="4301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5999163"/>
            <a:ext cx="746125" cy="571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3014" name="Прямоугольник 2"/>
          <p:cNvSpPr>
            <a:spLocks noChangeArrowheads="1"/>
          </p:cNvSpPr>
          <p:nvPr/>
        </p:nvSpPr>
        <p:spPr bwMode="auto">
          <a:xfrm>
            <a:off x="282575" y="1144588"/>
            <a:ext cx="8393113" cy="36748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marL="342900" indent="-342900" algn="just" defTabSz="889000" eaLnBrk="1" hangingPunct="1">
              <a:lnSpc>
                <a:spcPct val="90000"/>
              </a:lnSpc>
              <a:spcAft>
                <a:spcPct val="35000"/>
              </a:spcAft>
              <a:buFont typeface="Wingdings" pitchFamily="2" charset="2"/>
              <a:buChar char="Ø"/>
            </a:pPr>
            <a:r>
              <a:rPr lang="ru-RU" alt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 госпитализации детей в возрасте 7 лет и старше без родителей размещение девочек и мальчиков осуществляется раздельно.</a:t>
            </a:r>
          </a:p>
          <a:p>
            <a:pPr algn="just" defTabSz="889000" eaLnBrk="1" hangingPunct="1">
              <a:lnSpc>
                <a:spcPct val="90000"/>
              </a:lnSpc>
              <a:spcAft>
                <a:spcPct val="35000"/>
              </a:spcAft>
            </a:pPr>
            <a:endParaRPr lang="ru-RU" alt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 defTabSz="889000" eaLnBrk="1" hangingPunct="1">
              <a:lnSpc>
                <a:spcPct val="90000"/>
              </a:lnSpc>
              <a:spcAft>
                <a:spcPct val="35000"/>
              </a:spcAft>
              <a:buFont typeface="Wingdings" pitchFamily="2" charset="2"/>
              <a:buChar char="Ø"/>
            </a:pPr>
            <a:r>
              <a:rPr lang="ru-RU" alt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 госпитализации ребенка одному из родителей, иному </a:t>
            </a:r>
            <a:r>
              <a:rPr lang="ru-RU" alt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члену </a:t>
            </a:r>
            <a:r>
              <a:rPr lang="ru-RU" alt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семьи или иному законному представителю предоставляется право на бесплатное совместное нахождение с ребенком в МО при оказании ему медицинской помощи в стационарных условиях независимо от возраста ребенка в течение всего периода лечения. </a:t>
            </a:r>
          </a:p>
        </p:txBody>
      </p:sp>
    </p:spTree>
    <p:extLst>
      <p:ext uri="{BB962C8B-B14F-4D97-AF65-F5344CB8AC3E}">
        <p14:creationId xmlns:p14="http://schemas.microsoft.com/office/powerpoint/2010/main" val="16972696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Прямая соединительная линия 1"/>
          <p:cNvCxnSpPr/>
          <p:nvPr/>
        </p:nvCxnSpPr>
        <p:spPr>
          <a:xfrm rot="5400000">
            <a:off x="504825" y="6572250"/>
            <a:ext cx="571500" cy="0"/>
          </a:xfrm>
          <a:prstGeom prst="line">
            <a:avLst/>
          </a:prstGeom>
          <a:ln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Прямоугольник 13"/>
          <p:cNvSpPr>
            <a:spLocks noChangeArrowheads="1"/>
          </p:cNvSpPr>
          <p:nvPr/>
        </p:nvSpPr>
        <p:spPr bwMode="auto">
          <a:xfrm>
            <a:off x="282575" y="260350"/>
            <a:ext cx="8642350" cy="865188"/>
          </a:xfrm>
          <a:prstGeom prst="rect">
            <a:avLst/>
          </a:prstGeom>
          <a:solidFill>
            <a:schemeClr val="accent5">
              <a:lumMod val="75000"/>
            </a:schemeClr>
          </a:solidFill>
          <a:ln w="25400" algn="ctr">
            <a:noFill/>
            <a:miter lim="800000"/>
            <a:headEnd/>
            <a:tailEnd/>
          </a:ln>
        </p:spPr>
        <p:txBody>
          <a:bodyPr lIns="95782" tIns="47891" rIns="95782" bIns="47891" anchor="ctr"/>
          <a:lstStyle/>
          <a:p>
            <a:pPr algn="ctr">
              <a:defRPr/>
            </a:pP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Медицинская помощь в 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стационаре. Совместное нахождение с ребенком</a:t>
            </a:r>
            <a:r>
              <a:rPr lang="ru-RU" sz="2800" dirty="0" smtClean="0">
                <a:solidFill>
                  <a:srgbClr val="FF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2800" dirty="0">
              <a:solidFill>
                <a:srgbClr val="FF99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3012" name="TextBox 10"/>
          <p:cNvSpPr txBox="1">
            <a:spLocks noChangeArrowheads="1"/>
          </p:cNvSpPr>
          <p:nvPr/>
        </p:nvSpPr>
        <p:spPr bwMode="auto">
          <a:xfrm>
            <a:off x="1187450" y="6019800"/>
            <a:ext cx="2160588" cy="552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altLang="ru-RU" sz="1000">
                <a:solidFill>
                  <a:srgbClr val="31859C"/>
                </a:solidFill>
                <a:latin typeface="Calibri" pitchFamily="34" charset="0"/>
              </a:rPr>
              <a:t>Территориальный фонд обязательного медицинского страхования Республики Татарстан</a:t>
            </a:r>
            <a:endParaRPr lang="en-US" altLang="ru-RU" sz="1000">
              <a:solidFill>
                <a:srgbClr val="31859C"/>
              </a:solidFill>
              <a:latin typeface="Calibri" pitchFamily="34" charset="0"/>
            </a:endParaRPr>
          </a:p>
        </p:txBody>
      </p:sp>
      <p:pic>
        <p:nvPicPr>
          <p:cNvPr id="4301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5999163"/>
            <a:ext cx="746125" cy="571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3014" name="Прямоугольник 2"/>
          <p:cNvSpPr>
            <a:spLocks noChangeArrowheads="1"/>
          </p:cNvSpPr>
          <p:nvPr/>
        </p:nvSpPr>
        <p:spPr bwMode="auto">
          <a:xfrm>
            <a:off x="282575" y="1144588"/>
            <a:ext cx="8393113" cy="45427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marL="342900" indent="-342900" algn="just" defTabSz="889000" eaLnBrk="1" hangingPunct="1">
              <a:lnSpc>
                <a:spcPct val="90000"/>
              </a:lnSpc>
              <a:spcAft>
                <a:spcPct val="35000"/>
              </a:spcAft>
              <a:buFont typeface="Wingdings" pitchFamily="2" charset="2"/>
              <a:buChar char="Ø"/>
            </a:pPr>
            <a:r>
              <a:rPr lang="ru-RU" alt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Не взимается плата за предоставление спального места и питания с лиц (родителей, законных представителей) при совместном нахождении в МО</a:t>
            </a:r>
            <a:r>
              <a:rPr lang="en-US" alt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marL="342900" indent="-342900" algn="just" defTabSz="889000" eaLnBrk="1" hangingPunct="1">
              <a:lnSpc>
                <a:spcPct val="90000"/>
              </a:lnSpc>
              <a:spcAft>
                <a:spcPct val="35000"/>
              </a:spcAft>
              <a:buFontTx/>
              <a:buChar char="-"/>
            </a:pPr>
            <a:r>
              <a:rPr lang="ru-RU" alt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 ребенком инвалидом, который имеет ограничения способности к самообслуживанию и (или) самостоятельному передвижению, и (или)  ориентации, и (или) общению, и(или) обучению, и(или) контролю своего поведения – независимо от возраста ребенка</a:t>
            </a:r>
            <a:r>
              <a:rPr lang="en-US" alt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ru-RU" alt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 defTabSz="889000" eaLnBrk="1" hangingPunct="1">
              <a:lnSpc>
                <a:spcPct val="90000"/>
              </a:lnSpc>
              <a:spcAft>
                <a:spcPct val="35000"/>
              </a:spcAft>
              <a:buFontTx/>
              <a:buChar char="-"/>
            </a:pPr>
            <a:r>
              <a:rPr lang="ru-RU" alt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 ребенком до достижения возраста 4 лет</a:t>
            </a:r>
            <a:r>
              <a:rPr lang="en-US" alt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ru-RU" alt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 defTabSz="889000" eaLnBrk="1" hangingPunct="1">
              <a:lnSpc>
                <a:spcPct val="90000"/>
              </a:lnSpc>
              <a:spcAft>
                <a:spcPct val="35000"/>
              </a:spcAft>
              <a:buFontTx/>
              <a:buChar char="-"/>
            </a:pPr>
            <a:r>
              <a:rPr lang="ru-RU" alt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 ребенком в возрасте старше 4 лет – при наличии медицинских показаний</a:t>
            </a:r>
            <a:endParaRPr lang="en-US" alt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 defTabSz="889000" eaLnBrk="1" hangingPunct="1">
              <a:lnSpc>
                <a:spcPct val="90000"/>
              </a:lnSpc>
              <a:spcAft>
                <a:spcPct val="35000"/>
              </a:spcAft>
              <a:buFont typeface="Wingdings" pitchFamily="2" charset="2"/>
              <a:buChar char="Ø"/>
            </a:pPr>
            <a:endParaRPr lang="ru-RU" alt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509701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Прямая соединительная линия 1"/>
          <p:cNvCxnSpPr/>
          <p:nvPr/>
        </p:nvCxnSpPr>
        <p:spPr>
          <a:xfrm rot="5400000">
            <a:off x="504825" y="6572250"/>
            <a:ext cx="571500" cy="0"/>
          </a:xfrm>
          <a:prstGeom prst="line">
            <a:avLst/>
          </a:prstGeom>
          <a:ln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Прямоугольник 13"/>
          <p:cNvSpPr>
            <a:spLocks noChangeArrowheads="1"/>
          </p:cNvSpPr>
          <p:nvPr/>
        </p:nvSpPr>
        <p:spPr bwMode="auto">
          <a:xfrm>
            <a:off x="282575" y="260350"/>
            <a:ext cx="8642350" cy="865188"/>
          </a:xfrm>
          <a:prstGeom prst="rect">
            <a:avLst/>
          </a:prstGeom>
          <a:solidFill>
            <a:schemeClr val="accent5">
              <a:lumMod val="75000"/>
            </a:schemeClr>
          </a:solidFill>
          <a:ln w="25400" algn="ctr">
            <a:noFill/>
            <a:miter lim="800000"/>
            <a:headEnd/>
            <a:tailEnd/>
          </a:ln>
        </p:spPr>
        <p:txBody>
          <a:bodyPr lIns="95782" tIns="47891" rIns="95782" bIns="47891" anchor="ctr"/>
          <a:lstStyle/>
          <a:p>
            <a:pPr algn="ctr">
              <a:defRPr/>
            </a:pP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Медицинская помощь в стационаре. Размещение больных.</a:t>
            </a:r>
          </a:p>
        </p:txBody>
      </p:sp>
      <p:sp>
        <p:nvSpPr>
          <p:cNvPr id="41988" name="TextBox 10"/>
          <p:cNvSpPr txBox="1">
            <a:spLocks noChangeArrowheads="1"/>
          </p:cNvSpPr>
          <p:nvPr/>
        </p:nvSpPr>
        <p:spPr bwMode="auto">
          <a:xfrm>
            <a:off x="1187450" y="6019800"/>
            <a:ext cx="2160588" cy="552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altLang="ru-RU" sz="1000">
                <a:solidFill>
                  <a:srgbClr val="31859C"/>
                </a:solidFill>
                <a:latin typeface="Calibri" pitchFamily="34" charset="0"/>
              </a:rPr>
              <a:t>Территориальный фонд обязательного медицинского страхования Республики Татарстан</a:t>
            </a:r>
            <a:endParaRPr lang="en-US" altLang="ru-RU" sz="1000">
              <a:solidFill>
                <a:srgbClr val="31859C"/>
              </a:solidFill>
              <a:latin typeface="Calibri" pitchFamily="34" charset="0"/>
            </a:endParaRPr>
          </a:p>
        </p:txBody>
      </p:sp>
      <p:pic>
        <p:nvPicPr>
          <p:cNvPr id="4198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2575" y="6000750"/>
            <a:ext cx="746125" cy="571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1990" name="Прямоугольник 2"/>
          <p:cNvSpPr>
            <a:spLocks noChangeArrowheads="1"/>
          </p:cNvSpPr>
          <p:nvPr/>
        </p:nvSpPr>
        <p:spPr bwMode="auto">
          <a:xfrm>
            <a:off x="282575" y="1144588"/>
            <a:ext cx="8393113" cy="23452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marL="342900" indent="-342900" algn="just" defTabSz="889000" eaLnBrk="1" hangingPunct="1">
              <a:lnSpc>
                <a:spcPct val="90000"/>
              </a:lnSpc>
              <a:spcAft>
                <a:spcPct val="35000"/>
              </a:spcAft>
              <a:buFont typeface="Wingdings" pitchFamily="2" charset="2"/>
              <a:buChar char="Ø"/>
            </a:pPr>
            <a:r>
              <a:rPr lang="ru-RU" alt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Размещение пациентов производится в палаты на три места и более. </a:t>
            </a:r>
            <a:endParaRPr lang="ru-RU" alt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 defTabSz="889000" eaLnBrk="1" hangingPunct="1">
              <a:lnSpc>
                <a:spcPct val="90000"/>
              </a:lnSpc>
              <a:spcAft>
                <a:spcPct val="35000"/>
              </a:spcAft>
              <a:buFont typeface="Wingdings" pitchFamily="2" charset="2"/>
              <a:buChar char="Ø"/>
            </a:pPr>
            <a:r>
              <a:rPr lang="ru-RU" alt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 </a:t>
            </a:r>
            <a:r>
              <a:rPr lang="ru-RU" alt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отсутствии  в профильном отделении свободных мест допускается размещение пациентов, поступивших по экстренным показаниям, </a:t>
            </a:r>
            <a:r>
              <a:rPr lang="ru-RU" altLang="ru-RU" sz="2400" dirty="0">
                <a:solidFill>
                  <a:srgbClr val="FF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вне палаты на срок не более </a:t>
            </a:r>
            <a:r>
              <a:rPr lang="ru-RU" altLang="ru-RU" sz="2400" dirty="0" smtClean="0">
                <a:solidFill>
                  <a:srgbClr val="FF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суток.</a:t>
            </a:r>
          </a:p>
          <a:p>
            <a:pPr algn="ctr" defTabSz="889000" eaLnBrk="1" hangingPunct="1">
              <a:lnSpc>
                <a:spcPct val="90000"/>
              </a:lnSpc>
              <a:spcAft>
                <a:spcPct val="35000"/>
              </a:spcAft>
            </a:pPr>
            <a:r>
              <a:rPr lang="ru-RU" alt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altLang="ru-RU" sz="2000" dirty="0">
              <a:solidFill>
                <a:srgbClr val="FF9900"/>
              </a:solidFill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035793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Прямая соединительная линия 1"/>
          <p:cNvCxnSpPr/>
          <p:nvPr/>
        </p:nvCxnSpPr>
        <p:spPr>
          <a:xfrm rot="5400000">
            <a:off x="504825" y="6572250"/>
            <a:ext cx="571500" cy="0"/>
          </a:xfrm>
          <a:prstGeom prst="line">
            <a:avLst/>
          </a:prstGeom>
          <a:ln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Прямоугольник 13"/>
          <p:cNvSpPr>
            <a:spLocks noChangeArrowheads="1"/>
          </p:cNvSpPr>
          <p:nvPr/>
        </p:nvSpPr>
        <p:spPr bwMode="auto">
          <a:xfrm>
            <a:off x="282575" y="260350"/>
            <a:ext cx="8642350" cy="865188"/>
          </a:xfrm>
          <a:prstGeom prst="rect">
            <a:avLst/>
          </a:prstGeom>
          <a:solidFill>
            <a:schemeClr val="accent5">
              <a:lumMod val="75000"/>
            </a:schemeClr>
          </a:solidFill>
          <a:ln w="25400" algn="ctr">
            <a:noFill/>
            <a:miter lim="800000"/>
            <a:headEnd/>
            <a:tailEnd/>
          </a:ln>
        </p:spPr>
        <p:txBody>
          <a:bodyPr lIns="95782" tIns="47891" rIns="95782" bIns="47891" anchor="ctr"/>
          <a:lstStyle/>
          <a:p>
            <a:pPr algn="ctr">
              <a:defRPr/>
            </a:pP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Медицинская помощь в 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стационаре. Присутствие на родах.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4036" name="TextBox 10"/>
          <p:cNvSpPr txBox="1">
            <a:spLocks noChangeArrowheads="1"/>
          </p:cNvSpPr>
          <p:nvPr/>
        </p:nvSpPr>
        <p:spPr bwMode="auto">
          <a:xfrm>
            <a:off x="1041400" y="5991225"/>
            <a:ext cx="2160588" cy="552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altLang="ru-RU" sz="1000">
                <a:solidFill>
                  <a:srgbClr val="31859C"/>
                </a:solidFill>
                <a:latin typeface="Calibri" pitchFamily="34" charset="0"/>
              </a:rPr>
              <a:t>Территориальный фонд обязательного медицинского страхования Республики Татарстан</a:t>
            </a:r>
            <a:endParaRPr lang="en-US" altLang="ru-RU" sz="1000">
              <a:solidFill>
                <a:srgbClr val="31859C"/>
              </a:solidFill>
              <a:latin typeface="Calibri" pitchFamily="34" charset="0"/>
            </a:endParaRPr>
          </a:p>
        </p:txBody>
      </p:sp>
      <p:pic>
        <p:nvPicPr>
          <p:cNvPr id="4403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5275" y="5991225"/>
            <a:ext cx="746125" cy="571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4038" name="Прямоугольник 2"/>
          <p:cNvSpPr>
            <a:spLocks noChangeArrowheads="1"/>
          </p:cNvSpPr>
          <p:nvPr/>
        </p:nvSpPr>
        <p:spPr bwMode="auto">
          <a:xfrm>
            <a:off x="282575" y="1144588"/>
            <a:ext cx="8393113" cy="37302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just" defTabSz="889000" eaLnBrk="1" hangingPunct="1">
              <a:lnSpc>
                <a:spcPct val="90000"/>
              </a:lnSpc>
              <a:spcAft>
                <a:spcPct val="35000"/>
              </a:spcAft>
            </a:pPr>
            <a:r>
              <a:rPr lang="ru-RU" alt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Отцу ребенка или иному члену семьи предоставляется право </a:t>
            </a:r>
            <a:r>
              <a:rPr lang="ru-RU" alt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присутствовать на родах при условии</a:t>
            </a:r>
            <a:r>
              <a:rPr lang="en-US" alt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marL="342900" indent="-342900" algn="just" defTabSz="889000" eaLnBrk="1" hangingPunct="1">
              <a:lnSpc>
                <a:spcPct val="90000"/>
              </a:lnSpc>
              <a:spcAft>
                <a:spcPct val="35000"/>
              </a:spcAft>
              <a:buFontTx/>
              <a:buChar char="-"/>
            </a:pPr>
            <a:r>
              <a:rPr lang="ru-RU" altLang="ru-RU" sz="2400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согласия женщины</a:t>
            </a:r>
            <a:r>
              <a:rPr lang="en-US" altLang="ru-RU" sz="2400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r>
              <a:rPr lang="ru-RU" alt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alt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 defTabSz="889000" eaLnBrk="1" hangingPunct="1">
              <a:lnSpc>
                <a:spcPct val="90000"/>
              </a:lnSpc>
              <a:spcAft>
                <a:spcPct val="35000"/>
              </a:spcAft>
              <a:buFontTx/>
              <a:buChar char="-"/>
            </a:pPr>
            <a:r>
              <a:rPr lang="ru-RU" altLang="ru-RU" sz="2400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роды не оперативные</a:t>
            </a:r>
            <a:r>
              <a:rPr lang="en-US" altLang="ru-RU" sz="2400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ru-RU" altLang="ru-RU" sz="2400" u="sng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 defTabSz="889000" eaLnBrk="1" hangingPunct="1">
              <a:lnSpc>
                <a:spcPct val="90000"/>
              </a:lnSpc>
              <a:spcAft>
                <a:spcPct val="35000"/>
              </a:spcAft>
              <a:buFontTx/>
              <a:buChar char="-"/>
            </a:pPr>
            <a:r>
              <a:rPr lang="ru-RU" alt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наличия </a:t>
            </a:r>
            <a:r>
              <a:rPr lang="ru-RU" altLang="ru-RU" sz="2400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индивидуального родового зала</a:t>
            </a:r>
            <a:r>
              <a:rPr lang="en-US" altLang="ru-RU" sz="2400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ru-RU" altLang="ru-RU" sz="2400" u="sng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 defTabSz="889000" eaLnBrk="1" hangingPunct="1">
              <a:lnSpc>
                <a:spcPct val="90000"/>
              </a:lnSpc>
              <a:spcAft>
                <a:spcPct val="35000"/>
              </a:spcAft>
              <a:buFontTx/>
              <a:buChar char="-"/>
            </a:pPr>
            <a:r>
              <a:rPr lang="ru-RU" altLang="ru-RU" sz="2400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отсутствия</a:t>
            </a:r>
            <a:r>
              <a:rPr lang="ru-RU" alt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 отца или иного члена семьи </a:t>
            </a:r>
            <a:r>
              <a:rPr lang="ru-RU" altLang="ru-RU" sz="24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контагиозных инфекционных заболеваний</a:t>
            </a:r>
            <a:r>
              <a:rPr lang="ru-RU" alt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ru-RU" alt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defTabSz="889000" eaLnBrk="1" hangingPunct="1">
              <a:lnSpc>
                <a:spcPct val="90000"/>
              </a:lnSpc>
              <a:spcAft>
                <a:spcPct val="35000"/>
              </a:spcAft>
            </a:pPr>
            <a:r>
              <a:rPr lang="ru-RU" alt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Реализация </a:t>
            </a:r>
            <a:r>
              <a:rPr lang="ru-RU" alt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такого права осуществляется без взимания платы с отца ребенка или иного члена семьи</a:t>
            </a:r>
            <a:r>
              <a:rPr lang="ru-RU" alt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Прямая соединительная линия 1"/>
          <p:cNvCxnSpPr/>
          <p:nvPr/>
        </p:nvCxnSpPr>
        <p:spPr>
          <a:xfrm rot="5400000">
            <a:off x="504825" y="6572250"/>
            <a:ext cx="571500" cy="0"/>
          </a:xfrm>
          <a:prstGeom prst="line">
            <a:avLst/>
          </a:prstGeom>
          <a:ln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Прямоугольник 13"/>
          <p:cNvSpPr>
            <a:spLocks noChangeArrowheads="1"/>
          </p:cNvSpPr>
          <p:nvPr/>
        </p:nvSpPr>
        <p:spPr bwMode="auto">
          <a:xfrm>
            <a:off x="179388" y="279400"/>
            <a:ext cx="9074150" cy="865188"/>
          </a:xfrm>
          <a:prstGeom prst="rect">
            <a:avLst/>
          </a:prstGeom>
          <a:solidFill>
            <a:schemeClr val="accent5">
              <a:lumMod val="75000"/>
            </a:schemeClr>
          </a:solidFill>
          <a:ln w="25400" algn="ctr">
            <a:noFill/>
            <a:miter lim="800000"/>
            <a:headEnd/>
            <a:tailEnd/>
          </a:ln>
        </p:spPr>
        <p:txBody>
          <a:bodyPr lIns="95782" tIns="47891" rIns="95782" bIns="47891" anchor="ctr"/>
          <a:lstStyle/>
          <a:p>
            <a:pPr algn="ctr">
              <a:defRPr/>
            </a:pPr>
            <a:r>
              <a:rPr lang="ru-RU" sz="2300" dirty="0" smtClean="0">
                <a:latin typeface="Calibri" pitchFamily="34" charset="0"/>
              </a:rPr>
              <a:t>Медицинская помощь </a:t>
            </a:r>
            <a:r>
              <a:rPr lang="ru-RU" sz="2300" dirty="0">
                <a:latin typeface="Calibri" pitchFamily="34" charset="0"/>
              </a:rPr>
              <a:t>в стационаре</a:t>
            </a:r>
          </a:p>
        </p:txBody>
      </p:sp>
      <p:sp>
        <p:nvSpPr>
          <p:cNvPr id="47108" name="TextBox 10"/>
          <p:cNvSpPr txBox="1">
            <a:spLocks noChangeArrowheads="1"/>
          </p:cNvSpPr>
          <p:nvPr/>
        </p:nvSpPr>
        <p:spPr bwMode="auto">
          <a:xfrm>
            <a:off x="1619250" y="5981700"/>
            <a:ext cx="2160588" cy="552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altLang="ru-RU" sz="1000">
                <a:solidFill>
                  <a:srgbClr val="31859C"/>
                </a:solidFill>
                <a:latin typeface="Calibri" pitchFamily="34" charset="0"/>
              </a:rPr>
              <a:t>Территориальный фонд обязательного медицинского страхования Республики Татарстан</a:t>
            </a:r>
            <a:endParaRPr lang="en-US" altLang="ru-RU" sz="1000">
              <a:solidFill>
                <a:srgbClr val="31859C"/>
              </a:solidFill>
              <a:latin typeface="Calibri" pitchFamily="34" charset="0"/>
            </a:endParaRPr>
          </a:p>
        </p:txBody>
      </p:sp>
      <p:pic>
        <p:nvPicPr>
          <p:cNvPr id="4710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0050" y="6000750"/>
            <a:ext cx="746125" cy="571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7110" name="Прямоугольник 2"/>
          <p:cNvSpPr>
            <a:spLocks noChangeArrowheads="1"/>
          </p:cNvSpPr>
          <p:nvPr/>
        </p:nvSpPr>
        <p:spPr bwMode="auto">
          <a:xfrm>
            <a:off x="282575" y="1144588"/>
            <a:ext cx="8393113" cy="10895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marL="342900" indent="-342900" algn="just" defTabSz="889000" eaLnBrk="1" hangingPunct="1">
              <a:lnSpc>
                <a:spcPct val="90000"/>
              </a:lnSpc>
              <a:spcAft>
                <a:spcPct val="35000"/>
              </a:spcAft>
              <a:buFont typeface="Wingdings" pitchFamily="2" charset="2"/>
              <a:buChar char="Ø"/>
            </a:pPr>
            <a:r>
              <a:rPr lang="ru-RU" alt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Питание, проведение лечебно-диагностических манипуляций, лекарственное обеспечение производится с даты поступления в стационар </a:t>
            </a:r>
          </a:p>
        </p:txBody>
      </p:sp>
    </p:spTree>
    <p:extLst>
      <p:ext uri="{BB962C8B-B14F-4D97-AF65-F5344CB8AC3E}">
        <p14:creationId xmlns:p14="http://schemas.microsoft.com/office/powerpoint/2010/main" val="24740710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Прямая соединительная линия 1"/>
          <p:cNvCxnSpPr/>
          <p:nvPr/>
        </p:nvCxnSpPr>
        <p:spPr>
          <a:xfrm rot="5400000">
            <a:off x="504825" y="6572250"/>
            <a:ext cx="571500" cy="0"/>
          </a:xfrm>
          <a:prstGeom prst="line">
            <a:avLst/>
          </a:prstGeom>
          <a:ln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Прямоугольник 13"/>
          <p:cNvSpPr>
            <a:spLocks noChangeArrowheads="1"/>
          </p:cNvSpPr>
          <p:nvPr/>
        </p:nvSpPr>
        <p:spPr bwMode="auto">
          <a:xfrm>
            <a:off x="282575" y="260350"/>
            <a:ext cx="8642350" cy="865188"/>
          </a:xfrm>
          <a:prstGeom prst="rect">
            <a:avLst/>
          </a:prstGeom>
          <a:solidFill>
            <a:schemeClr val="accent5">
              <a:lumMod val="75000"/>
            </a:schemeClr>
          </a:solidFill>
          <a:ln w="25400" algn="ctr">
            <a:noFill/>
            <a:miter lim="800000"/>
            <a:headEnd/>
            <a:tailEnd/>
          </a:ln>
        </p:spPr>
        <p:txBody>
          <a:bodyPr lIns="95782" tIns="47891" rIns="95782" bIns="47891" anchor="ctr"/>
          <a:lstStyle/>
          <a:p>
            <a:pPr algn="ctr">
              <a:defRPr/>
            </a:pP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Лекарственное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обеспечение в стационаре </a:t>
            </a:r>
          </a:p>
        </p:txBody>
      </p:sp>
      <p:sp>
        <p:nvSpPr>
          <p:cNvPr id="45060" name="TextBox 10"/>
          <p:cNvSpPr txBox="1">
            <a:spLocks noChangeArrowheads="1"/>
          </p:cNvSpPr>
          <p:nvPr/>
        </p:nvSpPr>
        <p:spPr bwMode="auto">
          <a:xfrm>
            <a:off x="1116013" y="6165850"/>
            <a:ext cx="2160587" cy="552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altLang="ru-RU" sz="1000">
                <a:solidFill>
                  <a:srgbClr val="31859C"/>
                </a:solidFill>
                <a:latin typeface="Calibri" pitchFamily="34" charset="0"/>
              </a:rPr>
              <a:t>Территориальный фонд обязательного медицинского страхования Республики Татарстан</a:t>
            </a:r>
            <a:endParaRPr lang="en-US" altLang="ru-RU" sz="1000">
              <a:solidFill>
                <a:srgbClr val="31859C"/>
              </a:solidFill>
              <a:latin typeface="Calibri" pitchFamily="34" charset="0"/>
            </a:endParaRPr>
          </a:p>
        </p:txBody>
      </p:sp>
      <p:pic>
        <p:nvPicPr>
          <p:cNvPr id="4506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7466" y="6165850"/>
            <a:ext cx="746125" cy="571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5062" name="Прямоугольник 2"/>
          <p:cNvSpPr>
            <a:spLocks noChangeArrowheads="1"/>
          </p:cNvSpPr>
          <p:nvPr/>
        </p:nvSpPr>
        <p:spPr bwMode="auto">
          <a:xfrm>
            <a:off x="282575" y="1144588"/>
            <a:ext cx="8393113" cy="46720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defTabSz="889000" eaLnBrk="1" hangingPunct="1">
              <a:spcBef>
                <a:spcPct val="20000"/>
              </a:spcBef>
            </a:pPr>
            <a:r>
              <a:rPr lang="ru-RU" altLang="ru-RU" sz="2400" dirty="0" smtClean="0">
                <a:latin typeface="Times New Roman" pitchFamily="18" charset="0"/>
                <a:cs typeface="Times New Roman" pitchFamily="18" charset="0"/>
              </a:rPr>
              <a:t>В стационаре больные </a:t>
            </a:r>
            <a:r>
              <a:rPr lang="ru-RU" altLang="ru-RU" sz="2400" dirty="0">
                <a:latin typeface="Times New Roman" pitchFamily="18" charset="0"/>
                <a:cs typeface="Times New Roman" pitchFamily="18" charset="0"/>
              </a:rPr>
              <a:t>бесплатно </a:t>
            </a:r>
            <a:r>
              <a:rPr lang="ru-RU" altLang="ru-RU" sz="2400" dirty="0" smtClean="0">
                <a:latin typeface="Times New Roman" pitchFamily="18" charset="0"/>
                <a:cs typeface="Times New Roman" pitchFamily="18" charset="0"/>
              </a:rPr>
              <a:t> обеспечиваются лекарственными препаратами, </a:t>
            </a:r>
            <a:r>
              <a:rPr lang="ru-RU" altLang="ru-RU" sz="2400" dirty="0">
                <a:latin typeface="Times New Roman" pitchFamily="18" charset="0"/>
                <a:cs typeface="Times New Roman" pitchFamily="18" charset="0"/>
              </a:rPr>
              <a:t>входящие в перечень ЖНВЛП, стандарты мед. помощи</a:t>
            </a:r>
          </a:p>
          <a:p>
            <a:pPr marL="342900" indent="-342900" defTabSz="889000" eaLnBrk="1" hangingPunct="1">
              <a:spcBef>
                <a:spcPct val="20000"/>
              </a:spcBef>
            </a:pPr>
            <a:r>
              <a:rPr lang="en-US" altLang="ru-RU" sz="2400" dirty="0">
                <a:solidFill>
                  <a:srgbClr val="FF9900"/>
                </a:solidFill>
                <a:latin typeface="Times New Roman" pitchFamily="18" charset="0"/>
                <a:cs typeface="Times New Roman" pitchFamily="18" charset="0"/>
              </a:rPr>
              <a:t>NB!</a:t>
            </a:r>
            <a:r>
              <a:rPr lang="en-US" alt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ru-RU" sz="2400" dirty="0">
                <a:latin typeface="Times New Roman" pitchFamily="18" charset="0"/>
                <a:cs typeface="Times New Roman" pitchFamily="18" charset="0"/>
              </a:rPr>
              <a:t>Препараты, не входящие в перечень ЖНВЛП, стандарты мед. помощи, назначаются по мед. показаниям (угроза жизни, индивидуальная непереносимость) решением врачебной комиссии МО.</a:t>
            </a:r>
          </a:p>
          <a:p>
            <a:pPr marL="342900" indent="-342900" defTabSz="889000" eaLnBrk="1" hangingPunct="1">
              <a:spcBef>
                <a:spcPct val="20000"/>
              </a:spcBef>
            </a:pPr>
            <a:r>
              <a:rPr lang="en-US" altLang="ru-RU" sz="2400" dirty="0" smtClean="0">
                <a:solidFill>
                  <a:srgbClr val="FF9900"/>
                </a:solidFill>
                <a:latin typeface="Times New Roman" pitchFamily="18" charset="0"/>
                <a:cs typeface="Times New Roman" pitchFamily="18" charset="0"/>
              </a:rPr>
              <a:t>NB!</a:t>
            </a:r>
            <a:r>
              <a:rPr lang="ru-RU" altLang="ru-RU" sz="2400" dirty="0" smtClean="0">
                <a:solidFill>
                  <a:srgbClr val="FF99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ru-RU" sz="2400" dirty="0" smtClean="0">
                <a:latin typeface="Times New Roman" pitchFamily="18" charset="0"/>
                <a:cs typeface="Times New Roman" pitchFamily="18" charset="0"/>
              </a:rPr>
              <a:t>Предусмотрено  обеспечение </a:t>
            </a:r>
            <a:r>
              <a:rPr lang="ru-RU" altLang="ru-RU" sz="2400" dirty="0">
                <a:latin typeface="Times New Roman" pitchFamily="18" charset="0"/>
                <a:cs typeface="Times New Roman" pitchFamily="18" charset="0"/>
              </a:rPr>
              <a:t>лечебным питанием в дневном стационаре  психиатрического , наркологического, фтизиатрического, педиатрического и эндокринологического профилей. При этом должно быть предусмотрено место для приема пищи пациентами</a:t>
            </a:r>
            <a:r>
              <a:rPr lang="ru-RU" altLang="ru-RU" sz="24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45063" name="TextBox 10"/>
          <p:cNvSpPr txBox="1">
            <a:spLocks noChangeArrowheads="1"/>
          </p:cNvSpPr>
          <p:nvPr/>
        </p:nvSpPr>
        <p:spPr bwMode="auto">
          <a:xfrm>
            <a:off x="1116013" y="6165850"/>
            <a:ext cx="2160587" cy="552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altLang="ru-RU" sz="1000" dirty="0">
                <a:solidFill>
                  <a:srgbClr val="31859C"/>
                </a:solidFill>
                <a:latin typeface="Calibri" pitchFamily="34" charset="0"/>
              </a:rPr>
              <a:t>Территориальный фонд обязательного медицинского страхования Республики Татарстан</a:t>
            </a:r>
            <a:endParaRPr lang="en-US" altLang="ru-RU" sz="1000" dirty="0">
              <a:solidFill>
                <a:srgbClr val="31859C"/>
              </a:solidFill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Прямая соединительная линия 1"/>
          <p:cNvCxnSpPr/>
          <p:nvPr/>
        </p:nvCxnSpPr>
        <p:spPr>
          <a:xfrm rot="5400000">
            <a:off x="504825" y="6572250"/>
            <a:ext cx="571500" cy="0"/>
          </a:xfrm>
          <a:prstGeom prst="line">
            <a:avLst/>
          </a:prstGeom>
          <a:ln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Прямоугольник 13"/>
          <p:cNvSpPr>
            <a:spLocks noChangeArrowheads="1"/>
          </p:cNvSpPr>
          <p:nvPr/>
        </p:nvSpPr>
        <p:spPr bwMode="auto">
          <a:xfrm>
            <a:off x="282575" y="260350"/>
            <a:ext cx="8642350" cy="865188"/>
          </a:xfrm>
          <a:prstGeom prst="rect">
            <a:avLst/>
          </a:prstGeom>
          <a:solidFill>
            <a:schemeClr val="accent5">
              <a:lumMod val="75000"/>
            </a:schemeClr>
          </a:solidFill>
          <a:ln w="25400" algn="ctr">
            <a:noFill/>
            <a:miter lim="800000"/>
            <a:headEnd/>
            <a:tailEnd/>
          </a:ln>
        </p:spPr>
        <p:txBody>
          <a:bodyPr lIns="95782" tIns="47891" rIns="95782" bIns="47891" anchor="ctr"/>
          <a:lstStyle/>
          <a:p>
            <a:pPr algn="ctr">
              <a:defRPr/>
            </a:pP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Лечение сопутствующих заболеваний в стационаре</a:t>
            </a:r>
            <a:r>
              <a:rPr lang="ru-RU" sz="2800" dirty="0">
                <a:solidFill>
                  <a:srgbClr val="FF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49156" name="TextBox 10"/>
          <p:cNvSpPr txBox="1">
            <a:spLocks noChangeArrowheads="1"/>
          </p:cNvSpPr>
          <p:nvPr/>
        </p:nvSpPr>
        <p:spPr bwMode="auto">
          <a:xfrm>
            <a:off x="1403350" y="5886450"/>
            <a:ext cx="2160588" cy="552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altLang="ru-RU" sz="1000">
                <a:solidFill>
                  <a:srgbClr val="31859C"/>
                </a:solidFill>
                <a:latin typeface="Calibri" pitchFamily="34" charset="0"/>
              </a:rPr>
              <a:t>Территориальный фонд обязательного медицинского страхования Республики Татарстан</a:t>
            </a:r>
            <a:endParaRPr lang="en-US" altLang="ru-RU" sz="1000">
              <a:solidFill>
                <a:srgbClr val="31859C"/>
              </a:solidFill>
              <a:latin typeface="Calibri" pitchFamily="34" charset="0"/>
            </a:endParaRPr>
          </a:p>
        </p:txBody>
      </p:sp>
      <p:pic>
        <p:nvPicPr>
          <p:cNvPr id="4915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0050" y="5876925"/>
            <a:ext cx="746125" cy="571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9158" name="Прямоугольник 2"/>
          <p:cNvSpPr>
            <a:spLocks noChangeArrowheads="1"/>
          </p:cNvSpPr>
          <p:nvPr/>
        </p:nvSpPr>
        <p:spPr bwMode="auto">
          <a:xfrm>
            <a:off x="282575" y="1144588"/>
            <a:ext cx="8393113" cy="18281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marL="342900" indent="-342900" algn="just" defTabSz="889000" eaLnBrk="1" hangingPunct="1">
              <a:lnSpc>
                <a:spcPct val="90000"/>
              </a:lnSpc>
              <a:spcAft>
                <a:spcPct val="35000"/>
              </a:spcAft>
              <a:buFont typeface="Wingdings" pitchFamily="2" charset="2"/>
              <a:buChar char="Ø"/>
            </a:pPr>
            <a:r>
              <a:rPr lang="ru-RU" alt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Проводится только в случае обострения и их влияния на тяжесть и течение основного заболевания, а также при наличии заболеваний, требующих постоянного приема лекарственных препаратов</a:t>
            </a:r>
            <a:r>
              <a:rPr lang="ru-RU" alt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ctr" defTabSz="889000" eaLnBrk="1" hangingPunct="1">
              <a:lnSpc>
                <a:spcPct val="90000"/>
              </a:lnSpc>
              <a:spcAft>
                <a:spcPct val="35000"/>
              </a:spcAft>
            </a:pPr>
            <a:r>
              <a:rPr lang="ru-RU" alt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altLang="ru-RU" sz="2000" dirty="0">
              <a:solidFill>
                <a:srgbClr val="FF99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Прямая соединительная линия 1"/>
          <p:cNvCxnSpPr/>
          <p:nvPr/>
        </p:nvCxnSpPr>
        <p:spPr>
          <a:xfrm rot="5400000">
            <a:off x="504825" y="6572250"/>
            <a:ext cx="571500" cy="0"/>
          </a:xfrm>
          <a:prstGeom prst="line">
            <a:avLst/>
          </a:prstGeom>
          <a:ln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Прямоугольник 13"/>
          <p:cNvSpPr>
            <a:spLocks noChangeArrowheads="1"/>
          </p:cNvSpPr>
          <p:nvPr/>
        </p:nvSpPr>
        <p:spPr bwMode="auto">
          <a:xfrm>
            <a:off x="282575" y="260350"/>
            <a:ext cx="8642350" cy="865188"/>
          </a:xfrm>
          <a:prstGeom prst="rect">
            <a:avLst/>
          </a:prstGeom>
          <a:solidFill>
            <a:schemeClr val="accent5">
              <a:lumMod val="75000"/>
            </a:schemeClr>
          </a:solidFill>
          <a:ln w="25400" algn="ctr">
            <a:noFill/>
            <a:miter lim="800000"/>
            <a:headEnd/>
            <a:tailEnd/>
          </a:ln>
        </p:spPr>
        <p:txBody>
          <a:bodyPr lIns="95782" tIns="47891" rIns="95782" bIns="47891" anchor="ctr"/>
          <a:lstStyle/>
          <a:p>
            <a:pPr algn="ctr">
              <a:defRPr/>
            </a:pP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Высокотехнологичная медицинская 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помощь по полису ОМС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2228" name="TextBox 10"/>
          <p:cNvSpPr txBox="1">
            <a:spLocks noChangeArrowheads="1"/>
          </p:cNvSpPr>
          <p:nvPr/>
        </p:nvSpPr>
        <p:spPr bwMode="auto">
          <a:xfrm>
            <a:off x="773113" y="6296025"/>
            <a:ext cx="2160587" cy="552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altLang="ru-RU" sz="1000">
                <a:solidFill>
                  <a:srgbClr val="31859C"/>
                </a:solidFill>
                <a:latin typeface="Calibri" pitchFamily="34" charset="0"/>
              </a:rPr>
              <a:t>Территориальный фонд обязательного медицинского страхования Республики Татарстан</a:t>
            </a:r>
            <a:endParaRPr lang="en-US" altLang="ru-RU" sz="1000">
              <a:solidFill>
                <a:srgbClr val="31859C"/>
              </a:solidFill>
              <a:latin typeface="Calibri" pitchFamily="34" charset="0"/>
            </a:endParaRPr>
          </a:p>
        </p:txBody>
      </p:sp>
      <p:pic>
        <p:nvPicPr>
          <p:cNvPr id="5222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286500"/>
            <a:ext cx="746125" cy="571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2230" name="Прямоугольник 2"/>
          <p:cNvSpPr>
            <a:spLocks noChangeArrowheads="1"/>
          </p:cNvSpPr>
          <p:nvPr/>
        </p:nvSpPr>
        <p:spPr bwMode="auto">
          <a:xfrm>
            <a:off x="282575" y="1144588"/>
            <a:ext cx="8393113" cy="4118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marL="342900" indent="-342900" defTabSz="889000" eaLnBrk="1" hangingPunct="1">
              <a:spcBef>
                <a:spcPct val="20000"/>
              </a:spcBef>
              <a:buFont typeface="Wingdings" panose="05000000000000000000" pitchFamily="2" charset="2"/>
              <a:buChar char="Ø"/>
            </a:pPr>
            <a:r>
              <a:rPr lang="ru-RU" altLang="ru-RU" sz="2000" dirty="0" smtClean="0">
                <a:latin typeface="Times New Roman" pitchFamily="18" charset="0"/>
                <a:cs typeface="Times New Roman" pitchFamily="18" charset="0"/>
              </a:rPr>
              <a:t>Высокотехнологичная медицинская помощь  (ВМП) предоставляется пациентам бесплатно. </a:t>
            </a:r>
          </a:p>
          <a:p>
            <a:pPr marL="342900" indent="-342900" defTabSz="889000" eaLnBrk="1" hangingPunct="1">
              <a:spcBef>
                <a:spcPct val="20000"/>
              </a:spcBef>
              <a:buFont typeface="Wingdings" panose="05000000000000000000" pitchFamily="2" charset="2"/>
              <a:buChar char="Ø"/>
            </a:pPr>
            <a:r>
              <a:rPr lang="ru-RU" altLang="ru-RU" sz="2000" dirty="0" smtClean="0">
                <a:latin typeface="Times New Roman" pitchFamily="18" charset="0"/>
                <a:cs typeface="Times New Roman" pitchFamily="18" charset="0"/>
              </a:rPr>
              <a:t>Направление на ВМП дает врачебная комиссия МО, к которой пациент прикреплен </a:t>
            </a:r>
          </a:p>
          <a:p>
            <a:pPr marL="342900" indent="-342900" defTabSz="889000" eaLnBrk="1" hangingPunct="1">
              <a:spcBef>
                <a:spcPct val="20000"/>
              </a:spcBef>
              <a:buFont typeface="Wingdings" panose="05000000000000000000" pitchFamily="2" charset="2"/>
              <a:buChar char="Ø"/>
            </a:pPr>
            <a:r>
              <a:rPr lang="ru-RU" altLang="ru-RU" sz="2000" dirty="0" smtClean="0">
                <a:latin typeface="Times New Roman" pitchFamily="18" charset="0"/>
                <a:cs typeface="Times New Roman" pitchFamily="18" charset="0"/>
              </a:rPr>
              <a:t>МО, которые оказывают ВМП, должны вести листы ожидания.</a:t>
            </a:r>
          </a:p>
          <a:p>
            <a:pPr defTabSz="889000" eaLnBrk="1" hangingPunct="1">
              <a:spcBef>
                <a:spcPct val="20000"/>
              </a:spcBef>
            </a:pPr>
            <a:endParaRPr lang="ru-RU" alt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defTabSz="889000" eaLnBrk="1" hangingPunct="1">
              <a:spcBef>
                <a:spcPct val="20000"/>
              </a:spcBef>
            </a:pPr>
            <a:endParaRPr lang="ru-RU" altLang="ru-RU" sz="2000" dirty="0">
              <a:latin typeface="Times New Roman" pitchFamily="18" charset="0"/>
              <a:cs typeface="Times New Roman" pitchFamily="18" charset="0"/>
            </a:endParaRPr>
          </a:p>
          <a:p>
            <a:pPr defTabSz="889000" eaLnBrk="1" hangingPunct="1">
              <a:spcBef>
                <a:spcPct val="20000"/>
              </a:spcBef>
            </a:pPr>
            <a:r>
              <a:rPr lang="ru-RU" altLang="ru-RU" sz="1800" dirty="0" smtClean="0">
                <a:latin typeface="Times New Roman" pitchFamily="18" charset="0"/>
                <a:cs typeface="Times New Roman" pitchFamily="18" charset="0"/>
              </a:rPr>
              <a:t>Бесплатно по полису ОМС оказывается ВМП</a:t>
            </a:r>
            <a:r>
              <a:rPr lang="en-US" altLang="ru-RU" sz="1800" dirty="0" smtClean="0">
                <a:latin typeface="Times New Roman" pitchFamily="18" charset="0"/>
                <a:cs typeface="Times New Roman" pitchFamily="18" charset="0"/>
              </a:rPr>
              <a:t>:</a:t>
            </a:r>
            <a:r>
              <a:rPr lang="ru-RU" altLang="ru-RU" sz="1800" dirty="0" smtClean="0">
                <a:latin typeface="Times New Roman" pitchFamily="18" charset="0"/>
                <a:cs typeface="Times New Roman" pitchFamily="18" charset="0"/>
              </a:rPr>
              <a:t> выхаживание новорожденных массой 1000 грамм и менее, </a:t>
            </a:r>
            <a:r>
              <a:rPr lang="ru-RU" altLang="ru-RU" sz="1800" dirty="0" err="1" smtClean="0">
                <a:latin typeface="Times New Roman" pitchFamily="18" charset="0"/>
                <a:cs typeface="Times New Roman" pitchFamily="18" charset="0"/>
              </a:rPr>
              <a:t>эндопротезирование</a:t>
            </a:r>
            <a:r>
              <a:rPr lang="ru-RU" altLang="ru-RU" sz="1800" dirty="0" smtClean="0">
                <a:latin typeface="Times New Roman" pitchFamily="18" charset="0"/>
                <a:cs typeface="Times New Roman" pitchFamily="18" charset="0"/>
              </a:rPr>
              <a:t> суставов конечностей, установка </a:t>
            </a:r>
            <a:r>
              <a:rPr lang="ru-RU" altLang="ru-RU" sz="1800" dirty="0" err="1" smtClean="0">
                <a:latin typeface="Times New Roman" pitchFamily="18" charset="0"/>
                <a:cs typeface="Times New Roman" pitchFamily="18" charset="0"/>
              </a:rPr>
              <a:t>стента</a:t>
            </a:r>
            <a:r>
              <a:rPr lang="ru-RU" altLang="ru-RU" sz="1800" dirty="0" smtClean="0">
                <a:latin typeface="Times New Roman" pitchFamily="18" charset="0"/>
                <a:cs typeface="Times New Roman" pitchFamily="18" charset="0"/>
              </a:rPr>
              <a:t> в сосуд при инфаркте миокарда  и др.</a:t>
            </a:r>
          </a:p>
          <a:p>
            <a:pPr defTabSz="889000" eaLnBrk="1" hangingPunct="1">
              <a:spcBef>
                <a:spcPct val="20000"/>
              </a:spcBef>
            </a:pPr>
            <a:endParaRPr lang="ru-RU" alt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marL="342900" indent="-342900" defTabSz="889000" eaLnBrk="1" hangingPunct="1">
              <a:spcBef>
                <a:spcPct val="20000"/>
              </a:spcBef>
            </a:pPr>
            <a:endParaRPr lang="ru-RU" altLang="ru-RU" sz="2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Подзаголовок 1"/>
          <p:cNvSpPr>
            <a:spLocks noGrp="1"/>
          </p:cNvSpPr>
          <p:nvPr>
            <p:ph type="subTitle" idx="4294967295"/>
          </p:nvPr>
        </p:nvSpPr>
        <p:spPr>
          <a:xfrm>
            <a:off x="0" y="836613"/>
            <a:ext cx="8662988" cy="4752975"/>
          </a:xfrm>
        </p:spPr>
        <p:txBody>
          <a:bodyPr rtlCol="0" anchor="ctr">
            <a:normAutofit fontScale="40000" lnSpcReduction="20000"/>
          </a:bodyPr>
          <a:lstStyle/>
          <a:p>
            <a:pPr algn="just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ru-RU" altLang="ru-RU" sz="2800" dirty="0" smtClean="0">
              <a:solidFill>
                <a:srgbClr val="FF9900"/>
              </a:solidFill>
              <a:effectLst/>
              <a:latin typeface="Times New Roman" panose="02020603050405020304" pitchFamily="18" charset="0"/>
              <a:cs typeface="Times New Roman" pitchFamily="18" charset="0"/>
            </a:endParaRPr>
          </a:p>
          <a:p>
            <a:pPr algn="just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ru-RU" altLang="ru-RU" sz="2800" dirty="0">
              <a:solidFill>
                <a:srgbClr val="FF9900"/>
              </a:solidFill>
              <a:effectLst/>
              <a:latin typeface="Times New Roman" panose="02020603050405020304" pitchFamily="18" charset="0"/>
              <a:cs typeface="Times New Roman" pitchFamily="18" charset="0"/>
            </a:endParaRPr>
          </a:p>
          <a:p>
            <a:pPr algn="just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ru-RU" altLang="ru-RU" sz="2800" dirty="0" smtClean="0">
              <a:solidFill>
                <a:srgbClr val="FF9900"/>
              </a:solidFill>
              <a:effectLst/>
              <a:latin typeface="Times New Roman" panose="02020603050405020304" pitchFamily="18" charset="0"/>
              <a:cs typeface="Times New Roman" pitchFamily="18" charset="0"/>
            </a:endParaRPr>
          </a:p>
          <a:p>
            <a:pPr algn="just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ru-RU" altLang="ru-RU" sz="2800" dirty="0">
              <a:solidFill>
                <a:srgbClr val="FF9900"/>
              </a:solidFill>
              <a:effectLst/>
              <a:latin typeface="Times New Roman" panose="02020603050405020304" pitchFamily="18" charset="0"/>
              <a:cs typeface="Times New Roman" pitchFamily="18" charset="0"/>
            </a:endParaRPr>
          </a:p>
          <a:p>
            <a:pPr algn="ctr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altLang="ru-RU" sz="7400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itchFamily="18" charset="0"/>
              </a:rPr>
              <a:t>Условия оказания скорой медицинской помощи</a:t>
            </a:r>
          </a:p>
          <a:p>
            <a:pPr algn="just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ru-RU" altLang="ru-RU" sz="2800" dirty="0" smtClean="0">
              <a:solidFill>
                <a:srgbClr val="FF9900"/>
              </a:solidFill>
              <a:effectLst/>
              <a:latin typeface="Times New Roman" panose="02020603050405020304" pitchFamily="18" charset="0"/>
              <a:cs typeface="Times New Roman" pitchFamily="18" charset="0"/>
            </a:endParaRPr>
          </a:p>
          <a:p>
            <a:pPr marL="342900" indent="-342900" algn="just" eaLnBrk="1" fontAlgn="auto" hangingPunct="1"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ru-RU" altLang="ru-RU" sz="6000" dirty="0" smtClean="0">
                <a:effectLst/>
                <a:latin typeface="Times New Roman" panose="02020603050405020304" pitchFamily="18" charset="0"/>
                <a:cs typeface="Times New Roman" pitchFamily="18" charset="0"/>
              </a:rPr>
              <a:t>Время </a:t>
            </a:r>
            <a:r>
              <a:rPr lang="ru-RU" altLang="ru-RU" sz="6000" dirty="0" err="1" smtClean="0">
                <a:effectLst/>
                <a:latin typeface="Times New Roman" panose="02020603050405020304" pitchFamily="18" charset="0"/>
                <a:cs typeface="Times New Roman" pitchFamily="18" charset="0"/>
              </a:rPr>
              <a:t>доезда</a:t>
            </a:r>
            <a:r>
              <a:rPr lang="ru-RU" altLang="ru-RU" sz="6000" dirty="0" smtClean="0">
                <a:effectLst/>
                <a:latin typeface="Times New Roman" panose="02020603050405020304" pitchFamily="18" charset="0"/>
                <a:cs typeface="Times New Roman" pitchFamily="18" charset="0"/>
              </a:rPr>
              <a:t> до пациента бригады СМП при оказании СМП в экстренной форме не должно превышать 20 минут с момента ее вызова.</a:t>
            </a:r>
          </a:p>
          <a:p>
            <a:pPr marL="342900" indent="-342900" algn="just" eaLnBrk="1" fontAlgn="auto" hangingPunct="1"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ru-RU" altLang="ru-RU" sz="6000" dirty="0" smtClean="0">
                <a:effectLst/>
                <a:latin typeface="Times New Roman" panose="02020603050405020304" pitchFamily="18" charset="0"/>
                <a:cs typeface="Times New Roman" pitchFamily="18" charset="0"/>
              </a:rPr>
              <a:t>Время </a:t>
            </a:r>
            <a:r>
              <a:rPr lang="ru-RU" altLang="ru-RU" sz="6000" dirty="0" err="1" smtClean="0">
                <a:effectLst/>
                <a:latin typeface="Times New Roman" panose="02020603050405020304" pitchFamily="18" charset="0"/>
                <a:cs typeface="Times New Roman" pitchFamily="18" charset="0"/>
              </a:rPr>
              <a:t>доезда</a:t>
            </a:r>
            <a:r>
              <a:rPr lang="ru-RU" altLang="ru-RU" sz="6000" dirty="0" smtClean="0">
                <a:effectLst/>
                <a:latin typeface="Times New Roman" panose="02020603050405020304" pitchFamily="18" charset="0"/>
                <a:cs typeface="Times New Roman" pitchFamily="18" charset="0"/>
              </a:rPr>
              <a:t> до пациента бригады СМП при оказании СМП в экстренной форме </a:t>
            </a:r>
            <a:r>
              <a:rPr lang="ru-RU" altLang="ru-RU" sz="6000" u="sng" dirty="0" smtClean="0">
                <a:effectLst/>
                <a:latin typeface="Times New Roman" panose="02020603050405020304" pitchFamily="18" charset="0"/>
                <a:cs typeface="Times New Roman" pitchFamily="18" charset="0"/>
              </a:rPr>
              <a:t>в отдаленных населенных пунктах </a:t>
            </a:r>
            <a:r>
              <a:rPr lang="ru-RU" altLang="ru-RU" sz="6000" dirty="0" smtClean="0">
                <a:effectLst/>
                <a:latin typeface="Times New Roman" panose="02020603050405020304" pitchFamily="18" charset="0"/>
                <a:cs typeface="Times New Roman" pitchFamily="18" charset="0"/>
              </a:rPr>
              <a:t>(перечень утверждается МЗ РТ) не должен превышать 40 минут с момента ее вызова.</a:t>
            </a:r>
          </a:p>
          <a:p>
            <a:pPr marL="18288" indent="0" eaLnBrk="1" fontAlgn="auto" hangingPunct="1">
              <a:spcAft>
                <a:spcPts val="0"/>
              </a:spcAft>
              <a:buNone/>
              <a:defRPr/>
            </a:pPr>
            <a:r>
              <a:rPr lang="ru-RU" altLang="ru-RU" sz="6000" dirty="0" smtClean="0">
                <a:effectLst/>
                <a:latin typeface="Times New Roman" panose="02020603050405020304" pitchFamily="18" charset="0"/>
                <a:cs typeface="Times New Roman" pitchFamily="18" charset="0"/>
              </a:rPr>
              <a:t>                         </a:t>
            </a:r>
            <a:endParaRPr lang="ru-RU" altLang="ru-RU" sz="6000" dirty="0" smtClean="0">
              <a:solidFill>
                <a:srgbClr val="FF9900"/>
              </a:solidFill>
              <a:effectLst/>
              <a:latin typeface="Times New Roman" panose="02020603050405020304" pitchFamily="18" charset="0"/>
              <a:cs typeface="Times New Roman" pitchFamily="18" charset="0"/>
            </a:endParaRPr>
          </a:p>
          <a:p>
            <a:pPr algn="just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ru-RU" altLang="ru-RU" sz="8000" dirty="0">
              <a:solidFill>
                <a:srgbClr val="FF9900"/>
              </a:solidFill>
              <a:effectLst/>
              <a:latin typeface="Times New Roman" panose="02020603050405020304" pitchFamily="18" charset="0"/>
              <a:cs typeface="Times New Roman" pitchFamily="18" charset="0"/>
            </a:endParaRPr>
          </a:p>
          <a:p>
            <a:pPr algn="just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ru-RU" altLang="ru-RU" sz="8000" dirty="0" smtClean="0">
              <a:solidFill>
                <a:srgbClr val="FF9900"/>
              </a:solidFill>
              <a:effectLst/>
              <a:latin typeface="Times New Roman" panose="02020603050405020304" pitchFamily="18" charset="0"/>
              <a:cs typeface="Times New Roman" pitchFamily="18" charset="0"/>
            </a:endParaRPr>
          </a:p>
          <a:p>
            <a:pPr algn="just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ru-RU" altLang="ru-RU" sz="8000" dirty="0" smtClean="0">
              <a:solidFill>
                <a:srgbClr val="FF9900"/>
              </a:solidFill>
              <a:effectLst/>
              <a:latin typeface="Times New Roman" panose="02020603050405020304" pitchFamily="18" charset="0"/>
              <a:cs typeface="Times New Roman" pitchFamily="18" charset="0"/>
            </a:endParaRPr>
          </a:p>
          <a:p>
            <a:pPr algn="just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ru-RU" altLang="ru-RU" sz="2800" dirty="0">
              <a:solidFill>
                <a:srgbClr val="FF9900"/>
              </a:solidFill>
              <a:effectLst/>
              <a:latin typeface="Times New Roman" panose="02020603050405020304" pitchFamily="18" charset="0"/>
              <a:cs typeface="Times New Roman" pitchFamily="18" charset="0"/>
            </a:endParaRPr>
          </a:p>
          <a:p>
            <a:pPr algn="just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ru-RU" altLang="ru-RU" sz="2800" dirty="0" smtClean="0">
              <a:solidFill>
                <a:srgbClr val="FF9900"/>
              </a:solidFill>
              <a:effectLst/>
              <a:latin typeface="Times New Roman" panose="02020603050405020304" pitchFamily="18" charset="0"/>
              <a:cs typeface="Times New Roman" pitchFamily="18" charset="0"/>
            </a:endParaRPr>
          </a:p>
          <a:p>
            <a:pPr algn="just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ru-RU" altLang="ru-RU" sz="2800" dirty="0">
              <a:solidFill>
                <a:srgbClr val="FF9900"/>
              </a:solidFill>
              <a:effectLst/>
              <a:latin typeface="Times New Roman" panose="02020603050405020304" pitchFamily="18" charset="0"/>
              <a:cs typeface="Times New Roman" pitchFamily="18" charset="0"/>
            </a:endParaRPr>
          </a:p>
          <a:p>
            <a:pPr algn="just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ru-RU" altLang="ru-RU" sz="2800" dirty="0" smtClean="0">
              <a:solidFill>
                <a:srgbClr val="FF990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Прямая соединительная линия 1"/>
          <p:cNvCxnSpPr/>
          <p:nvPr/>
        </p:nvCxnSpPr>
        <p:spPr>
          <a:xfrm rot="5400000">
            <a:off x="504825" y="6572250"/>
            <a:ext cx="571500" cy="0"/>
          </a:xfrm>
          <a:prstGeom prst="line">
            <a:avLst/>
          </a:prstGeom>
          <a:ln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Прямоугольник 13"/>
          <p:cNvSpPr>
            <a:spLocks noChangeArrowheads="1"/>
          </p:cNvSpPr>
          <p:nvPr/>
        </p:nvSpPr>
        <p:spPr bwMode="auto">
          <a:xfrm>
            <a:off x="114879" y="59204"/>
            <a:ext cx="8642350" cy="720725"/>
          </a:xfrm>
          <a:prstGeom prst="rect">
            <a:avLst/>
          </a:prstGeom>
          <a:solidFill>
            <a:schemeClr val="accent5">
              <a:lumMod val="75000"/>
            </a:schemeClr>
          </a:solidFill>
          <a:ln w="25400" algn="ctr">
            <a:noFill/>
            <a:miter lim="800000"/>
            <a:headEnd/>
            <a:tailEnd/>
          </a:ln>
        </p:spPr>
        <p:txBody>
          <a:bodyPr lIns="95782" tIns="47891" rIns="95782" bIns="47891" anchor="ctr"/>
          <a:lstStyle/>
          <a:p>
            <a:pPr algn="ctr" defTabSz="957263">
              <a:defRPr/>
            </a:pPr>
            <a:r>
              <a:rPr lang="ru-RU" sz="2400" dirty="0" smtClean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Если пациент не имеет полиса ОМС (не застрахован</a:t>
            </a:r>
            <a:r>
              <a:rPr lang="ru-RU" sz="2400" dirty="0" smtClean="0">
                <a:solidFill>
                  <a:srgbClr val="FF990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)</a:t>
            </a:r>
            <a:endParaRPr lang="en-US" sz="2400" dirty="0">
              <a:solidFill>
                <a:srgbClr val="FF9900"/>
              </a:solidFill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331913" y="6237288"/>
            <a:ext cx="2592387" cy="55403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ru-RU" sz="1000" dirty="0">
                <a:solidFill>
                  <a:schemeClr val="accent5">
                    <a:lumMod val="75000"/>
                  </a:schemeClr>
                </a:solidFill>
                <a:latin typeface="+mj-lt"/>
                <a:cs typeface="+mn-cs"/>
              </a:rPr>
              <a:t>Территориальный фонд обязательного медицинского страхования Республики Татарстан</a:t>
            </a:r>
            <a:endParaRPr lang="en-US" sz="1000" dirty="0">
              <a:solidFill>
                <a:schemeClr val="accent5">
                  <a:lumMod val="75000"/>
                </a:schemeClr>
              </a:solidFill>
              <a:latin typeface="+mj-lt"/>
              <a:cs typeface="+mn-cs"/>
            </a:endParaRPr>
          </a:p>
        </p:txBody>
      </p:sp>
      <p:pic>
        <p:nvPicPr>
          <p:cNvPr id="2765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625" y="6237288"/>
            <a:ext cx="746125" cy="571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7654" name="Прямоугольник 2"/>
          <p:cNvSpPr>
            <a:spLocks noChangeArrowheads="1"/>
          </p:cNvSpPr>
          <p:nvPr/>
        </p:nvSpPr>
        <p:spPr bwMode="auto">
          <a:xfrm>
            <a:off x="452438" y="1048143"/>
            <a:ext cx="8302625" cy="51398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1" hangingPunct="1">
              <a:lnSpc>
                <a:spcPct val="80000"/>
              </a:lnSpc>
            </a:pPr>
            <a:r>
              <a:rPr lang="ru-RU" altLang="ru-RU" sz="2400" dirty="0" smtClean="0">
                <a:latin typeface="Times New Roman" pitchFamily="18" charset="0"/>
                <a:cs typeface="Times New Roman" pitchFamily="18" charset="0"/>
              </a:rPr>
              <a:t>Ему оказывается без взимания личных денежных средств</a:t>
            </a:r>
            <a:r>
              <a:rPr lang="en-US" altLang="ru-RU" sz="2400" dirty="0" smtClean="0">
                <a:latin typeface="Times New Roman" pitchFamily="18" charset="0"/>
                <a:cs typeface="Times New Roman" pitchFamily="18" charset="0"/>
              </a:rPr>
              <a:t>:</a:t>
            </a:r>
            <a:r>
              <a:rPr lang="ru-RU" altLang="ru-RU" sz="2400" dirty="0" smtClean="0">
                <a:latin typeface="Times New Roman" pitchFamily="18" charset="0"/>
                <a:cs typeface="Times New Roman" pitchFamily="18" charset="0"/>
              </a:rPr>
              <a:t>* </a:t>
            </a:r>
          </a:p>
          <a:p>
            <a:pPr eaLnBrk="1" hangingPunct="1">
              <a:lnSpc>
                <a:spcPct val="80000"/>
              </a:lnSpc>
            </a:pPr>
            <a:r>
              <a:rPr lang="ru-RU" alt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altLang="ru-RU" sz="2400" dirty="0">
              <a:latin typeface="Times New Roman" pitchFamily="18" charset="0"/>
              <a:cs typeface="Times New Roman" pitchFamily="18" charset="0"/>
            </a:endParaRPr>
          </a:p>
          <a:p>
            <a:pPr marL="342900" indent="-342900" eaLnBrk="1" hangingPunct="1">
              <a:lnSpc>
                <a:spcPct val="80000"/>
              </a:lnSpc>
              <a:buFont typeface="Wingdings" panose="05000000000000000000" pitchFamily="2" charset="2"/>
              <a:buChar char="ü"/>
            </a:pPr>
            <a:r>
              <a:rPr lang="ru-RU" altLang="ru-RU" sz="2400" dirty="0" smtClean="0">
                <a:latin typeface="Times New Roman" pitchFamily="18" charset="0"/>
                <a:cs typeface="Times New Roman" pitchFamily="18" charset="0"/>
              </a:rPr>
              <a:t>Медицинская </a:t>
            </a:r>
            <a:r>
              <a:rPr lang="ru-RU" altLang="ru-RU" sz="2400" dirty="0">
                <a:latin typeface="Times New Roman" pitchFamily="18" charset="0"/>
                <a:cs typeface="Times New Roman" pitchFamily="18" charset="0"/>
              </a:rPr>
              <a:t>помощь в экстренной форме </a:t>
            </a:r>
            <a:r>
              <a:rPr lang="ru-RU" altLang="ru-RU" sz="2400" dirty="0" smtClean="0">
                <a:latin typeface="Times New Roman" pitchFamily="18" charset="0"/>
                <a:cs typeface="Times New Roman" pitchFamily="18" charset="0"/>
              </a:rPr>
              <a:t>(при угрозе </a:t>
            </a:r>
            <a:r>
              <a:rPr lang="ru-RU" altLang="ru-RU" sz="2400" dirty="0">
                <a:latin typeface="Times New Roman" pitchFamily="18" charset="0"/>
                <a:cs typeface="Times New Roman" pitchFamily="18" charset="0"/>
              </a:rPr>
              <a:t>жизни) в круглосуточном стационаре. </a:t>
            </a:r>
            <a:endParaRPr lang="ru-RU" alt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lnSpc>
                <a:spcPct val="80000"/>
              </a:lnSpc>
            </a:pPr>
            <a:r>
              <a:rPr lang="ru-RU" altLang="ru-RU" sz="1800" dirty="0" smtClean="0">
                <a:latin typeface="Times New Roman" pitchFamily="18" charset="0"/>
                <a:cs typeface="Times New Roman" pitchFamily="18" charset="0"/>
              </a:rPr>
              <a:t>Примеры экстренной формы</a:t>
            </a:r>
            <a:r>
              <a:rPr lang="en-US" altLang="ru-RU" sz="1800" dirty="0" smtClean="0">
                <a:latin typeface="Times New Roman" pitchFamily="18" charset="0"/>
                <a:cs typeface="Times New Roman" pitchFamily="18" charset="0"/>
              </a:rPr>
              <a:t>:</a:t>
            </a:r>
            <a:r>
              <a:rPr lang="ru-RU" altLang="ru-RU" sz="1800" dirty="0" smtClean="0">
                <a:latin typeface="Times New Roman" pitchFamily="18" charset="0"/>
                <a:cs typeface="Times New Roman" pitchFamily="18" charset="0"/>
              </a:rPr>
              <a:t> острый инфаркт миокарда, травматический и другие виды шока,  массивное кровотечение, роды (!).</a:t>
            </a:r>
          </a:p>
          <a:p>
            <a:pPr eaLnBrk="1" hangingPunct="1">
              <a:lnSpc>
                <a:spcPct val="80000"/>
              </a:lnSpc>
            </a:pPr>
            <a:endParaRPr lang="ru-RU" altLang="ru-RU" sz="1800" dirty="0">
              <a:latin typeface="Times New Roman" pitchFamily="18" charset="0"/>
              <a:cs typeface="Times New Roman" pitchFamily="18" charset="0"/>
            </a:endParaRPr>
          </a:p>
          <a:p>
            <a:pPr marL="342900" indent="-342900" eaLnBrk="1" hangingPunct="1">
              <a:lnSpc>
                <a:spcPct val="80000"/>
              </a:lnSpc>
              <a:buFont typeface="Wingdings" panose="05000000000000000000" pitchFamily="2" charset="2"/>
              <a:buChar char="ü"/>
            </a:pPr>
            <a:r>
              <a:rPr lang="ru-RU" altLang="ru-RU" sz="2400" dirty="0">
                <a:latin typeface="Times New Roman" pitchFamily="18" charset="0"/>
                <a:cs typeface="Times New Roman" pitchFamily="18" charset="0"/>
              </a:rPr>
              <a:t>Медицинская помощь в неотложной форме </a:t>
            </a:r>
            <a:r>
              <a:rPr lang="ru-RU" altLang="ru-RU" sz="2400" dirty="0" smtClean="0"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altLang="ru-RU" sz="2400" dirty="0">
                <a:latin typeface="Times New Roman" pitchFamily="18" charset="0"/>
                <a:cs typeface="Times New Roman" pitchFamily="18" charset="0"/>
              </a:rPr>
              <a:t>амбулаторных условиях в </a:t>
            </a:r>
            <a:r>
              <a:rPr lang="ru-RU" altLang="ru-RU" sz="2400" dirty="0" smtClean="0">
                <a:latin typeface="Times New Roman" pitchFamily="18" charset="0"/>
                <a:cs typeface="Times New Roman" pitchFamily="18" charset="0"/>
              </a:rPr>
              <a:t>приемно-диагностических отделениях  </a:t>
            </a:r>
            <a:r>
              <a:rPr lang="ru-RU" altLang="ru-RU" sz="2400" dirty="0">
                <a:latin typeface="Times New Roman" pitchFamily="18" charset="0"/>
                <a:cs typeface="Times New Roman" pitchFamily="18" charset="0"/>
              </a:rPr>
              <a:t>и </a:t>
            </a:r>
            <a:r>
              <a:rPr lang="ru-RU" altLang="ru-RU" sz="2400" dirty="0" err="1">
                <a:latin typeface="Times New Roman" pitchFamily="18" charset="0"/>
                <a:cs typeface="Times New Roman" pitchFamily="18" charset="0"/>
              </a:rPr>
              <a:t>травмпунктах</a:t>
            </a:r>
            <a:r>
              <a:rPr lang="ru-RU" altLang="ru-RU" sz="24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eaLnBrk="1" hangingPunct="1">
              <a:lnSpc>
                <a:spcPct val="80000"/>
              </a:lnSpc>
            </a:pPr>
            <a:r>
              <a:rPr lang="ru-RU" altLang="ru-RU" sz="1800" dirty="0" smtClean="0">
                <a:latin typeface="Times New Roman" pitchFamily="18" charset="0"/>
                <a:cs typeface="Times New Roman" pitchFamily="18" charset="0"/>
              </a:rPr>
              <a:t>Примеры неотложной формы</a:t>
            </a:r>
            <a:r>
              <a:rPr lang="en-US" altLang="ru-RU" sz="1800" dirty="0" smtClean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ru-RU" altLang="ru-RU" sz="1800" dirty="0" smtClean="0">
                <a:latin typeface="Times New Roman" pitchFamily="18" charset="0"/>
                <a:cs typeface="Times New Roman" pitchFamily="18" charset="0"/>
              </a:rPr>
              <a:t>почечная колика, приступ бронхиальной астмы с невыраженной дыхательной недостаточностью, гипертонический криз, переломы конечностей без травматического шока и т.д.</a:t>
            </a:r>
            <a:r>
              <a:rPr lang="en-US" altLang="ru-RU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altLang="ru-RU" sz="1800" dirty="0" smtClean="0"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lnSpc>
                <a:spcPct val="80000"/>
              </a:lnSpc>
            </a:pPr>
            <a:endParaRPr lang="ru-RU" altLang="ru-RU" sz="1800" dirty="0">
              <a:latin typeface="Times New Roman" pitchFamily="18" charset="0"/>
              <a:cs typeface="Times New Roman" pitchFamily="18" charset="0"/>
            </a:endParaRPr>
          </a:p>
          <a:p>
            <a:pPr marL="342900" indent="-342900" eaLnBrk="1" hangingPunct="1">
              <a:lnSpc>
                <a:spcPct val="80000"/>
              </a:lnSpc>
              <a:buFont typeface="Wingdings" panose="05000000000000000000" pitchFamily="2" charset="2"/>
              <a:buChar char="ü"/>
            </a:pPr>
            <a:r>
              <a:rPr lang="en-US" altLang="ru-RU" sz="2400" dirty="0" smtClean="0">
                <a:latin typeface="Times New Roman" pitchFamily="18" charset="0"/>
                <a:cs typeface="Times New Roman" pitchFamily="18" charset="0"/>
              </a:rPr>
              <a:t>C</a:t>
            </a:r>
            <a:r>
              <a:rPr lang="ru-RU" altLang="ru-RU" sz="2400" dirty="0" err="1" smtClean="0">
                <a:latin typeface="Times New Roman" pitchFamily="18" charset="0"/>
                <a:cs typeface="Times New Roman" pitchFamily="18" charset="0"/>
              </a:rPr>
              <a:t>корая</a:t>
            </a:r>
            <a:r>
              <a:rPr lang="ru-RU" altLang="ru-RU" sz="2400" dirty="0" smtClean="0">
                <a:latin typeface="Times New Roman" pitchFamily="18" charset="0"/>
                <a:cs typeface="Times New Roman" pitchFamily="18" charset="0"/>
              </a:rPr>
              <a:t> медицинская помощь</a:t>
            </a:r>
          </a:p>
          <a:p>
            <a:pPr eaLnBrk="1" hangingPunct="1">
              <a:lnSpc>
                <a:spcPct val="80000"/>
              </a:lnSpc>
            </a:pPr>
            <a:endParaRPr lang="ru-RU" alt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lnSpc>
                <a:spcPct val="80000"/>
              </a:lnSpc>
            </a:pPr>
            <a:r>
              <a:rPr lang="ru-RU" altLang="ru-RU" sz="2400" dirty="0" smtClean="0">
                <a:solidFill>
                  <a:srgbClr val="FF9900"/>
                </a:solidFill>
                <a:latin typeface="Times New Roman" pitchFamily="18" charset="0"/>
                <a:cs typeface="Times New Roman" pitchFamily="18" charset="0"/>
              </a:rPr>
              <a:t>  *</a:t>
            </a:r>
            <a:r>
              <a:rPr lang="ru-RU" altLang="ru-RU" sz="2000" dirty="0" smtClean="0">
                <a:latin typeface="Times New Roman" pitchFamily="18" charset="0"/>
                <a:cs typeface="Times New Roman" pitchFamily="18" charset="0"/>
              </a:rPr>
              <a:t>Оплата </a:t>
            </a:r>
            <a:r>
              <a:rPr lang="ru-RU" altLang="ru-RU" sz="2000" dirty="0">
                <a:latin typeface="Times New Roman" pitchFamily="18" charset="0"/>
                <a:cs typeface="Times New Roman" pitchFamily="18" charset="0"/>
              </a:rPr>
              <a:t>медицинской помощи лицам, </a:t>
            </a:r>
            <a:r>
              <a:rPr lang="ru-RU" altLang="ru-RU" sz="2000" dirty="0">
                <a:solidFill>
                  <a:srgbClr val="FF9900"/>
                </a:solidFill>
                <a:latin typeface="Times New Roman" pitchFamily="18" charset="0"/>
                <a:cs typeface="Times New Roman" pitchFamily="18" charset="0"/>
              </a:rPr>
              <a:t>не застрахованным по ОМС, </a:t>
            </a:r>
            <a:r>
              <a:rPr lang="ru-RU" altLang="ru-RU" sz="2000" dirty="0">
                <a:latin typeface="Times New Roman" pitchFamily="18" charset="0"/>
                <a:cs typeface="Times New Roman" pitchFamily="18" charset="0"/>
              </a:rPr>
              <a:t>осуществляется за счет средств бюджета Республики Татарстан.</a:t>
            </a:r>
          </a:p>
          <a:p>
            <a:pPr eaLnBrk="1" hangingPunct="1">
              <a:lnSpc>
                <a:spcPct val="80000"/>
              </a:lnSpc>
            </a:pPr>
            <a:r>
              <a:rPr lang="ru-RU" altLang="ru-RU" sz="2400" dirty="0" smtClean="0">
                <a:solidFill>
                  <a:srgbClr val="FF9900"/>
                </a:solidFill>
                <a:latin typeface="Times New Roman" pitchFamily="18" charset="0"/>
                <a:cs typeface="Times New Roman" pitchFamily="18" charset="0"/>
              </a:rPr>
              <a:t>                                 </a:t>
            </a:r>
            <a:endParaRPr lang="ru-RU" altLang="ru-RU" sz="2400" dirty="0">
              <a:solidFill>
                <a:srgbClr val="FF99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495397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Прямая соединительная линия 1"/>
          <p:cNvCxnSpPr/>
          <p:nvPr/>
        </p:nvCxnSpPr>
        <p:spPr>
          <a:xfrm rot="5400000">
            <a:off x="504825" y="6572250"/>
            <a:ext cx="571500" cy="0"/>
          </a:xfrm>
          <a:prstGeom prst="line">
            <a:avLst/>
          </a:prstGeom>
          <a:ln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Прямоугольник 13"/>
          <p:cNvSpPr>
            <a:spLocks noChangeArrowheads="1"/>
          </p:cNvSpPr>
          <p:nvPr/>
        </p:nvSpPr>
        <p:spPr bwMode="auto">
          <a:xfrm>
            <a:off x="282575" y="260350"/>
            <a:ext cx="8642350" cy="720725"/>
          </a:xfrm>
          <a:prstGeom prst="rect">
            <a:avLst/>
          </a:prstGeom>
          <a:solidFill>
            <a:schemeClr val="accent5">
              <a:lumMod val="75000"/>
            </a:schemeClr>
          </a:solidFill>
          <a:ln w="25400" algn="ctr">
            <a:noFill/>
            <a:miter lim="800000"/>
            <a:headEnd/>
            <a:tailEnd/>
          </a:ln>
        </p:spPr>
        <p:txBody>
          <a:bodyPr lIns="95782" tIns="47891" rIns="95782" bIns="47891" anchor="ctr"/>
          <a:lstStyle/>
          <a:p>
            <a:pPr algn="ctr" defTabSz="957263">
              <a:defRPr/>
            </a:pPr>
            <a:r>
              <a:rPr lang="ru-RU" sz="2800" dirty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Обязанности медицинской </a:t>
            </a:r>
            <a:r>
              <a:rPr lang="ru-RU" sz="2800" dirty="0" smtClean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организации </a:t>
            </a:r>
            <a:endParaRPr lang="en-US" sz="2800" dirty="0"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187450" y="5805488"/>
            <a:ext cx="2160588" cy="5524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ru-RU" sz="1000" dirty="0">
                <a:solidFill>
                  <a:schemeClr val="accent5">
                    <a:lumMod val="75000"/>
                  </a:schemeClr>
                </a:solidFill>
                <a:latin typeface="+mj-lt"/>
                <a:cs typeface="+mn-cs"/>
              </a:rPr>
              <a:t>Территориальный фонд обязательного медицинского страхования Республики Татарстан</a:t>
            </a:r>
            <a:endParaRPr lang="en-US" sz="1000" dirty="0">
              <a:solidFill>
                <a:schemeClr val="accent5">
                  <a:lumMod val="75000"/>
                </a:schemeClr>
              </a:solidFill>
              <a:latin typeface="+mj-lt"/>
              <a:cs typeface="+mn-cs"/>
            </a:endParaRPr>
          </a:p>
        </p:txBody>
      </p:sp>
      <p:pic>
        <p:nvPicPr>
          <p:cNvPr id="2458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2575" y="5877272"/>
            <a:ext cx="746125" cy="571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4582" name="Прямоугольник 2"/>
          <p:cNvSpPr>
            <a:spLocks noChangeArrowheads="1"/>
          </p:cNvSpPr>
          <p:nvPr/>
        </p:nvSpPr>
        <p:spPr bwMode="auto">
          <a:xfrm>
            <a:off x="452438" y="1341180"/>
            <a:ext cx="8302625" cy="50167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20000"/>
              </a:spcBef>
              <a:buClr>
                <a:schemeClr val="hlink"/>
              </a:buClr>
              <a:buSzPct val="90000"/>
              <a:buFont typeface="Wingdings" pitchFamily="2" charset="2"/>
              <a:buNone/>
            </a:pPr>
            <a:r>
              <a:rPr lang="ru-RU" altLang="ru-RU" sz="2000" dirty="0" smtClean="0"/>
              <a:t>«Медицинские </a:t>
            </a:r>
            <a:r>
              <a:rPr lang="ru-RU" altLang="ru-RU" sz="2000" dirty="0"/>
              <a:t>организации обязаны:</a:t>
            </a:r>
          </a:p>
          <a:p>
            <a:pPr>
              <a:spcBef>
                <a:spcPct val="20000"/>
              </a:spcBef>
              <a:buClr>
                <a:schemeClr val="hlink"/>
              </a:buClr>
              <a:buSzPct val="90000"/>
              <a:buFont typeface="Wingdings" pitchFamily="2" charset="2"/>
              <a:buNone/>
            </a:pPr>
            <a:r>
              <a:rPr lang="ru-RU" altLang="ru-RU" sz="2000" dirty="0">
                <a:solidFill>
                  <a:srgbClr val="FF9900"/>
                </a:solidFill>
              </a:rPr>
              <a:t>бесплатно </a:t>
            </a:r>
            <a:r>
              <a:rPr lang="ru-RU" altLang="ru-RU" sz="2000" dirty="0"/>
              <a:t>оказывать застрахованным лицам медицинскую помощь в рамках программ обязательного медицинского </a:t>
            </a:r>
            <a:r>
              <a:rPr lang="ru-RU" altLang="ru-RU" sz="2000" dirty="0" smtClean="0"/>
              <a:t>страхования»*</a:t>
            </a:r>
          </a:p>
          <a:p>
            <a:pPr>
              <a:spcBef>
                <a:spcPct val="20000"/>
              </a:spcBef>
              <a:buClr>
                <a:schemeClr val="hlink"/>
              </a:buClr>
              <a:buSzPct val="90000"/>
              <a:buFont typeface="Wingdings" pitchFamily="2" charset="2"/>
              <a:buNone/>
            </a:pPr>
            <a:endParaRPr lang="ru-RU" altLang="ru-RU" sz="2000" dirty="0"/>
          </a:p>
          <a:p>
            <a:pPr>
              <a:spcBef>
                <a:spcPct val="20000"/>
              </a:spcBef>
              <a:buClr>
                <a:schemeClr val="hlink"/>
              </a:buClr>
              <a:buSzPct val="90000"/>
              <a:buFont typeface="Wingdings" pitchFamily="2" charset="2"/>
              <a:buNone/>
            </a:pPr>
            <a:endParaRPr lang="ru-RU" altLang="ru-RU" sz="2000" dirty="0"/>
          </a:p>
          <a:p>
            <a:pPr>
              <a:spcBef>
                <a:spcPct val="20000"/>
              </a:spcBef>
              <a:buClr>
                <a:schemeClr val="hlink"/>
              </a:buClr>
              <a:buSzPct val="90000"/>
            </a:pPr>
            <a:r>
              <a:rPr lang="ru-RU" altLang="ru-RU" sz="2000" dirty="0" smtClean="0">
                <a:solidFill>
                  <a:srgbClr val="FF9900"/>
                </a:solidFill>
                <a:latin typeface="Times New Roman" pitchFamily="18" charset="0"/>
                <a:cs typeface="Times New Roman" pitchFamily="18" charset="0"/>
              </a:rPr>
              <a:t>*</a:t>
            </a:r>
            <a:r>
              <a:rPr lang="ru-RU" altLang="ru-RU" sz="1600" dirty="0" smtClean="0">
                <a:solidFill>
                  <a:srgbClr val="FF9900"/>
                </a:solidFill>
                <a:latin typeface="Times New Roman" pitchFamily="18" charset="0"/>
                <a:cs typeface="Times New Roman" pitchFamily="18" charset="0"/>
              </a:rPr>
              <a:t>ст</a:t>
            </a:r>
            <a:r>
              <a:rPr lang="ru-RU" altLang="ru-RU" sz="1600" dirty="0">
                <a:solidFill>
                  <a:srgbClr val="FF9900"/>
                </a:solidFill>
                <a:latin typeface="Times New Roman" pitchFamily="18" charset="0"/>
                <a:cs typeface="Times New Roman" pitchFamily="18" charset="0"/>
              </a:rPr>
              <a:t>. 20 Федерального закона «Об обязательном медицинском страховании в Российской Федерации»</a:t>
            </a:r>
          </a:p>
          <a:p>
            <a:pPr>
              <a:spcBef>
                <a:spcPct val="20000"/>
              </a:spcBef>
              <a:buClr>
                <a:schemeClr val="hlink"/>
              </a:buClr>
              <a:buSzPct val="90000"/>
              <a:buFont typeface="Wingdings" pitchFamily="2" charset="2"/>
              <a:buNone/>
            </a:pPr>
            <a:endParaRPr lang="ru-RU" altLang="ru-RU" sz="2000" dirty="0"/>
          </a:p>
          <a:p>
            <a:pPr>
              <a:spcBef>
                <a:spcPct val="20000"/>
              </a:spcBef>
              <a:buClr>
                <a:schemeClr val="hlink"/>
              </a:buClr>
              <a:buSzPct val="90000"/>
              <a:buFont typeface="Wingdings" pitchFamily="2" charset="2"/>
              <a:buNone/>
            </a:pPr>
            <a:endParaRPr lang="ru-RU" altLang="ru-RU" sz="2000" dirty="0"/>
          </a:p>
          <a:p>
            <a:pPr>
              <a:spcBef>
                <a:spcPct val="20000"/>
              </a:spcBef>
              <a:buClr>
                <a:schemeClr val="hlink"/>
              </a:buClr>
              <a:buSzPct val="90000"/>
              <a:buFont typeface="Wingdings" pitchFamily="2" charset="2"/>
              <a:buNone/>
            </a:pPr>
            <a:endParaRPr lang="ru-RU" altLang="ru-RU" sz="2000" dirty="0"/>
          </a:p>
          <a:p>
            <a:pPr>
              <a:spcBef>
                <a:spcPct val="20000"/>
              </a:spcBef>
              <a:buClr>
                <a:schemeClr val="hlink"/>
              </a:buClr>
              <a:buSzPct val="90000"/>
              <a:buFont typeface="Wingdings" pitchFamily="2" charset="2"/>
              <a:buNone/>
            </a:pPr>
            <a:endParaRPr lang="ru-RU" altLang="ru-RU" sz="2000" dirty="0"/>
          </a:p>
          <a:p>
            <a:pPr>
              <a:spcBef>
                <a:spcPct val="20000"/>
              </a:spcBef>
              <a:buClr>
                <a:schemeClr val="hlink"/>
              </a:buClr>
              <a:buSzPct val="90000"/>
              <a:buFont typeface="Wingdings" pitchFamily="2" charset="2"/>
              <a:buNone/>
            </a:pPr>
            <a:endParaRPr lang="ru-RU" altLang="ru-RU" sz="2000" dirty="0"/>
          </a:p>
          <a:p>
            <a:pPr>
              <a:spcBef>
                <a:spcPct val="20000"/>
              </a:spcBef>
              <a:buClr>
                <a:schemeClr val="hlink"/>
              </a:buClr>
              <a:buSzPct val="90000"/>
              <a:buFont typeface="Wingdings" pitchFamily="2" charset="2"/>
              <a:buNone/>
            </a:pPr>
            <a:endParaRPr lang="ru-RU" altLang="ru-RU" sz="2000" dirty="0"/>
          </a:p>
          <a:p>
            <a:pPr>
              <a:spcBef>
                <a:spcPct val="20000"/>
              </a:spcBef>
              <a:buClr>
                <a:schemeClr val="hlink"/>
              </a:buClr>
              <a:buSzPct val="90000"/>
              <a:buFont typeface="Wingdings" pitchFamily="2" charset="2"/>
              <a:buNone/>
            </a:pPr>
            <a:r>
              <a:rPr lang="ru-RU" altLang="ru-RU" sz="2000" dirty="0" smtClean="0">
                <a:solidFill>
                  <a:srgbClr val="FF9900"/>
                </a:solidFill>
                <a:latin typeface="Times New Roman" pitchFamily="18" charset="0"/>
                <a:cs typeface="Times New Roman" pitchFamily="18" charset="0"/>
              </a:rPr>
              <a:t>*</a:t>
            </a:r>
            <a:endParaRPr lang="ru-RU" altLang="ru-RU" dirty="0">
              <a:solidFill>
                <a:srgbClr val="FF99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648390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Прямая соединительная линия 1"/>
          <p:cNvCxnSpPr/>
          <p:nvPr/>
        </p:nvCxnSpPr>
        <p:spPr>
          <a:xfrm rot="5400000">
            <a:off x="504825" y="6572250"/>
            <a:ext cx="571500" cy="0"/>
          </a:xfrm>
          <a:prstGeom prst="line">
            <a:avLst/>
          </a:prstGeom>
          <a:ln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Прямоугольник 13"/>
          <p:cNvSpPr>
            <a:spLocks noChangeArrowheads="1"/>
          </p:cNvSpPr>
          <p:nvPr/>
        </p:nvSpPr>
        <p:spPr bwMode="auto">
          <a:xfrm>
            <a:off x="369888" y="290513"/>
            <a:ext cx="8642350" cy="720725"/>
          </a:xfrm>
          <a:prstGeom prst="rect">
            <a:avLst/>
          </a:prstGeom>
          <a:solidFill>
            <a:schemeClr val="accent5">
              <a:lumMod val="75000"/>
            </a:schemeClr>
          </a:solidFill>
          <a:ln w="25400" algn="ctr">
            <a:noFill/>
            <a:miter lim="800000"/>
            <a:headEnd/>
            <a:tailEnd/>
          </a:ln>
        </p:spPr>
        <p:txBody>
          <a:bodyPr lIns="95782" tIns="47891" rIns="95782" bIns="47891" anchor="ctr"/>
          <a:lstStyle/>
          <a:p>
            <a:pPr algn="ctr" defTabSz="957263">
              <a:defRPr/>
            </a:pPr>
            <a:r>
              <a:rPr lang="ru-RU" sz="2400" dirty="0" smtClean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Как защитить свои права на бесплатное оказание медицинской помощи по полису ОМС</a:t>
            </a:r>
            <a:endParaRPr lang="en-US" sz="2400" dirty="0"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331913" y="6237288"/>
            <a:ext cx="2592387" cy="55403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ru-RU" sz="1000" dirty="0">
                <a:solidFill>
                  <a:schemeClr val="accent5">
                    <a:lumMod val="75000"/>
                  </a:schemeClr>
                </a:solidFill>
                <a:latin typeface="+mj-lt"/>
                <a:cs typeface="+mn-cs"/>
              </a:rPr>
              <a:t>Территориальный фонд обязательного медицинского страхования Республики Татарстан</a:t>
            </a:r>
            <a:endParaRPr lang="en-US" sz="1000" dirty="0">
              <a:solidFill>
                <a:schemeClr val="accent5">
                  <a:lumMod val="75000"/>
                </a:schemeClr>
              </a:solidFill>
              <a:latin typeface="+mj-lt"/>
              <a:cs typeface="+mn-cs"/>
            </a:endParaRPr>
          </a:p>
        </p:txBody>
      </p:sp>
      <p:pic>
        <p:nvPicPr>
          <p:cNvPr id="2765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625" y="6237288"/>
            <a:ext cx="746125" cy="571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7654" name="Прямоугольник 2"/>
          <p:cNvSpPr>
            <a:spLocks noChangeArrowheads="1"/>
          </p:cNvSpPr>
          <p:nvPr/>
        </p:nvSpPr>
        <p:spPr bwMode="auto">
          <a:xfrm>
            <a:off x="452438" y="1048143"/>
            <a:ext cx="8302625" cy="39333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1" hangingPunct="1">
              <a:lnSpc>
                <a:spcPct val="80000"/>
              </a:lnSpc>
            </a:pPr>
            <a:r>
              <a:rPr lang="ru-RU" altLang="ru-RU" sz="2400" dirty="0" smtClean="0">
                <a:latin typeface="Times New Roman" pitchFamily="18" charset="0"/>
                <a:cs typeface="Times New Roman" pitchFamily="18" charset="0"/>
              </a:rPr>
              <a:t>За консультациями можно обращаться </a:t>
            </a:r>
            <a:r>
              <a:rPr lang="ru-RU" altLang="ru-RU" sz="2400" dirty="0">
                <a:latin typeface="Times New Roman" pitchFamily="18" charset="0"/>
                <a:cs typeface="Times New Roman" pitchFamily="18" charset="0"/>
              </a:rPr>
              <a:t>на телефон «горячей линии</a:t>
            </a:r>
            <a:r>
              <a:rPr lang="ru-RU" altLang="ru-RU" sz="2400" dirty="0" smtClean="0">
                <a:latin typeface="Times New Roman" pitchFamily="18" charset="0"/>
                <a:cs typeface="Times New Roman" pitchFamily="18" charset="0"/>
              </a:rPr>
              <a:t>» страховой компании (телефон указан </a:t>
            </a:r>
            <a:r>
              <a:rPr lang="ru-RU" altLang="ru-RU" sz="2400" dirty="0">
                <a:latin typeface="Times New Roman" pitchFamily="18" charset="0"/>
                <a:cs typeface="Times New Roman" pitchFamily="18" charset="0"/>
              </a:rPr>
              <a:t>в полисе </a:t>
            </a:r>
            <a:r>
              <a:rPr lang="ru-RU" altLang="ru-RU" sz="2400" dirty="0" smtClean="0">
                <a:latin typeface="Times New Roman" pitchFamily="18" charset="0"/>
                <a:cs typeface="Times New Roman" pitchFamily="18" charset="0"/>
              </a:rPr>
              <a:t>ОМС)</a:t>
            </a:r>
            <a:endParaRPr lang="ru-RU" altLang="ru-RU" sz="2400" dirty="0"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lnSpc>
                <a:spcPct val="80000"/>
              </a:lnSpc>
            </a:pPr>
            <a:r>
              <a:rPr lang="ru-RU" alt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altLang="ru-RU" sz="2400" dirty="0"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lnSpc>
                <a:spcPct val="80000"/>
              </a:lnSpc>
            </a:pPr>
            <a:r>
              <a:rPr lang="ru-RU" altLang="ru-RU" sz="2400" dirty="0" smtClean="0">
                <a:latin typeface="Times New Roman" pitchFamily="18" charset="0"/>
                <a:cs typeface="Times New Roman" pitchFamily="18" charset="0"/>
              </a:rPr>
              <a:t>Если специалист страховой компании не помог в решении проблемы, можно обратиться в контакт-центр ТФОМС Республики Татарстан по телефону</a:t>
            </a:r>
            <a:r>
              <a:rPr lang="en-US" altLang="ru-RU" sz="2400" dirty="0" smtClean="0">
                <a:latin typeface="Times New Roman" pitchFamily="18" charset="0"/>
                <a:cs typeface="Times New Roman" pitchFamily="18" charset="0"/>
              </a:rPr>
              <a:t>:</a:t>
            </a:r>
            <a:endParaRPr lang="ru-RU" alt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>
              <a:lnSpc>
                <a:spcPct val="80000"/>
              </a:lnSpc>
            </a:pPr>
            <a:r>
              <a:rPr lang="ru-RU" altLang="ru-RU" sz="2400" dirty="0" smtClean="0">
                <a:solidFill>
                  <a:srgbClr val="FF9900"/>
                </a:solidFill>
                <a:latin typeface="Times New Roman" pitchFamily="18" charset="0"/>
                <a:cs typeface="Times New Roman" pitchFamily="18" charset="0"/>
              </a:rPr>
              <a:t>8 800 200 51 51 (звонок по РФ бесплатный)</a:t>
            </a:r>
            <a:endParaRPr lang="en-US" altLang="ru-RU" sz="2400" dirty="0" smtClean="0">
              <a:solidFill>
                <a:srgbClr val="FF99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>
              <a:lnSpc>
                <a:spcPct val="80000"/>
              </a:lnSpc>
            </a:pPr>
            <a:endParaRPr lang="ru-RU" altLang="ru-RU" sz="2400" dirty="0" smtClean="0">
              <a:solidFill>
                <a:srgbClr val="FF99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>
              <a:lnSpc>
                <a:spcPct val="80000"/>
              </a:lnSpc>
            </a:pPr>
            <a:r>
              <a:rPr lang="ru-RU" altLang="ru-RU" sz="2400" dirty="0" smtClean="0">
                <a:latin typeface="Times New Roman" pitchFamily="18" charset="0"/>
                <a:cs typeface="Times New Roman" pitchFamily="18" charset="0"/>
              </a:rPr>
              <a:t>Если пациент находится непосредственно в медицинской организации и возникли проблемы в получении медицинской помощи, он может обратиться к главному врачу/его заместителю/руководителю структурного подразделения (заведующему отделением)</a:t>
            </a:r>
          </a:p>
        </p:txBody>
      </p:sp>
    </p:spTree>
    <p:extLst>
      <p:ext uri="{BB962C8B-B14F-4D97-AF65-F5344CB8AC3E}">
        <p14:creationId xmlns:p14="http://schemas.microsoft.com/office/powerpoint/2010/main" val="10153015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Прямая соединительная линия 1"/>
          <p:cNvCxnSpPr/>
          <p:nvPr/>
        </p:nvCxnSpPr>
        <p:spPr>
          <a:xfrm rot="5400000">
            <a:off x="504825" y="6572250"/>
            <a:ext cx="571500" cy="0"/>
          </a:xfrm>
          <a:prstGeom prst="line">
            <a:avLst/>
          </a:prstGeom>
          <a:ln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Прямоугольник 13"/>
          <p:cNvSpPr>
            <a:spLocks noChangeArrowheads="1"/>
          </p:cNvSpPr>
          <p:nvPr/>
        </p:nvSpPr>
        <p:spPr bwMode="auto">
          <a:xfrm>
            <a:off x="369888" y="290513"/>
            <a:ext cx="8642350" cy="720725"/>
          </a:xfrm>
          <a:prstGeom prst="rect">
            <a:avLst/>
          </a:prstGeom>
          <a:solidFill>
            <a:schemeClr val="accent5">
              <a:lumMod val="75000"/>
            </a:schemeClr>
          </a:solidFill>
          <a:ln w="25400" algn="ctr">
            <a:noFill/>
            <a:miter lim="800000"/>
            <a:headEnd/>
            <a:tailEnd/>
          </a:ln>
        </p:spPr>
        <p:txBody>
          <a:bodyPr lIns="95782" tIns="47891" rIns="95782" bIns="47891" anchor="ctr"/>
          <a:lstStyle/>
          <a:p>
            <a:pPr algn="ctr" defTabSz="957263">
              <a:defRPr/>
            </a:pPr>
            <a:r>
              <a:rPr lang="ru-RU" sz="2400" dirty="0" smtClean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Как защитить свои права на бесплатное оказание медицинской помощи по полису ОМС</a:t>
            </a:r>
            <a:endParaRPr lang="en-US" sz="2400" dirty="0"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331913" y="6237288"/>
            <a:ext cx="2592387" cy="55403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ru-RU" sz="1000" dirty="0">
                <a:solidFill>
                  <a:schemeClr val="accent5">
                    <a:lumMod val="75000"/>
                  </a:schemeClr>
                </a:solidFill>
                <a:latin typeface="+mj-lt"/>
                <a:cs typeface="+mn-cs"/>
              </a:rPr>
              <a:t>Территориальный фонд обязательного медицинского страхования Республики Татарстан</a:t>
            </a:r>
            <a:endParaRPr lang="en-US" sz="1000" dirty="0">
              <a:solidFill>
                <a:schemeClr val="accent5">
                  <a:lumMod val="75000"/>
                </a:schemeClr>
              </a:solidFill>
              <a:latin typeface="+mj-lt"/>
              <a:cs typeface="+mn-cs"/>
            </a:endParaRPr>
          </a:p>
        </p:txBody>
      </p:sp>
      <p:pic>
        <p:nvPicPr>
          <p:cNvPr id="2765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625" y="6237288"/>
            <a:ext cx="746125" cy="571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7654" name="Прямоугольник 2"/>
          <p:cNvSpPr>
            <a:spLocks noChangeArrowheads="1"/>
          </p:cNvSpPr>
          <p:nvPr/>
        </p:nvSpPr>
        <p:spPr bwMode="auto">
          <a:xfrm>
            <a:off x="452438" y="1048143"/>
            <a:ext cx="8302625" cy="36379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1" hangingPunct="1">
              <a:lnSpc>
                <a:spcPct val="80000"/>
              </a:lnSpc>
            </a:pPr>
            <a:endParaRPr lang="ru-RU" alt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 marL="342900" indent="-342900" algn="ctr" eaLnBrk="1" hangingPunct="1">
              <a:lnSpc>
                <a:spcPct val="80000"/>
              </a:lnSpc>
              <a:buFont typeface="Wingdings" panose="05000000000000000000" pitchFamily="2" charset="2"/>
              <a:buChar char="Ø"/>
            </a:pPr>
            <a:r>
              <a:rPr lang="ru-RU" altLang="ru-RU" sz="2400" dirty="0" smtClean="0">
                <a:latin typeface="Times New Roman" pitchFamily="18" charset="0"/>
                <a:cs typeface="Times New Roman" pitchFamily="18" charset="0"/>
              </a:rPr>
              <a:t>Жалобы на некачественное оказание либо отказ в оказании медицинской помощи должны направляться в  письменном виде в страховую компанию, в которой гражданин застрахован. </a:t>
            </a:r>
          </a:p>
          <a:p>
            <a:pPr algn="ctr" eaLnBrk="1" hangingPunct="1">
              <a:lnSpc>
                <a:spcPct val="80000"/>
              </a:lnSpc>
            </a:pPr>
            <a:endParaRPr lang="ru-RU" alt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 marL="342900" indent="-342900" algn="ctr" eaLnBrk="1" hangingPunct="1">
              <a:lnSpc>
                <a:spcPct val="80000"/>
              </a:lnSpc>
              <a:buFont typeface="Wingdings" panose="05000000000000000000" pitchFamily="2" charset="2"/>
              <a:buChar char="Ø"/>
            </a:pPr>
            <a:r>
              <a:rPr lang="ru-RU" altLang="ru-RU" sz="2400" dirty="0" smtClean="0">
                <a:latin typeface="Times New Roman" pitchFamily="18" charset="0"/>
                <a:cs typeface="Times New Roman" pitchFamily="18" charset="0"/>
              </a:rPr>
              <a:t>В обязанность страховой компании входит  проведение экспертизы качества медицинской помощи с привлечением врачей-специалистов (экспертов качества). </a:t>
            </a:r>
          </a:p>
          <a:p>
            <a:pPr algn="ctr" eaLnBrk="1" hangingPunct="1">
              <a:lnSpc>
                <a:spcPct val="80000"/>
              </a:lnSpc>
            </a:pPr>
            <a:endParaRPr lang="ru-RU" alt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 marL="342900" indent="-342900" algn="ctr" eaLnBrk="1" hangingPunct="1">
              <a:lnSpc>
                <a:spcPct val="80000"/>
              </a:lnSpc>
              <a:buFont typeface="Wingdings" panose="05000000000000000000" pitchFamily="2" charset="2"/>
              <a:buChar char="Ø"/>
            </a:pPr>
            <a:r>
              <a:rPr lang="ru-RU" altLang="ru-RU" sz="2400" dirty="0" smtClean="0">
                <a:latin typeface="Times New Roman" pitchFamily="18" charset="0"/>
                <a:cs typeface="Times New Roman" pitchFamily="18" charset="0"/>
              </a:rPr>
              <a:t>Гражданин имеет право получить результаты экспертизы,  предъявив документ, удостоверяющий личность.</a:t>
            </a:r>
            <a:endParaRPr lang="ru-RU" altLang="ru-RU" sz="24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763768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Подзаголовок 1"/>
          <p:cNvSpPr>
            <a:spLocks noGrp="1"/>
          </p:cNvSpPr>
          <p:nvPr>
            <p:ph type="subTitle" idx="4294967295"/>
          </p:nvPr>
        </p:nvSpPr>
        <p:spPr>
          <a:xfrm>
            <a:off x="481013" y="333375"/>
            <a:ext cx="8662987" cy="4752975"/>
          </a:xfrm>
        </p:spPr>
        <p:txBody>
          <a:bodyPr rtlCol="0" anchor="ctr">
            <a:normAutofit fontScale="70000" lnSpcReduction="20000"/>
          </a:bodyPr>
          <a:lstStyle/>
          <a:p>
            <a:pPr algn="just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ru-RU" altLang="ru-RU" sz="2800" dirty="0" smtClean="0">
              <a:solidFill>
                <a:srgbClr val="FF9900"/>
              </a:solidFill>
              <a:effectLst/>
              <a:latin typeface="Times New Roman" panose="02020603050405020304" pitchFamily="18" charset="0"/>
              <a:cs typeface="Times New Roman" pitchFamily="18" charset="0"/>
            </a:endParaRPr>
          </a:p>
          <a:p>
            <a:pPr algn="just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ru-RU" altLang="ru-RU" sz="2800" dirty="0">
              <a:solidFill>
                <a:srgbClr val="FF9900"/>
              </a:solidFill>
              <a:effectLst/>
              <a:latin typeface="Times New Roman" panose="02020603050405020304" pitchFamily="18" charset="0"/>
              <a:cs typeface="Times New Roman" pitchFamily="18" charset="0"/>
            </a:endParaRPr>
          </a:p>
          <a:p>
            <a:pPr marL="18288" indent="0" algn="ctr" eaLnBrk="1" fontAlgn="auto" hangingPunct="1">
              <a:spcAft>
                <a:spcPts val="0"/>
              </a:spcAft>
              <a:buNone/>
              <a:defRPr/>
            </a:pPr>
            <a:r>
              <a:rPr lang="ru-RU" altLang="ru-RU" sz="3600" dirty="0" smtClean="0">
                <a:solidFill>
                  <a:srgbClr val="FF9900"/>
                </a:solidFill>
                <a:effectLst/>
                <a:latin typeface="Times New Roman" panose="02020603050405020304" pitchFamily="18" charset="0"/>
                <a:cs typeface="Times New Roman" pitchFamily="18" charset="0"/>
              </a:rPr>
              <a:t>Цифровые сервисы по ОМС на Едином портале государственных услуг</a:t>
            </a:r>
            <a:endParaRPr lang="ru-RU" altLang="ru-RU" sz="3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8288" indent="0" algn="just" eaLnBrk="1" fontAlgn="auto" hangingPunct="1">
              <a:spcAft>
                <a:spcPts val="0"/>
              </a:spcAft>
              <a:buNone/>
              <a:defRPr/>
            </a:pPr>
            <a:r>
              <a:rPr lang="en-US" altLang="ru-RU" sz="3100" dirty="0" smtClean="0">
                <a:effectLst/>
                <a:latin typeface="Times New Roman" panose="02020603050405020304" pitchFamily="18" charset="0"/>
                <a:cs typeface="Times New Roman" pitchFamily="18" charset="0"/>
              </a:rPr>
              <a:t>                      </a:t>
            </a:r>
            <a:endParaRPr lang="ru-RU" altLang="ru-RU" sz="3100" dirty="0" smtClean="0">
              <a:effectLst/>
              <a:latin typeface="Times New Roman" panose="02020603050405020304" pitchFamily="18" charset="0"/>
              <a:cs typeface="Times New Roman" pitchFamily="18" charset="0"/>
            </a:endParaRPr>
          </a:p>
          <a:p>
            <a:pPr marL="18288" indent="0" algn="just" eaLnBrk="1" fontAlgn="auto" hangingPunct="1">
              <a:spcAft>
                <a:spcPts val="0"/>
              </a:spcAft>
              <a:buNone/>
              <a:defRPr/>
            </a:pPr>
            <a:r>
              <a:rPr lang="ru-RU" altLang="ru-RU" sz="3100" dirty="0" smtClean="0">
                <a:effectLst/>
                <a:latin typeface="Times New Roman" panose="02020603050405020304" pitchFamily="18" charset="0"/>
                <a:cs typeface="Times New Roman" pitchFamily="18" charset="0"/>
              </a:rPr>
              <a:t>Возможны опции по</a:t>
            </a:r>
            <a:r>
              <a:rPr lang="en-US" altLang="ru-RU" sz="3100" dirty="0" smtClean="0">
                <a:effectLst/>
                <a:latin typeface="Times New Roman" panose="02020603050405020304" pitchFamily="18" charset="0"/>
                <a:cs typeface="Times New Roman" pitchFamily="18" charset="0"/>
              </a:rPr>
              <a:t>:</a:t>
            </a:r>
          </a:p>
          <a:p>
            <a:pPr marL="342900" indent="-342900" algn="just" eaLnBrk="1" fontAlgn="auto" hangingPunct="1"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ru-RU" altLang="ru-RU" sz="3100" dirty="0" smtClean="0">
                <a:effectLst/>
                <a:latin typeface="Times New Roman" panose="02020603050405020304" pitchFamily="18" charset="0"/>
                <a:cs typeface="Times New Roman" pitchFamily="18" charset="0"/>
              </a:rPr>
              <a:t> выбору страховой медицинской организации</a:t>
            </a:r>
          </a:p>
          <a:p>
            <a:pPr marL="342900" indent="-342900" algn="just" eaLnBrk="1" fontAlgn="auto" hangingPunct="1"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ru-RU" altLang="ru-RU" sz="3100" dirty="0" smtClean="0">
                <a:effectLst/>
                <a:latin typeface="Times New Roman" panose="02020603050405020304" pitchFamily="18" charset="0"/>
                <a:cs typeface="Times New Roman" pitchFamily="18" charset="0"/>
              </a:rPr>
              <a:t>предоставлению сведений о страховании в системе ОМС</a:t>
            </a:r>
          </a:p>
          <a:p>
            <a:pPr marL="342900" indent="-342900" algn="just" eaLnBrk="1" fontAlgn="auto" hangingPunct="1"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ru-RU" altLang="ru-RU" sz="3100" dirty="0" smtClean="0">
                <a:effectLst/>
                <a:latin typeface="Times New Roman" panose="02020603050405020304" pitchFamily="18" charset="0"/>
                <a:cs typeface="Times New Roman" pitchFamily="18" charset="0"/>
              </a:rPr>
              <a:t>получению сведений о стоимости и оплате медицинской помощи</a:t>
            </a:r>
          </a:p>
          <a:p>
            <a:pPr marL="342900" indent="-342900" algn="just" eaLnBrk="1" fontAlgn="auto" hangingPunct="1"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endParaRPr lang="ru-RU" altLang="ru-RU" sz="3100" dirty="0">
              <a:effectLst/>
              <a:latin typeface="Times New Roman" panose="02020603050405020304" pitchFamily="18" charset="0"/>
              <a:cs typeface="Times New Roman" pitchFamily="18" charset="0"/>
            </a:endParaRPr>
          </a:p>
          <a:p>
            <a:pPr marL="18288" indent="0" algn="just" eaLnBrk="1" fontAlgn="auto" hangingPunct="1">
              <a:spcAft>
                <a:spcPts val="0"/>
              </a:spcAft>
              <a:buNone/>
              <a:defRPr/>
            </a:pPr>
            <a:r>
              <a:rPr lang="ru-RU" altLang="ru-RU" sz="3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Для </a:t>
            </a:r>
            <a:r>
              <a:rPr lang="ru-RU" altLang="ru-RU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получения информации </a:t>
            </a:r>
            <a:r>
              <a:rPr lang="ru-RU" altLang="ru-RU" sz="3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гражданину необходимо авторизоваться</a:t>
            </a:r>
          </a:p>
          <a:p>
            <a:pPr marL="18288" indent="0" algn="just" eaLnBrk="1" fontAlgn="auto" hangingPunct="1">
              <a:spcAft>
                <a:spcPts val="0"/>
              </a:spcAft>
              <a:buNone/>
              <a:defRPr/>
            </a:pPr>
            <a:r>
              <a:rPr lang="ru-RU" altLang="ru-RU" sz="3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 Едином </a:t>
            </a:r>
            <a:r>
              <a:rPr lang="ru-RU" altLang="ru-RU" sz="3100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портале</a:t>
            </a:r>
            <a:r>
              <a:rPr lang="ru-RU" altLang="ru-RU" sz="3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государственных услуг </a:t>
            </a:r>
            <a:r>
              <a:rPr lang="ru-RU" altLang="ru-RU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ru-RU" altLang="ru-RU" sz="3100" dirty="0"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www.gosuslugi.ru</a:t>
            </a:r>
            <a:r>
              <a:rPr lang="ru-RU" altLang="ru-RU" sz="3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), информацию можно получить в </a:t>
            </a:r>
            <a:r>
              <a:rPr lang="ru-RU" altLang="ru-RU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altLang="ru-RU" sz="31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разделе «Здоровье</a:t>
            </a:r>
            <a:endParaRPr lang="ru-RU" altLang="ru-RU" sz="3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eaLnBrk="1" fontAlgn="auto" hangingPunct="1">
              <a:spcAft>
                <a:spcPts val="0"/>
              </a:spcAft>
              <a:defRPr/>
            </a:pPr>
            <a:endParaRPr lang="ru-RU" altLang="ru-RU" sz="2800" dirty="0">
              <a:effectLst/>
              <a:latin typeface="Times New Roman" panose="02020603050405020304" pitchFamily="18" charset="0"/>
              <a:cs typeface="Times New Roman" pitchFamily="18" charset="0"/>
            </a:endParaRPr>
          </a:p>
          <a:p>
            <a:pPr algn="just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ru-RU" altLang="ru-RU" sz="2800" dirty="0" smtClean="0">
              <a:solidFill>
                <a:srgbClr val="FF9900"/>
              </a:solidFill>
              <a:effectLst/>
              <a:latin typeface="Times New Roman" panose="02020603050405020304" pitchFamily="18" charset="0"/>
              <a:cs typeface="Times New Roman" pitchFamily="18" charset="0"/>
            </a:endParaRPr>
          </a:p>
          <a:p>
            <a:pPr algn="just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ru-RU" altLang="ru-RU" sz="4400" dirty="0">
              <a:solidFill>
                <a:srgbClr val="FF9900"/>
              </a:solidFill>
              <a:effectLst/>
              <a:latin typeface="Times New Roman" panose="02020603050405020304" pitchFamily="18" charset="0"/>
              <a:cs typeface="Times New Roman" pitchFamily="18" charset="0"/>
            </a:endParaRPr>
          </a:p>
          <a:p>
            <a:pPr algn="just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ru-RU" altLang="ru-RU" sz="2800" dirty="0" smtClean="0">
              <a:solidFill>
                <a:srgbClr val="FF990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86045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Прямая соединительная линия 1"/>
          <p:cNvCxnSpPr/>
          <p:nvPr/>
        </p:nvCxnSpPr>
        <p:spPr>
          <a:xfrm rot="5400000">
            <a:off x="504825" y="6572250"/>
            <a:ext cx="571500" cy="0"/>
          </a:xfrm>
          <a:prstGeom prst="line">
            <a:avLst/>
          </a:prstGeom>
          <a:ln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Прямоугольник 13"/>
          <p:cNvSpPr>
            <a:spLocks noChangeArrowheads="1"/>
          </p:cNvSpPr>
          <p:nvPr/>
        </p:nvSpPr>
        <p:spPr bwMode="auto">
          <a:xfrm>
            <a:off x="282575" y="260350"/>
            <a:ext cx="8642350" cy="720725"/>
          </a:xfrm>
          <a:prstGeom prst="rect">
            <a:avLst/>
          </a:prstGeom>
          <a:solidFill>
            <a:schemeClr val="accent5">
              <a:lumMod val="75000"/>
            </a:schemeClr>
          </a:solidFill>
          <a:ln w="25400" algn="ctr">
            <a:noFill/>
            <a:miter lim="800000"/>
            <a:headEnd/>
            <a:tailEnd/>
          </a:ln>
        </p:spPr>
        <p:txBody>
          <a:bodyPr lIns="95782" tIns="47891" rIns="95782" bIns="47891" anchor="ctr"/>
          <a:lstStyle/>
          <a:p>
            <a:pPr algn="ctr" defTabSz="957263">
              <a:defRPr/>
            </a:pPr>
            <a:r>
              <a:rPr lang="ru-RU" sz="2800" dirty="0" smtClean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Медицинская помощь по полису ОМС </a:t>
            </a:r>
            <a:endParaRPr lang="en-US" sz="2800" dirty="0"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187450" y="5805488"/>
            <a:ext cx="2160588" cy="5524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ru-RU" sz="1000" dirty="0">
                <a:solidFill>
                  <a:schemeClr val="accent5">
                    <a:lumMod val="75000"/>
                  </a:schemeClr>
                </a:solidFill>
                <a:latin typeface="+mj-lt"/>
                <a:cs typeface="+mn-cs"/>
              </a:rPr>
              <a:t>Территориальный фонд обязательного медицинского страхования Республики Татарстан</a:t>
            </a:r>
            <a:endParaRPr lang="en-US" sz="1000" dirty="0">
              <a:solidFill>
                <a:schemeClr val="accent5">
                  <a:lumMod val="75000"/>
                </a:schemeClr>
              </a:solidFill>
              <a:latin typeface="+mj-lt"/>
              <a:cs typeface="+mn-cs"/>
            </a:endParaRPr>
          </a:p>
        </p:txBody>
      </p:sp>
      <p:pic>
        <p:nvPicPr>
          <p:cNvPr id="2458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2575" y="5877272"/>
            <a:ext cx="746125" cy="571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4582" name="Прямоугольник 2"/>
          <p:cNvSpPr>
            <a:spLocks noChangeArrowheads="1"/>
          </p:cNvSpPr>
          <p:nvPr/>
        </p:nvSpPr>
        <p:spPr bwMode="auto">
          <a:xfrm>
            <a:off x="452438" y="836712"/>
            <a:ext cx="8302625" cy="71096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20000"/>
              </a:spcBef>
              <a:buClr>
                <a:schemeClr val="hlink"/>
              </a:buClr>
              <a:buSzPct val="90000"/>
              <a:buFont typeface="Wingdings" pitchFamily="2" charset="2"/>
              <a:buNone/>
            </a:pPr>
            <a:endParaRPr lang="ru-RU" altLang="ru-RU" sz="2000" dirty="0" smtClean="0"/>
          </a:p>
          <a:p>
            <a:pPr>
              <a:spcBef>
                <a:spcPct val="20000"/>
              </a:spcBef>
              <a:buClr>
                <a:schemeClr val="hlink"/>
              </a:buClr>
              <a:buSzPct val="90000"/>
              <a:buFont typeface="Wingdings" pitchFamily="2" charset="2"/>
              <a:buNone/>
            </a:pPr>
            <a:endParaRPr lang="ru-RU" altLang="ru-RU" sz="2000" dirty="0"/>
          </a:p>
          <a:p>
            <a:pPr>
              <a:spcBef>
                <a:spcPct val="20000"/>
              </a:spcBef>
              <a:buClr>
                <a:schemeClr val="hlink"/>
              </a:buClr>
              <a:buSzPct val="90000"/>
              <a:buFont typeface="Wingdings" pitchFamily="2" charset="2"/>
              <a:buNone/>
            </a:pPr>
            <a:r>
              <a:rPr lang="ru-RU" altLang="ru-RU" sz="2000" dirty="0" smtClean="0"/>
              <a:t>Медицинские </a:t>
            </a:r>
            <a:r>
              <a:rPr lang="ru-RU" altLang="ru-RU" sz="2000" dirty="0"/>
              <a:t>организации </a:t>
            </a:r>
            <a:r>
              <a:rPr lang="ru-RU" altLang="ru-RU" sz="2000" dirty="0" smtClean="0"/>
              <a:t>обязаны </a:t>
            </a:r>
            <a:r>
              <a:rPr lang="ru-RU" altLang="ru-RU" sz="2000" dirty="0" smtClean="0">
                <a:solidFill>
                  <a:srgbClr val="FF9900"/>
                </a:solidFill>
              </a:rPr>
              <a:t>бесплатно </a:t>
            </a:r>
            <a:r>
              <a:rPr lang="ru-RU" altLang="ru-RU" sz="2000" dirty="0"/>
              <a:t>оказывать застрахованным лицам медицинскую помощь </a:t>
            </a:r>
            <a:r>
              <a:rPr lang="ru-RU" altLang="ru-RU" sz="2000" dirty="0" smtClean="0"/>
              <a:t>по полису ОМС</a:t>
            </a:r>
          </a:p>
          <a:p>
            <a:pPr>
              <a:spcBef>
                <a:spcPct val="20000"/>
              </a:spcBef>
              <a:buClr>
                <a:schemeClr val="hlink"/>
              </a:buClr>
              <a:buSzPct val="90000"/>
            </a:pPr>
            <a:endParaRPr lang="ru-RU" altLang="ru-RU" sz="2000" dirty="0" smtClean="0"/>
          </a:p>
          <a:p>
            <a:pPr>
              <a:spcBef>
                <a:spcPct val="20000"/>
              </a:spcBef>
              <a:buClr>
                <a:schemeClr val="hlink"/>
              </a:buClr>
              <a:buSzPct val="90000"/>
            </a:pPr>
            <a:r>
              <a:rPr lang="en-US" altLang="ru-RU" sz="2000" dirty="0" smtClean="0"/>
              <a:t>                     </a:t>
            </a:r>
            <a:r>
              <a:rPr lang="ru-RU" altLang="ru-RU" sz="2000" dirty="0" smtClean="0"/>
              <a:t>При </a:t>
            </a:r>
            <a:r>
              <a:rPr lang="ru-RU" altLang="ru-RU" sz="2000" dirty="0"/>
              <a:t>навязывании платных услуг </a:t>
            </a:r>
            <a:r>
              <a:rPr lang="en-US" altLang="ru-RU" sz="2000" dirty="0" smtClean="0"/>
              <a:t>:</a:t>
            </a:r>
          </a:p>
          <a:p>
            <a:pPr marL="342900" indent="-342900">
              <a:spcBef>
                <a:spcPct val="20000"/>
              </a:spcBef>
              <a:buClr>
                <a:schemeClr val="hlink"/>
              </a:buClr>
              <a:buSzPct val="90000"/>
              <a:buFont typeface="Wingdings" panose="05000000000000000000" pitchFamily="2" charset="2"/>
              <a:buChar char="ü"/>
            </a:pPr>
            <a:r>
              <a:rPr lang="ru-RU" altLang="ru-RU" sz="2000" dirty="0" smtClean="0"/>
              <a:t>застрахованное </a:t>
            </a:r>
            <a:r>
              <a:rPr lang="ru-RU" altLang="ru-RU" sz="2000" dirty="0"/>
              <a:t>лицо </a:t>
            </a:r>
            <a:r>
              <a:rPr lang="ru-RU" altLang="ru-RU" sz="2000" dirty="0" smtClean="0"/>
              <a:t>имеет возможность проконсультироваться </a:t>
            </a:r>
            <a:r>
              <a:rPr lang="ru-RU" altLang="ru-RU" sz="2000" dirty="0"/>
              <a:t>со специалистом страховой медицинской организации (СМО), которая выдала полис </a:t>
            </a:r>
            <a:r>
              <a:rPr lang="ru-RU" altLang="ru-RU" sz="2000" dirty="0" smtClean="0"/>
              <a:t>ОМС (телефон </a:t>
            </a:r>
            <a:r>
              <a:rPr lang="ru-RU" altLang="ru-RU" sz="2000" dirty="0"/>
              <a:t>«горячей линии» СМО указан в полисе </a:t>
            </a:r>
            <a:r>
              <a:rPr lang="ru-RU" altLang="ru-RU" sz="2000" dirty="0" smtClean="0"/>
              <a:t>ОМС).</a:t>
            </a:r>
          </a:p>
          <a:p>
            <a:pPr marL="342900" indent="-342900">
              <a:spcBef>
                <a:spcPct val="20000"/>
              </a:spcBef>
              <a:buClr>
                <a:schemeClr val="hlink"/>
              </a:buClr>
              <a:buSzPct val="90000"/>
              <a:buFont typeface="Wingdings" panose="05000000000000000000" pitchFamily="2" charset="2"/>
              <a:buChar char="ü"/>
            </a:pPr>
            <a:r>
              <a:rPr lang="ru-RU" altLang="ru-RU" sz="2000" dirty="0" smtClean="0"/>
              <a:t>Сделать это необходимо </a:t>
            </a:r>
            <a:r>
              <a:rPr lang="ru-RU" altLang="ru-RU" sz="2000" dirty="0" smtClean="0">
                <a:solidFill>
                  <a:srgbClr val="FF9900"/>
                </a:solidFill>
              </a:rPr>
              <a:t>до подписания договора</a:t>
            </a:r>
            <a:r>
              <a:rPr lang="ru-RU" altLang="ru-RU" sz="2000" dirty="0" smtClean="0"/>
              <a:t> о предоставлении платных медицинских услуг</a:t>
            </a:r>
            <a:endParaRPr lang="ru-RU" altLang="ru-RU" sz="2000" dirty="0"/>
          </a:p>
          <a:p>
            <a:pPr>
              <a:spcBef>
                <a:spcPct val="20000"/>
              </a:spcBef>
              <a:buClr>
                <a:schemeClr val="hlink"/>
              </a:buClr>
              <a:buSzPct val="90000"/>
              <a:buFont typeface="Wingdings" pitchFamily="2" charset="2"/>
              <a:buNone/>
            </a:pPr>
            <a:endParaRPr lang="ru-RU" altLang="ru-RU" sz="2000" dirty="0"/>
          </a:p>
          <a:p>
            <a:pPr>
              <a:spcBef>
                <a:spcPct val="20000"/>
              </a:spcBef>
              <a:buClr>
                <a:schemeClr val="hlink"/>
              </a:buClr>
              <a:buSzPct val="90000"/>
              <a:buFont typeface="Wingdings" pitchFamily="2" charset="2"/>
              <a:buNone/>
            </a:pPr>
            <a:endParaRPr lang="ru-RU" altLang="ru-RU" sz="2000" dirty="0"/>
          </a:p>
          <a:p>
            <a:pPr>
              <a:spcBef>
                <a:spcPct val="20000"/>
              </a:spcBef>
              <a:buClr>
                <a:schemeClr val="hlink"/>
              </a:buClr>
              <a:buSzPct val="90000"/>
            </a:pPr>
            <a:endParaRPr lang="ru-RU" altLang="ru-RU" sz="2000" dirty="0"/>
          </a:p>
          <a:p>
            <a:pPr>
              <a:spcBef>
                <a:spcPct val="20000"/>
              </a:spcBef>
              <a:buClr>
                <a:schemeClr val="hlink"/>
              </a:buClr>
              <a:buSzPct val="90000"/>
              <a:buFont typeface="Wingdings" pitchFamily="2" charset="2"/>
              <a:buNone/>
            </a:pPr>
            <a:endParaRPr lang="ru-RU" altLang="ru-RU" sz="2000" dirty="0"/>
          </a:p>
          <a:p>
            <a:pPr>
              <a:spcBef>
                <a:spcPct val="20000"/>
              </a:spcBef>
              <a:buClr>
                <a:schemeClr val="hlink"/>
              </a:buClr>
              <a:buSzPct val="90000"/>
              <a:buFont typeface="Wingdings" pitchFamily="2" charset="2"/>
              <a:buNone/>
            </a:pPr>
            <a:endParaRPr lang="ru-RU" altLang="ru-RU" sz="2000" dirty="0"/>
          </a:p>
          <a:p>
            <a:pPr>
              <a:spcBef>
                <a:spcPct val="20000"/>
              </a:spcBef>
              <a:buClr>
                <a:schemeClr val="hlink"/>
              </a:buClr>
              <a:buSzPct val="90000"/>
              <a:buFont typeface="Wingdings" pitchFamily="2" charset="2"/>
              <a:buNone/>
            </a:pPr>
            <a:endParaRPr lang="ru-RU" altLang="ru-RU" sz="2000" dirty="0"/>
          </a:p>
          <a:p>
            <a:pPr>
              <a:spcBef>
                <a:spcPct val="20000"/>
              </a:spcBef>
              <a:buClr>
                <a:schemeClr val="hlink"/>
              </a:buClr>
              <a:buSzPct val="90000"/>
              <a:buFont typeface="Wingdings" pitchFamily="2" charset="2"/>
              <a:buNone/>
            </a:pPr>
            <a:endParaRPr lang="ru-RU" altLang="ru-RU" sz="2000" dirty="0"/>
          </a:p>
          <a:p>
            <a:pPr>
              <a:spcBef>
                <a:spcPct val="20000"/>
              </a:spcBef>
              <a:buClr>
                <a:schemeClr val="hlink"/>
              </a:buClr>
              <a:buSzPct val="90000"/>
              <a:buFont typeface="Wingdings" pitchFamily="2" charset="2"/>
              <a:buNone/>
            </a:pPr>
            <a:r>
              <a:rPr lang="ru-RU" altLang="ru-RU" sz="2000" dirty="0" smtClean="0">
                <a:solidFill>
                  <a:srgbClr val="FF9900"/>
                </a:solidFill>
                <a:latin typeface="Times New Roman" pitchFamily="18" charset="0"/>
                <a:cs typeface="Times New Roman" pitchFamily="18" charset="0"/>
              </a:rPr>
              <a:t>*</a:t>
            </a:r>
            <a:endParaRPr lang="ru-RU" altLang="ru-RU" dirty="0">
              <a:solidFill>
                <a:srgbClr val="FF99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587873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568" y="332656"/>
            <a:ext cx="8229600" cy="1143000"/>
          </a:xfrm>
        </p:spPr>
        <p:txBody>
          <a:bodyPr>
            <a:normAutofit fontScale="90000"/>
          </a:bodyPr>
          <a:lstStyle/>
          <a:p>
            <a:pPr marL="457200" indent="-457200" algn="ctr">
              <a:buFont typeface="Wingdings" panose="05000000000000000000" pitchFamily="2" charset="2"/>
              <a:buChar char="Ø"/>
              <a:defRPr/>
            </a:pPr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2800" dirty="0"/>
              <a:t/>
            </a:r>
            <a:br>
              <a:rPr lang="ru-RU" sz="2800" dirty="0"/>
            </a:br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2800" dirty="0"/>
              <a:t/>
            </a:r>
            <a:br>
              <a:rPr lang="ru-RU" sz="2800" dirty="0"/>
            </a:br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2800" dirty="0"/>
              <a:t/>
            </a:r>
            <a:br>
              <a:rPr lang="ru-RU" sz="2800" dirty="0"/>
            </a:br>
            <a:r>
              <a:rPr lang="ru-RU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Предъявление документов при обращении за медицинской помощью по полису ОМС</a:t>
            </a:r>
            <a:r>
              <a:rPr lang="ru-RU" sz="2800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800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800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При обращении за медицинской помощью, за исключением случаев оказания медицинской помощи в экстренной форме (при угрозе жизни), гражданин обязан предъявить полис ОМС на материальном носителе или документ, удостоверяющий личность (для детей до 14 лет-свидетельство о рождении)</a:t>
            </a:r>
            <a:endParaRPr lang="ru-RU" sz="2400" dirty="0">
              <a:solidFill>
                <a:srgbClr val="FF9900"/>
              </a:solidFill>
            </a:endParaRPr>
          </a:p>
        </p:txBody>
      </p:sp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4050" y="5877272"/>
            <a:ext cx="746125" cy="571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228725" y="5824538"/>
            <a:ext cx="2160588" cy="5524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ru-RU" sz="1000" dirty="0">
                <a:solidFill>
                  <a:schemeClr val="accent5">
                    <a:lumMod val="75000"/>
                  </a:schemeClr>
                </a:solidFill>
                <a:latin typeface="+mj-lt"/>
                <a:cs typeface="+mn-cs"/>
              </a:rPr>
              <a:t>Территориальный фонд обязательного медицинского страхования Республики Татарстан</a:t>
            </a:r>
            <a:endParaRPr lang="en-US" sz="1000" dirty="0">
              <a:solidFill>
                <a:schemeClr val="accent5">
                  <a:lumMod val="75000"/>
                </a:schemeClr>
              </a:solidFill>
              <a:latin typeface="+mj-lt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5158692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2438" y="1445530"/>
            <a:ext cx="8229600" cy="4530725"/>
          </a:xfrm>
        </p:spPr>
        <p:txBody>
          <a:bodyPr>
            <a:normAutofit fontScale="92500" lnSpcReduction="10000"/>
          </a:bodyPr>
          <a:lstStyle/>
          <a:p>
            <a:pPr eaLnBrk="1" hangingPunct="1">
              <a:lnSpc>
                <a:spcPct val="80000"/>
              </a:lnSpc>
              <a:spcBef>
                <a:spcPct val="50000"/>
              </a:spcBef>
              <a:buFontTx/>
              <a:buNone/>
              <a:defRPr/>
            </a:pPr>
            <a:r>
              <a:rPr lang="ru-RU" altLang="ru-RU" sz="2400" dirty="0" smtClean="0">
                <a:solidFill>
                  <a:srgbClr val="FF9900"/>
                </a:solidFill>
                <a:latin typeface="Times New Roman" pitchFamily="18" charset="0"/>
                <a:cs typeface="Times New Roman" pitchFamily="18" charset="0"/>
              </a:rPr>
              <a:t>     </a:t>
            </a:r>
          </a:p>
          <a:p>
            <a:pPr eaLnBrk="1" hangingPunct="1">
              <a:lnSpc>
                <a:spcPct val="80000"/>
              </a:lnSpc>
              <a:spcBef>
                <a:spcPct val="50000"/>
              </a:spcBef>
              <a:buFontTx/>
              <a:buNone/>
              <a:defRPr/>
            </a:pPr>
            <a:r>
              <a:rPr lang="en-US" altLang="ru-RU" sz="2400" dirty="0" smtClean="0"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ru-RU" altLang="ru-RU" sz="2400" dirty="0" smtClean="0">
                <a:latin typeface="Times New Roman" pitchFamily="18" charset="0"/>
                <a:cs typeface="Times New Roman" pitchFamily="18" charset="0"/>
              </a:rPr>
              <a:t>Для получения первичной медико-санитарной помощи по полису ОМС гражданин имеет </a:t>
            </a:r>
            <a:r>
              <a:rPr lang="ru-RU" altLang="ru-RU" sz="2400" dirty="0" smtClean="0">
                <a:solidFill>
                  <a:srgbClr val="FF9900"/>
                </a:solidFill>
                <a:latin typeface="Times New Roman" pitchFamily="18" charset="0"/>
                <a:cs typeface="Times New Roman" pitchFamily="18" charset="0"/>
              </a:rPr>
              <a:t>право на выбор медицинской организации (МО) </a:t>
            </a:r>
            <a:r>
              <a:rPr lang="ru-RU" altLang="ru-RU" sz="2400" dirty="0" smtClean="0">
                <a:latin typeface="Times New Roman" pitchFamily="18" charset="0"/>
                <a:cs typeface="Times New Roman" pitchFamily="18" charset="0"/>
              </a:rPr>
              <a:t>и на выбор участковых врачей терапевта/педиатра, ВОП, фельдшера, с учетом согласия врача;</a:t>
            </a:r>
            <a:r>
              <a:rPr lang="en-US" alt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alt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lnSpc>
                <a:spcPct val="80000"/>
              </a:lnSpc>
              <a:spcBef>
                <a:spcPct val="50000"/>
              </a:spcBef>
              <a:buFontTx/>
              <a:buNone/>
              <a:defRPr/>
            </a:pPr>
            <a:r>
              <a:rPr lang="ru-RU" altLang="ru-RU" sz="2400" dirty="0" smtClean="0">
                <a:latin typeface="Times New Roman" pitchFamily="18" charset="0"/>
                <a:cs typeface="Times New Roman" pitchFamily="18" charset="0"/>
              </a:rPr>
              <a:t>     Выбор МО осуществляется </a:t>
            </a:r>
            <a:r>
              <a:rPr lang="ru-RU" altLang="ru-RU" sz="2400" dirty="0" smtClean="0">
                <a:solidFill>
                  <a:srgbClr val="FF9900"/>
                </a:solidFill>
                <a:latin typeface="Times New Roman" pitchFamily="18" charset="0"/>
                <a:cs typeface="Times New Roman" pitchFamily="18" charset="0"/>
              </a:rPr>
              <a:t>не чаще 1 раз в год </a:t>
            </a:r>
            <a:r>
              <a:rPr lang="ru-RU" altLang="ru-RU" sz="2400" dirty="0" smtClean="0">
                <a:latin typeface="Times New Roman" pitchFamily="18" charset="0"/>
                <a:cs typeface="Times New Roman" pitchFamily="18" charset="0"/>
              </a:rPr>
              <a:t>(за исключением смены места жительства).</a:t>
            </a:r>
          </a:p>
          <a:p>
            <a:pPr eaLnBrk="1" hangingPunct="1">
              <a:lnSpc>
                <a:spcPct val="80000"/>
              </a:lnSpc>
              <a:spcBef>
                <a:spcPct val="50000"/>
              </a:spcBef>
              <a:buFontTx/>
              <a:buNone/>
              <a:defRPr/>
            </a:pPr>
            <a:r>
              <a:rPr lang="ru-RU" altLang="ru-RU" sz="2400" dirty="0" smtClean="0">
                <a:solidFill>
                  <a:srgbClr val="FF9900"/>
                </a:solidFill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ru-RU" altLang="ru-RU" sz="2400" dirty="0" smtClean="0">
                <a:effectLst/>
                <a:latin typeface="Times New Roman" pitchFamily="18" charset="0"/>
                <a:cs typeface="Times New Roman" pitchFamily="18" charset="0"/>
              </a:rPr>
              <a:t>При выборе МО* гражданин должен обратиться письменно с заявлением на имя руководителя МО</a:t>
            </a:r>
          </a:p>
          <a:p>
            <a:pPr eaLnBrk="1" hangingPunct="1">
              <a:lnSpc>
                <a:spcPct val="80000"/>
              </a:lnSpc>
              <a:spcBef>
                <a:spcPct val="50000"/>
              </a:spcBef>
              <a:buFontTx/>
              <a:buNone/>
              <a:defRPr/>
            </a:pPr>
            <a:r>
              <a:rPr lang="ru-RU" altLang="ru-RU" sz="2400" dirty="0" smtClean="0">
                <a:latin typeface="Times New Roman" pitchFamily="18" charset="0"/>
                <a:cs typeface="Times New Roman" pitchFamily="18" charset="0"/>
              </a:rPr>
              <a:t>    * </a:t>
            </a:r>
            <a:r>
              <a:rPr lang="ru-RU" sz="1800" dirty="0">
                <a:effectLst/>
                <a:latin typeface="Times New Roman" pitchFamily="18" charset="0"/>
                <a:cs typeface="Times New Roman" pitchFamily="18" charset="0"/>
              </a:rPr>
              <a:t>Перечень МО, которые участвуют в реализации Программы гос. гарантий, дан в приложении №1 программы.</a:t>
            </a:r>
          </a:p>
          <a:p>
            <a:pPr eaLnBrk="1" hangingPunct="1">
              <a:lnSpc>
                <a:spcPct val="80000"/>
              </a:lnSpc>
              <a:spcBef>
                <a:spcPct val="50000"/>
              </a:spcBef>
              <a:buFontTx/>
              <a:buNone/>
              <a:defRPr/>
            </a:pPr>
            <a:r>
              <a:rPr lang="ru-RU" sz="1600" dirty="0" smtClean="0">
                <a:effectLst/>
                <a:latin typeface="Times New Roman" pitchFamily="18" charset="0"/>
                <a:cs typeface="Times New Roman" pitchFamily="18" charset="0"/>
              </a:rPr>
              <a:t>      *Перечень </a:t>
            </a:r>
            <a:r>
              <a:rPr lang="ru-RU" sz="1600" dirty="0">
                <a:effectLst/>
                <a:latin typeface="Times New Roman" pitchFamily="18" charset="0"/>
                <a:cs typeface="Times New Roman" pitchFamily="18" charset="0"/>
              </a:rPr>
              <a:t>МО, которые участвуют в реализации Программы гос. гарантий, размещен на сайте ТФОМС Республики Татарстан (</a:t>
            </a:r>
            <a:r>
              <a:rPr lang="en-US" sz="1600" dirty="0">
                <a:effectLst/>
                <a:latin typeface="Times New Roman" pitchFamily="18" charset="0"/>
                <a:cs typeface="Times New Roman" pitchFamily="18" charset="0"/>
              </a:rPr>
              <a:t>www/fomsrt.ru) </a:t>
            </a:r>
            <a:r>
              <a:rPr lang="ru-RU" sz="1600" dirty="0">
                <a:effectLst/>
                <a:latin typeface="Times New Roman" pitchFamily="18" charset="0"/>
                <a:cs typeface="Times New Roman" pitchFamily="18" charset="0"/>
              </a:rPr>
              <a:t>в разделе «справочная информация», вкладка «Реестр медицинских организаций РТ».</a:t>
            </a:r>
            <a:endParaRPr lang="ru-RU" sz="1600" dirty="0">
              <a:effectLst/>
            </a:endParaRPr>
          </a:p>
          <a:p>
            <a:pPr eaLnBrk="1" hangingPunct="1">
              <a:lnSpc>
                <a:spcPct val="80000"/>
              </a:lnSpc>
              <a:spcBef>
                <a:spcPct val="50000"/>
              </a:spcBef>
              <a:buFontTx/>
              <a:buNone/>
              <a:tabLst>
                <a:tab pos="0" algn="l"/>
              </a:tabLst>
              <a:defRPr/>
            </a:pPr>
            <a:r>
              <a:rPr lang="ru-RU" altLang="ru-RU" sz="2400" dirty="0" smtClean="0">
                <a:latin typeface="Times New Roman" pitchFamily="18" charset="0"/>
                <a:cs typeface="Times New Roman" pitchFamily="18" charset="0"/>
              </a:rPr>
              <a:t>                           </a:t>
            </a:r>
            <a:endParaRPr lang="ru-RU" sz="1800" dirty="0">
              <a:effectLst/>
            </a:endParaRPr>
          </a:p>
        </p:txBody>
      </p:sp>
      <p:sp>
        <p:nvSpPr>
          <p:cNvPr id="54274" name="Заголовок 1"/>
          <p:cNvSpPr>
            <a:spLocks noGrp="1"/>
          </p:cNvSpPr>
          <p:nvPr>
            <p:ph type="title"/>
          </p:nvPr>
        </p:nvSpPr>
        <p:spPr>
          <a:xfrm>
            <a:off x="825500" y="548680"/>
            <a:ext cx="8183880" cy="1051560"/>
          </a:xfrm>
        </p:spPr>
        <p:txBody>
          <a:bodyPr/>
          <a:lstStyle/>
          <a:p>
            <a:r>
              <a:rPr lang="ru-RU" altLang="ru-RU" sz="2800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Медицинская помощь по полису ОМС. Право на выбор медицинской организации (МО).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228725" y="5824538"/>
            <a:ext cx="2160588" cy="5524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ru-RU" sz="1000" dirty="0">
                <a:solidFill>
                  <a:schemeClr val="accent5">
                    <a:lumMod val="75000"/>
                  </a:schemeClr>
                </a:solidFill>
                <a:latin typeface="+mj-lt"/>
                <a:cs typeface="+mn-cs"/>
              </a:rPr>
              <a:t>Территориальный фонд обязательного медицинского страхования Республики Татарстан</a:t>
            </a:r>
            <a:endParaRPr lang="en-US" sz="1000" dirty="0">
              <a:solidFill>
                <a:schemeClr val="accent5">
                  <a:lumMod val="75000"/>
                </a:schemeClr>
              </a:solidFill>
              <a:latin typeface="+mj-lt"/>
              <a:cs typeface="+mn-cs"/>
            </a:endParaRPr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2438" y="5949280"/>
            <a:ext cx="746125" cy="4277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9037896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25500" y="2060848"/>
            <a:ext cx="7404100" cy="2282552"/>
          </a:xfrm>
        </p:spPr>
        <p:txBody>
          <a:bodyPr>
            <a:normAutofit fontScale="25000" lnSpcReduction="20000"/>
          </a:bodyPr>
          <a:lstStyle/>
          <a:p>
            <a:pPr>
              <a:defRPr/>
            </a:pPr>
            <a:endParaRPr lang="en-US" sz="2400" dirty="0" smtClean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defRPr/>
            </a:pP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defRPr/>
            </a:pPr>
            <a:endParaRPr lang="en-US" sz="2400" dirty="0" smtClean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8288" indent="0" algn="just">
              <a:buNone/>
              <a:defRPr/>
            </a:pPr>
            <a:r>
              <a:rPr lang="ru-RU" sz="960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При получении ПМСП по полису ОМС гражданин </a:t>
            </a:r>
            <a:r>
              <a:rPr lang="ru-RU" sz="9600" dirty="0" smtClean="0">
                <a:solidFill>
                  <a:srgbClr val="FF99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имеет право на выбор участковых врачей терапевта/педиатра, ВОП или фельдшера</a:t>
            </a:r>
            <a:r>
              <a:rPr lang="ru-RU" sz="960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не чаще одного раза в год путем подачи заявления лично или через своего представителя на имя руководителя МО.</a:t>
            </a:r>
          </a:p>
          <a:p>
            <a:pPr marL="18288" indent="0" algn="just">
              <a:buNone/>
              <a:defRPr/>
            </a:pPr>
            <a:r>
              <a:rPr lang="ru-RU" sz="960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Гражданин должен быть ознакомлен медицинской организацией с перечнем врачей, количеством граждан, выбравших этих врачей, и сведениями о территориях обслуживания врачебных участков при оказании медицинской помощи на дому.</a:t>
            </a:r>
          </a:p>
        </p:txBody>
      </p:sp>
      <p:sp>
        <p:nvSpPr>
          <p:cNvPr id="55298" name="Заголовок 1"/>
          <p:cNvSpPr>
            <a:spLocks noGrp="1"/>
          </p:cNvSpPr>
          <p:nvPr>
            <p:ph type="title"/>
          </p:nvPr>
        </p:nvSpPr>
        <p:spPr>
          <a:xfrm>
            <a:off x="762822" y="404664"/>
            <a:ext cx="8183880" cy="1051560"/>
          </a:xfrm>
        </p:spPr>
        <p:txBody>
          <a:bodyPr/>
          <a:lstStyle/>
          <a:p>
            <a:r>
              <a:rPr lang="ru-RU" altLang="ru-RU" sz="2800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Медицинская помощь по полису ОМС. </a:t>
            </a:r>
            <a:br>
              <a:rPr lang="ru-RU" altLang="ru-RU" sz="2800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altLang="ru-RU" sz="2800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Право на выбор врача. </a:t>
            </a:r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2438" y="5949280"/>
            <a:ext cx="746125" cy="571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331640" y="5793221"/>
            <a:ext cx="2160588" cy="5524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ru-RU" sz="1000" dirty="0">
                <a:solidFill>
                  <a:schemeClr val="accent5">
                    <a:lumMod val="75000"/>
                  </a:schemeClr>
                </a:solidFill>
                <a:latin typeface="+mj-lt"/>
                <a:cs typeface="+mn-cs"/>
              </a:rPr>
              <a:t>Территориальный фонд обязательного медицинского страхования Республики Татарстан</a:t>
            </a:r>
            <a:endParaRPr lang="en-US" sz="1000" dirty="0">
              <a:solidFill>
                <a:schemeClr val="accent5">
                  <a:lumMod val="75000"/>
                </a:schemeClr>
              </a:solidFill>
              <a:latin typeface="+mj-lt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7377002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43608" y="1268760"/>
            <a:ext cx="6096000" cy="3657599"/>
          </a:xfrm>
        </p:spPr>
        <p:txBody>
          <a:bodyPr>
            <a:normAutofit fontScale="25000" lnSpcReduction="20000"/>
          </a:bodyPr>
          <a:lstStyle/>
          <a:p>
            <a:pPr eaLnBrk="1" hangingPunct="1">
              <a:lnSpc>
                <a:spcPct val="80000"/>
              </a:lnSpc>
              <a:spcBef>
                <a:spcPct val="50000"/>
              </a:spcBef>
              <a:buFontTx/>
              <a:buNone/>
              <a:defRPr/>
            </a:pPr>
            <a:r>
              <a:rPr lang="ru-RU" altLang="ru-RU" sz="2400" dirty="0" smtClean="0">
                <a:solidFill>
                  <a:srgbClr val="FF9900"/>
                </a:solidFill>
                <a:latin typeface="Times New Roman" pitchFamily="18" charset="0"/>
                <a:cs typeface="Times New Roman" pitchFamily="18" charset="0"/>
              </a:rPr>
              <a:t>     </a:t>
            </a:r>
            <a:endParaRPr lang="en-US" altLang="ru-RU" sz="2400" dirty="0" smtClean="0">
              <a:solidFill>
                <a:srgbClr val="FF9900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lnSpc>
                <a:spcPct val="80000"/>
              </a:lnSpc>
              <a:spcBef>
                <a:spcPct val="50000"/>
              </a:spcBef>
              <a:buFontTx/>
              <a:buNone/>
              <a:defRPr/>
            </a:pPr>
            <a:endParaRPr lang="en-US" altLang="ru-RU" sz="2400" dirty="0">
              <a:solidFill>
                <a:srgbClr val="FF9900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lnSpc>
                <a:spcPct val="80000"/>
              </a:lnSpc>
              <a:spcBef>
                <a:spcPct val="50000"/>
              </a:spcBef>
              <a:buFontTx/>
              <a:buNone/>
              <a:defRPr/>
            </a:pPr>
            <a:r>
              <a:rPr lang="ru-RU" altLang="ru-RU" sz="8000" dirty="0" smtClean="0">
                <a:effectLst/>
                <a:latin typeface="Times New Roman" pitchFamily="18" charset="0"/>
                <a:cs typeface="Times New Roman" pitchFamily="18" charset="0"/>
              </a:rPr>
              <a:t>  </a:t>
            </a:r>
            <a:endParaRPr lang="ru-RU" altLang="ru-RU" sz="8000" dirty="0">
              <a:effectLst/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lnSpc>
                <a:spcPct val="80000"/>
              </a:lnSpc>
              <a:spcBef>
                <a:spcPct val="50000"/>
              </a:spcBef>
              <a:buFontTx/>
              <a:buNone/>
              <a:defRPr/>
            </a:pPr>
            <a:r>
              <a:rPr lang="ru-RU" altLang="ru-RU" sz="9600" dirty="0" smtClean="0">
                <a:effectLst/>
                <a:latin typeface="Times New Roman" pitchFamily="18" charset="0"/>
                <a:cs typeface="Times New Roman" pitchFamily="18" charset="0"/>
              </a:rPr>
              <a:t>  Для получения медицинской помощи </a:t>
            </a:r>
            <a:r>
              <a:rPr lang="ru-RU" altLang="ru-RU" sz="9600" dirty="0" smtClean="0">
                <a:solidFill>
                  <a:srgbClr val="FF9900"/>
                </a:solidFill>
                <a:effectLst/>
                <a:latin typeface="Times New Roman" pitchFamily="18" charset="0"/>
                <a:cs typeface="Times New Roman" pitchFamily="18" charset="0"/>
              </a:rPr>
              <a:t>по профилю «стоматология» </a:t>
            </a:r>
            <a:r>
              <a:rPr lang="ru-RU" altLang="ru-RU" sz="9600" dirty="0" smtClean="0">
                <a:effectLst/>
                <a:latin typeface="Times New Roman" pitchFamily="18" charset="0"/>
                <a:cs typeface="Times New Roman" pitchFamily="18" charset="0"/>
              </a:rPr>
              <a:t>по полису ОМС гражданин имеет право обратиться в любую медицинскую организацию, осуществляющую оказание медицинской помощи по данному профилю в рамках ТП ОМС.</a:t>
            </a:r>
          </a:p>
          <a:p>
            <a:pPr eaLnBrk="1" hangingPunct="1">
              <a:lnSpc>
                <a:spcPct val="80000"/>
              </a:lnSpc>
              <a:spcBef>
                <a:spcPct val="50000"/>
              </a:spcBef>
              <a:buFontTx/>
              <a:buNone/>
              <a:defRPr/>
            </a:pPr>
            <a:r>
              <a:rPr lang="ru-RU" altLang="ru-RU" sz="9600" dirty="0"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ru-RU" sz="9600" dirty="0" smtClean="0">
                <a:effectLst/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ru-RU" altLang="ru-RU" sz="9600" dirty="0" smtClean="0">
                <a:solidFill>
                  <a:srgbClr val="FF9900"/>
                </a:solidFill>
                <a:effectLst/>
                <a:latin typeface="Times New Roman" pitchFamily="18" charset="0"/>
                <a:cs typeface="Times New Roman" pitchFamily="18" charset="0"/>
              </a:rPr>
              <a:t>(!)</a:t>
            </a:r>
            <a:r>
              <a:rPr lang="ru-RU" altLang="ru-RU" sz="9600" dirty="0" smtClean="0"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ru-RU" sz="8000" dirty="0" smtClean="0">
                <a:effectLst/>
                <a:latin typeface="Times New Roman" pitchFamily="18" charset="0"/>
                <a:cs typeface="Times New Roman" pitchFamily="18" charset="0"/>
              </a:rPr>
              <a:t>В системе ОМС медицинскую помощь оказывают как государственные медицинские организации, так и медицинские организации частной формы собственности</a:t>
            </a:r>
          </a:p>
          <a:p>
            <a:pPr eaLnBrk="1" hangingPunct="1">
              <a:lnSpc>
                <a:spcPct val="80000"/>
              </a:lnSpc>
              <a:spcBef>
                <a:spcPct val="50000"/>
              </a:spcBef>
              <a:buFontTx/>
              <a:buNone/>
              <a:defRPr/>
            </a:pPr>
            <a:r>
              <a:rPr lang="ru-RU" sz="9600" dirty="0" smtClean="0">
                <a:effectLst/>
                <a:latin typeface="Times New Roman" pitchFamily="18" charset="0"/>
                <a:cs typeface="Times New Roman" pitchFamily="18" charset="0"/>
              </a:rPr>
              <a:t>             </a:t>
            </a:r>
          </a:p>
          <a:p>
            <a:pPr eaLnBrk="1" hangingPunct="1">
              <a:lnSpc>
                <a:spcPct val="80000"/>
              </a:lnSpc>
              <a:spcBef>
                <a:spcPct val="50000"/>
              </a:spcBef>
              <a:buFontTx/>
              <a:buNone/>
              <a:defRPr/>
            </a:pPr>
            <a:r>
              <a:rPr lang="ru-RU" sz="6400" dirty="0" smtClean="0">
                <a:effectLst/>
                <a:latin typeface="Times New Roman" pitchFamily="18" charset="0"/>
                <a:cs typeface="Times New Roman" pitchFamily="18" charset="0"/>
              </a:rPr>
              <a:t>     Перечень </a:t>
            </a:r>
            <a:r>
              <a:rPr lang="ru-RU" sz="6400" dirty="0">
                <a:effectLst/>
                <a:latin typeface="Times New Roman" pitchFamily="18" charset="0"/>
                <a:cs typeface="Times New Roman" pitchFamily="18" charset="0"/>
              </a:rPr>
              <a:t>МО, которые участвуют в реализации Программы гос. гарантий, </a:t>
            </a:r>
            <a:r>
              <a:rPr lang="ru-RU" sz="6400" dirty="0" smtClean="0">
                <a:effectLst/>
                <a:latin typeface="Times New Roman" pitchFamily="18" charset="0"/>
                <a:cs typeface="Times New Roman" pitchFamily="18" charset="0"/>
              </a:rPr>
              <a:t>в том числе стоматологические клиники, размещен </a:t>
            </a:r>
            <a:r>
              <a:rPr lang="ru-RU" sz="6400" dirty="0">
                <a:effectLst/>
                <a:latin typeface="Times New Roman" pitchFamily="18" charset="0"/>
                <a:cs typeface="Times New Roman" pitchFamily="18" charset="0"/>
              </a:rPr>
              <a:t>на сайте ТФОМС Республики Татарстан (</a:t>
            </a:r>
            <a:r>
              <a:rPr lang="en-US" sz="6400" dirty="0">
                <a:effectLst/>
                <a:latin typeface="Times New Roman" pitchFamily="18" charset="0"/>
                <a:cs typeface="Times New Roman" pitchFamily="18" charset="0"/>
              </a:rPr>
              <a:t>www/fomsrt.ru) </a:t>
            </a:r>
            <a:r>
              <a:rPr lang="ru-RU" sz="6400" dirty="0">
                <a:effectLst/>
                <a:latin typeface="Times New Roman" pitchFamily="18" charset="0"/>
                <a:cs typeface="Times New Roman" pitchFamily="18" charset="0"/>
              </a:rPr>
              <a:t>в разделе «справочная информация», вкладка «Реестр медицинских организаций РТ</a:t>
            </a:r>
            <a:r>
              <a:rPr lang="ru-RU" sz="6400" dirty="0" smtClean="0">
                <a:effectLst/>
                <a:latin typeface="Times New Roman" pitchFamily="18" charset="0"/>
                <a:cs typeface="Times New Roman" pitchFamily="18" charset="0"/>
              </a:rPr>
              <a:t>». </a:t>
            </a:r>
            <a:endParaRPr lang="ru-RU" sz="6400" dirty="0">
              <a:effectLst/>
            </a:endParaRPr>
          </a:p>
          <a:p>
            <a:pPr eaLnBrk="1" hangingPunct="1">
              <a:lnSpc>
                <a:spcPct val="80000"/>
              </a:lnSpc>
              <a:spcBef>
                <a:spcPct val="50000"/>
              </a:spcBef>
              <a:buFontTx/>
              <a:buNone/>
              <a:tabLst>
                <a:tab pos="0" algn="l"/>
              </a:tabLst>
              <a:defRPr/>
            </a:pPr>
            <a:r>
              <a:rPr lang="ru-RU" altLang="ru-RU" sz="6400" dirty="0">
                <a:latin typeface="Times New Roman" pitchFamily="18" charset="0"/>
                <a:cs typeface="Times New Roman" pitchFamily="18" charset="0"/>
              </a:rPr>
              <a:t>                           </a:t>
            </a:r>
            <a:endParaRPr lang="ru-RU" sz="6400" dirty="0">
              <a:effectLst/>
            </a:endParaRPr>
          </a:p>
          <a:p>
            <a:pPr eaLnBrk="1" hangingPunct="1">
              <a:lnSpc>
                <a:spcPct val="80000"/>
              </a:lnSpc>
              <a:spcBef>
                <a:spcPct val="50000"/>
              </a:spcBef>
              <a:buFontTx/>
              <a:buNone/>
              <a:defRPr/>
            </a:pPr>
            <a:r>
              <a:rPr lang="ru-RU" sz="6400" dirty="0" smtClean="0">
                <a:effectLst/>
                <a:latin typeface="Times New Roman" pitchFamily="18" charset="0"/>
                <a:cs typeface="Times New Roman" pitchFamily="18" charset="0"/>
              </a:rPr>
              <a:t>             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58352" y="260648"/>
            <a:ext cx="7543800" cy="91440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800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Медицинская помощь по профилю «стоматология» по полису ОМС</a:t>
            </a:r>
            <a:endParaRPr lang="ru-RU" sz="2800" dirty="0"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2437" y="6105414"/>
            <a:ext cx="746125" cy="7304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260432" y="6105414"/>
            <a:ext cx="2160588" cy="5524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ru-RU" sz="1000" dirty="0">
                <a:solidFill>
                  <a:schemeClr val="accent5">
                    <a:lumMod val="75000"/>
                  </a:schemeClr>
                </a:solidFill>
                <a:latin typeface="+mj-lt"/>
                <a:cs typeface="+mn-cs"/>
              </a:rPr>
              <a:t>Территориальный фонд обязательного медицинского страхования Республики Татарстан</a:t>
            </a:r>
            <a:endParaRPr lang="en-US" sz="1000" dirty="0">
              <a:solidFill>
                <a:schemeClr val="accent5">
                  <a:lumMod val="75000"/>
                </a:schemeClr>
              </a:solidFill>
              <a:latin typeface="+mj-lt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96492768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Волна">
  <a:themeElements>
    <a:clrScheme name="Волна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Волна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Волна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Waveform</Template>
  <TotalTime>8700</TotalTime>
  <Words>2540</Words>
  <Application>Microsoft Office PowerPoint</Application>
  <PresentationFormat>Экран (4:3)</PresentationFormat>
  <Paragraphs>271</Paragraphs>
  <Slides>42</Slides>
  <Notes>13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42</vt:i4>
      </vt:variant>
    </vt:vector>
  </HeadingPairs>
  <TitlesOfParts>
    <vt:vector size="43" baseType="lpstr">
      <vt:lpstr>Волна</vt:lpstr>
      <vt:lpstr>   Медицинская помощь по полису ОМС на территории Республики Татарстан  в 2023 году      </vt:lpstr>
      <vt:lpstr>Презентация PowerPoint</vt:lpstr>
      <vt:lpstr>Презентация PowerPoint</vt:lpstr>
      <vt:lpstr>Презентация PowerPoint</vt:lpstr>
      <vt:lpstr>Презентация PowerPoint</vt:lpstr>
      <vt:lpstr>      Предъявление документов при обращении за медицинской помощью по полису ОМС  При обращении за медицинской помощью, за исключением случаев оказания медицинской помощи в экстренной форме (при угрозе жизни), гражданин обязан предъявить полис ОМС на материальном носителе или документ, удостоверяющий личность (для детей до 14 лет-свидетельство о рождении)</vt:lpstr>
      <vt:lpstr>Медицинская помощь по полису ОМС. Право на выбор медицинской организации (МО).</vt:lpstr>
      <vt:lpstr>Медицинская помощь по полису ОМС.  Право на выбор врача. </vt:lpstr>
      <vt:lpstr>Медицинская помощь по профилю «стоматология» по полису ОМС</vt:lpstr>
      <vt:lpstr>Медицинская помощь по полису ОМС  в поликлинике в плановой форме: </vt:lpstr>
      <vt:lpstr>Медицинская помощь по полису ОМС в поликлинике в плановой форме: </vt:lpstr>
      <vt:lpstr>Медицинская помощь по полису ОМС в поликлинике в плановой форме: </vt:lpstr>
      <vt:lpstr>Сроки ожидания плановых консультаций врачей-специалистов и диагностических исследований:</vt:lpstr>
      <vt:lpstr> Консультации в поликлинике врачами-специалистами (неврологом, кардиологом и др.) в плановой форме:</vt:lpstr>
      <vt:lpstr>Презентация PowerPoint</vt:lpstr>
      <vt:lpstr>Презентация PowerPoint</vt:lpstr>
      <vt:lpstr>Медицинская помощь на дому оказывается при:</vt:lpstr>
      <vt:lpstr>Презентация PowerPoint</vt:lpstr>
      <vt:lpstr>Информированное добровольное согласие на медицинское вмешательство</vt:lpstr>
      <vt:lpstr>Медицинские карты амбулаторных больных</vt:lpstr>
      <vt:lpstr>Презентация PowerPoint</vt:lpstr>
      <vt:lpstr>Презентация PowerPoint</vt:lpstr>
      <vt:lpstr>Презентация PowerPoint</vt:lpstr>
      <vt:lpstr>Плановая госпитализация по профилю «онкология»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111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ЭКСПЕРТИЗА  КАЧЕСТВА  МЕДИЦИНСКОЙ ПОМОЩИ В УСЛОВИЯХ ОБЯЗАТЕЛЬНОГО МЕДИЦИНСКОГО СТРАХОВАНИЯ</dc:title>
  <dc:creator>Кафедра организации здравоохранения ФДППО</dc:creator>
  <cp:lastModifiedBy>Доронина Людмила Александровна</cp:lastModifiedBy>
  <cp:revision>418</cp:revision>
  <cp:lastPrinted>2019-11-20T14:02:25Z</cp:lastPrinted>
  <dcterms:created xsi:type="dcterms:W3CDTF">2007-04-27T10:20:30Z</dcterms:created>
  <dcterms:modified xsi:type="dcterms:W3CDTF">2023-01-30T13:35:16Z</dcterms:modified>
</cp:coreProperties>
</file>