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5"/>
  </p:notesMasterIdLst>
  <p:handoutMasterIdLst>
    <p:handoutMasterId r:id="rId46"/>
  </p:handoutMasterIdLst>
  <p:sldIdLst>
    <p:sldId id="349" r:id="rId2"/>
    <p:sldId id="267" r:id="rId3"/>
    <p:sldId id="306" r:id="rId4"/>
    <p:sldId id="309" r:id="rId5"/>
    <p:sldId id="329" r:id="rId6"/>
    <p:sldId id="330" r:id="rId7"/>
    <p:sldId id="311" r:id="rId8"/>
    <p:sldId id="338" r:id="rId9"/>
    <p:sldId id="312" r:id="rId10"/>
    <p:sldId id="313" r:id="rId11"/>
    <p:sldId id="321" r:id="rId12"/>
    <p:sldId id="320" r:id="rId13"/>
    <p:sldId id="318" r:id="rId14"/>
    <p:sldId id="319" r:id="rId15"/>
    <p:sldId id="324" r:id="rId16"/>
    <p:sldId id="317" r:id="rId17"/>
    <p:sldId id="315" r:id="rId18"/>
    <p:sldId id="323" r:id="rId19"/>
    <p:sldId id="325" r:id="rId20"/>
    <p:sldId id="327" r:id="rId21"/>
    <p:sldId id="346" r:id="rId22"/>
    <p:sldId id="354" r:id="rId23"/>
    <p:sldId id="332" r:id="rId24"/>
    <p:sldId id="331" r:id="rId25"/>
    <p:sldId id="256" r:id="rId26"/>
    <p:sldId id="328" r:id="rId27"/>
    <p:sldId id="333" r:id="rId28"/>
    <p:sldId id="351" r:id="rId29"/>
    <p:sldId id="340" r:id="rId30"/>
    <p:sldId id="342" r:id="rId31"/>
    <p:sldId id="337" r:id="rId32"/>
    <p:sldId id="343" r:id="rId33"/>
    <p:sldId id="336" r:id="rId34"/>
    <p:sldId id="353" r:id="rId35"/>
    <p:sldId id="355" r:id="rId36"/>
    <p:sldId id="295" r:id="rId37"/>
    <p:sldId id="344" r:id="rId38"/>
    <p:sldId id="345" r:id="rId39"/>
    <p:sldId id="289" r:id="rId40"/>
    <p:sldId id="305" r:id="rId41"/>
    <p:sldId id="341" r:id="rId42"/>
    <p:sldId id="339" r:id="rId43"/>
    <p:sldId id="356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" initials="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4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0863" autoAdjust="0"/>
  </p:normalViewPr>
  <p:slideViewPr>
    <p:cSldViewPr>
      <p:cViewPr varScale="1">
        <p:scale>
          <a:sx n="74" d="100"/>
          <a:sy n="74" d="100"/>
        </p:scale>
        <p:origin x="-17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Клинические симптомы гриппа (%)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Т до 38 С</c:v>
                </c:pt>
                <c:pt idx="1">
                  <c:v>Т 38,1 - 39 С</c:v>
                </c:pt>
                <c:pt idx="2">
                  <c:v>Т 39,1 и выше</c:v>
                </c:pt>
                <c:pt idx="3">
                  <c:v>Головная боль</c:v>
                </c:pt>
                <c:pt idx="4">
                  <c:v>Головокружение</c:v>
                </c:pt>
                <c:pt idx="5">
                  <c:v>Мышечно-суставная боль</c:v>
                </c:pt>
                <c:pt idx="6">
                  <c:v>Тошнота и рвота</c:v>
                </c:pt>
                <c:pt idx="7">
                  <c:v>Цианоз губ и слизистых</c:v>
                </c:pt>
                <c:pt idx="8">
                  <c:v>Слабость</c:v>
                </c:pt>
                <c:pt idx="9">
                  <c:v>Кашель </c:v>
                </c:pt>
                <c:pt idx="10">
                  <c:v>Трахеит</c:v>
                </c:pt>
                <c:pt idx="11">
                  <c:v>Ринит</c:v>
                </c:pt>
                <c:pt idx="12">
                  <c:v>Диарея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28.6</c:v>
                </c:pt>
                <c:pt idx="1">
                  <c:v>54.3</c:v>
                </c:pt>
                <c:pt idx="2">
                  <c:v>17.100000000000001</c:v>
                </c:pt>
                <c:pt idx="3">
                  <c:v>65</c:v>
                </c:pt>
                <c:pt idx="4">
                  <c:v>39</c:v>
                </c:pt>
                <c:pt idx="5">
                  <c:v>89</c:v>
                </c:pt>
                <c:pt idx="6">
                  <c:v>4</c:v>
                </c:pt>
                <c:pt idx="7">
                  <c:v>75</c:v>
                </c:pt>
                <c:pt idx="8">
                  <c:v>100</c:v>
                </c:pt>
                <c:pt idx="9">
                  <c:v>96</c:v>
                </c:pt>
                <c:pt idx="10">
                  <c:v>46</c:v>
                </c:pt>
                <c:pt idx="11">
                  <c:v>89</c:v>
                </c:pt>
                <c:pt idx="1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778752"/>
        <c:axId val="60809216"/>
      </c:barChart>
      <c:catAx>
        <c:axId val="607787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60809216"/>
        <c:crosses val="autoZero"/>
        <c:auto val="1"/>
        <c:lblAlgn val="ctr"/>
        <c:lblOffset val="100"/>
        <c:noMultiLvlLbl val="0"/>
      </c:catAx>
      <c:valAx>
        <c:axId val="608092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0778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81410015745379E-2"/>
          <c:y val="5.5989149353775483E-2"/>
          <c:w val="0.69025005363388803"/>
          <c:h val="0.7761930773123977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Тамифлю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38.5</c:v>
                </c:pt>
                <c:pt idx="1">
                  <c:v>37.300000000000004</c:v>
                </c:pt>
                <c:pt idx="2">
                  <c:v>36.9</c:v>
                </c:pt>
                <c:pt idx="3">
                  <c:v>36.800000000000004</c:v>
                </c:pt>
                <c:pt idx="4">
                  <c:v>36.6</c:v>
                </c:pt>
                <c:pt idx="5">
                  <c:v>36.6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Ингавирин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38.700000000000003</c:v>
                </c:pt>
                <c:pt idx="1">
                  <c:v>37.5</c:v>
                </c:pt>
                <c:pt idx="2">
                  <c:v>37.1</c:v>
                </c:pt>
                <c:pt idx="3">
                  <c:v>36.800000000000004</c:v>
                </c:pt>
                <c:pt idx="4">
                  <c:v>36.800000000000004</c:v>
                </c:pt>
                <c:pt idx="5">
                  <c:v>36.6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880064"/>
        <c:axId val="65881600"/>
      </c:lineChart>
      <c:catAx>
        <c:axId val="6588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5881600"/>
        <c:crosses val="autoZero"/>
        <c:auto val="1"/>
        <c:lblAlgn val="ctr"/>
        <c:lblOffset val="100"/>
        <c:noMultiLvlLbl val="0"/>
      </c:catAx>
      <c:valAx>
        <c:axId val="65881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880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Ингавирин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Головная боль</c:v>
                </c:pt>
                <c:pt idx="1">
                  <c:v>Цианоз губ</c:v>
                </c:pt>
                <c:pt idx="2">
                  <c:v>Кашель</c:v>
                </c:pt>
                <c:pt idx="3">
                  <c:v>Трахеит</c:v>
                </c:pt>
                <c:pt idx="4">
                  <c:v>Ринит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5.2</c:v>
                </c:pt>
                <c:pt idx="3">
                  <c:v>2.9</c:v>
                </c:pt>
                <c:pt idx="4">
                  <c:v>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Тамифлю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Головная боль</c:v>
                </c:pt>
                <c:pt idx="1">
                  <c:v>Цианоз губ</c:v>
                </c:pt>
                <c:pt idx="2">
                  <c:v>Кашель</c:v>
                </c:pt>
                <c:pt idx="3">
                  <c:v>Трахеит</c:v>
                </c:pt>
                <c:pt idx="4">
                  <c:v>Ринит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1.2</c:v>
                </c:pt>
                <c:pt idx="1">
                  <c:v>3.2</c:v>
                </c:pt>
                <c:pt idx="2">
                  <c:v>5.6</c:v>
                </c:pt>
                <c:pt idx="3">
                  <c:v>3.2</c:v>
                </c:pt>
                <c:pt idx="4">
                  <c:v>4.0999999999999996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 противовирусной терапии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Головная боль</c:v>
                </c:pt>
                <c:pt idx="1">
                  <c:v>Цианоз губ</c:v>
                </c:pt>
                <c:pt idx="2">
                  <c:v>Кашель</c:v>
                </c:pt>
                <c:pt idx="3">
                  <c:v>Трахеит</c:v>
                </c:pt>
                <c:pt idx="4">
                  <c:v>Ринит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29600"/>
        <c:axId val="65931136"/>
      </c:barChart>
      <c:catAx>
        <c:axId val="65929600"/>
        <c:scaling>
          <c:orientation val="minMax"/>
        </c:scaling>
        <c:delete val="0"/>
        <c:axPos val="b"/>
        <c:majorTickMark val="out"/>
        <c:minorTickMark val="none"/>
        <c:tickLblPos val="nextTo"/>
        <c:crossAx val="65931136"/>
        <c:crosses val="autoZero"/>
        <c:auto val="1"/>
        <c:lblAlgn val="ctr"/>
        <c:lblOffset val="100"/>
        <c:noMultiLvlLbl val="0"/>
      </c:catAx>
      <c:valAx>
        <c:axId val="65931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929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5618F-1A08-4B73-B736-C8837E7F7EF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4D12C31-7CB2-4C6E-9F26-3A8E5B385DC3}">
      <dgm:prSet phldrT="[Текст]"/>
      <dgm:spPr/>
      <dgm:t>
        <a:bodyPr/>
        <a:lstStyle/>
        <a:p>
          <a:r>
            <a:rPr lang="ru-RU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Противовирусное</a:t>
          </a:r>
          <a:endParaRPr lang="ru-RU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36D8541-8D22-42D1-9389-AA7A72D55823}" type="parTrans" cxnId="{26509FEF-9D1A-40AF-BD31-7B020A14420D}">
      <dgm:prSet/>
      <dgm:spPr/>
      <dgm:t>
        <a:bodyPr/>
        <a:lstStyle/>
        <a:p>
          <a:endParaRPr lang="ru-RU"/>
        </a:p>
      </dgm:t>
    </dgm:pt>
    <dgm:pt modelId="{E8A70402-72F5-42E1-BD15-D13C8F6F956E}" type="sibTrans" cxnId="{26509FEF-9D1A-40AF-BD31-7B020A14420D}">
      <dgm:prSet/>
      <dgm:spPr/>
      <dgm:t>
        <a:bodyPr/>
        <a:lstStyle/>
        <a:p>
          <a:endParaRPr lang="ru-RU"/>
        </a:p>
      </dgm:t>
    </dgm:pt>
    <dgm:pt modelId="{63680B81-3B75-44ED-A2EF-88DED859B736}">
      <dgm:prSet phldrT="[Текст]"/>
      <dgm:spPr/>
      <dgm:t>
        <a:bodyPr/>
        <a:lstStyle/>
        <a:p>
          <a:r>
            <a:rPr lang="ru-RU" dirty="0" smtClean="0"/>
            <a:t>активирует быстродействующее звено естественного иммунитета, – систему интерферонов</a:t>
          </a:r>
          <a:endParaRPr lang="ru-RU" dirty="0"/>
        </a:p>
      </dgm:t>
    </dgm:pt>
    <dgm:pt modelId="{2A165126-E4A7-4B90-9F6E-FF7D7F644CE1}" type="parTrans" cxnId="{A4780D94-6F8A-4956-A6A3-384509C72480}">
      <dgm:prSet/>
      <dgm:spPr/>
      <dgm:t>
        <a:bodyPr/>
        <a:lstStyle/>
        <a:p>
          <a:endParaRPr lang="ru-RU"/>
        </a:p>
      </dgm:t>
    </dgm:pt>
    <dgm:pt modelId="{158AF9FE-F82B-4DD1-B063-FAEC012139FE}" type="sibTrans" cxnId="{A4780D94-6F8A-4956-A6A3-384509C72480}">
      <dgm:prSet/>
      <dgm:spPr/>
      <dgm:t>
        <a:bodyPr/>
        <a:lstStyle/>
        <a:p>
          <a:endParaRPr lang="ru-RU"/>
        </a:p>
      </dgm:t>
    </dgm:pt>
    <dgm:pt modelId="{A1373D45-427F-4A77-A9EA-FD54B2C0FFB4}">
      <dgm:prSet phldrT="[Текст]"/>
      <dgm:spPr/>
      <dgm:t>
        <a:bodyPr/>
        <a:lstStyle/>
        <a:p>
          <a:r>
            <a:rPr lang="ru-RU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Иммуномодулирующее</a:t>
          </a:r>
          <a:endParaRPr lang="ru-RU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1997422-9BC5-4B57-8C2A-E0775B0BE190}" type="parTrans" cxnId="{F0D65B98-17CB-4737-8E0E-2ECFAA25CDEB}">
      <dgm:prSet/>
      <dgm:spPr/>
      <dgm:t>
        <a:bodyPr/>
        <a:lstStyle/>
        <a:p>
          <a:endParaRPr lang="ru-RU"/>
        </a:p>
      </dgm:t>
    </dgm:pt>
    <dgm:pt modelId="{CFC85967-5CEA-4515-B270-6B9760F8105F}" type="sibTrans" cxnId="{F0D65B98-17CB-4737-8E0E-2ECFAA25CDEB}">
      <dgm:prSet/>
      <dgm:spPr/>
      <dgm:t>
        <a:bodyPr/>
        <a:lstStyle/>
        <a:p>
          <a:endParaRPr lang="ru-RU"/>
        </a:p>
      </dgm:t>
    </dgm:pt>
    <dgm:pt modelId="{5B5B520A-AD4D-47EE-A593-644D84D19FBB}">
      <dgm:prSet phldrT="[Текст]"/>
      <dgm:spPr/>
      <dgm:t>
        <a:bodyPr/>
        <a:lstStyle/>
        <a:p>
          <a:r>
            <a:rPr lang="ru-RU" dirty="0" smtClean="0"/>
            <a:t>запускает клеточные иммунные механизмы, направленные на предотвращение распространения персистенцию возбудителя в организме </a:t>
          </a:r>
          <a:endParaRPr lang="ru-RU" dirty="0"/>
        </a:p>
      </dgm:t>
    </dgm:pt>
    <dgm:pt modelId="{4E7582F7-37F0-49D0-952D-EBC7BC5DBC2A}" type="parTrans" cxnId="{08404C66-46CE-46EA-B22E-26E7C54EDA31}">
      <dgm:prSet/>
      <dgm:spPr/>
      <dgm:t>
        <a:bodyPr/>
        <a:lstStyle/>
        <a:p>
          <a:endParaRPr lang="ru-RU"/>
        </a:p>
      </dgm:t>
    </dgm:pt>
    <dgm:pt modelId="{4B1EE3BF-617B-48E7-ADB3-AEA169452163}" type="sibTrans" cxnId="{08404C66-46CE-46EA-B22E-26E7C54EDA31}">
      <dgm:prSet/>
      <dgm:spPr/>
      <dgm:t>
        <a:bodyPr/>
        <a:lstStyle/>
        <a:p>
          <a:endParaRPr lang="ru-RU"/>
        </a:p>
      </dgm:t>
    </dgm:pt>
    <dgm:pt modelId="{FA883C63-D569-4AA3-97A1-BE74A5797743}">
      <dgm:prSet phldrT="[Текст]"/>
      <dgm:spPr/>
      <dgm:t>
        <a:bodyPr/>
        <a:lstStyle/>
        <a:p>
          <a:r>
            <a:rPr lang="ru-RU" dirty="0" smtClean="0"/>
            <a:t>обладает прямым противовирусным действием</a:t>
          </a:r>
          <a:endParaRPr lang="ru-RU" dirty="0"/>
        </a:p>
      </dgm:t>
    </dgm:pt>
    <dgm:pt modelId="{F010EB85-14A2-4C81-8CBE-4D8BCDE3E3FB}" type="parTrans" cxnId="{9754CA61-DE63-4F44-AF54-E4F1A9E65DFE}">
      <dgm:prSet/>
      <dgm:spPr/>
      <dgm:t>
        <a:bodyPr/>
        <a:lstStyle/>
        <a:p>
          <a:endParaRPr lang="ru-RU"/>
        </a:p>
      </dgm:t>
    </dgm:pt>
    <dgm:pt modelId="{92AEF113-B242-4C81-B26D-ADE6FA6FC723}" type="sibTrans" cxnId="{9754CA61-DE63-4F44-AF54-E4F1A9E65DFE}">
      <dgm:prSet/>
      <dgm:spPr/>
      <dgm:t>
        <a:bodyPr/>
        <a:lstStyle/>
        <a:p>
          <a:endParaRPr lang="ru-RU"/>
        </a:p>
      </dgm:t>
    </dgm:pt>
    <dgm:pt modelId="{CD194A6C-4AD7-47BD-AC8A-34508B0F9C01}" type="pres">
      <dgm:prSet presAssocID="{AA75618F-1A08-4B73-B736-C8837E7F7E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E4D43A-3E79-4FA5-8DC8-E45CFBE7D33B}" type="pres">
      <dgm:prSet presAssocID="{74D12C31-7CB2-4C6E-9F26-3A8E5B385DC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89947-A08C-4D7B-866A-7FA12D32E858}" type="pres">
      <dgm:prSet presAssocID="{74D12C31-7CB2-4C6E-9F26-3A8E5B385DC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4AB8D-4586-4BA6-89A0-633001AE4D0D}" type="pres">
      <dgm:prSet presAssocID="{A1373D45-427F-4A77-A9EA-FD54B2C0FFB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D376E-CD8A-4DA4-A509-589A08A0AED6}" type="pres">
      <dgm:prSet presAssocID="{A1373D45-427F-4A77-A9EA-FD54B2C0FFB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404C66-46CE-46EA-B22E-26E7C54EDA31}" srcId="{A1373D45-427F-4A77-A9EA-FD54B2C0FFB4}" destId="{5B5B520A-AD4D-47EE-A593-644D84D19FBB}" srcOrd="0" destOrd="0" parTransId="{4E7582F7-37F0-49D0-952D-EBC7BC5DBC2A}" sibTransId="{4B1EE3BF-617B-48E7-ADB3-AEA169452163}"/>
    <dgm:cxn modelId="{8FC368C8-F593-485F-93CE-7DC64E52160C}" type="presOf" srcId="{5B5B520A-AD4D-47EE-A593-644D84D19FBB}" destId="{139D376E-CD8A-4DA4-A509-589A08A0AED6}" srcOrd="0" destOrd="0" presId="urn:microsoft.com/office/officeart/2005/8/layout/vList2"/>
    <dgm:cxn modelId="{215ECB60-8D81-444C-A92D-338BB41A1F76}" type="presOf" srcId="{63680B81-3B75-44ED-A2EF-88DED859B736}" destId="{83C89947-A08C-4D7B-866A-7FA12D32E858}" srcOrd="0" destOrd="0" presId="urn:microsoft.com/office/officeart/2005/8/layout/vList2"/>
    <dgm:cxn modelId="{A4780D94-6F8A-4956-A6A3-384509C72480}" srcId="{74D12C31-7CB2-4C6E-9F26-3A8E5B385DC3}" destId="{63680B81-3B75-44ED-A2EF-88DED859B736}" srcOrd="0" destOrd="0" parTransId="{2A165126-E4A7-4B90-9F6E-FF7D7F644CE1}" sibTransId="{158AF9FE-F82B-4DD1-B063-FAEC012139FE}"/>
    <dgm:cxn modelId="{9A3D0EDD-9961-4EE1-AF2C-FE191E4783CA}" type="presOf" srcId="{A1373D45-427F-4A77-A9EA-FD54B2C0FFB4}" destId="{29D4AB8D-4586-4BA6-89A0-633001AE4D0D}" srcOrd="0" destOrd="0" presId="urn:microsoft.com/office/officeart/2005/8/layout/vList2"/>
    <dgm:cxn modelId="{26509FEF-9D1A-40AF-BD31-7B020A14420D}" srcId="{AA75618F-1A08-4B73-B736-C8837E7F7EF1}" destId="{74D12C31-7CB2-4C6E-9F26-3A8E5B385DC3}" srcOrd="0" destOrd="0" parTransId="{D36D8541-8D22-42D1-9389-AA7A72D55823}" sibTransId="{E8A70402-72F5-42E1-BD15-D13C8F6F956E}"/>
    <dgm:cxn modelId="{F0D65B98-17CB-4737-8E0E-2ECFAA25CDEB}" srcId="{AA75618F-1A08-4B73-B736-C8837E7F7EF1}" destId="{A1373D45-427F-4A77-A9EA-FD54B2C0FFB4}" srcOrd="1" destOrd="0" parTransId="{71997422-9BC5-4B57-8C2A-E0775B0BE190}" sibTransId="{CFC85967-5CEA-4515-B270-6B9760F8105F}"/>
    <dgm:cxn modelId="{9754CA61-DE63-4F44-AF54-E4F1A9E65DFE}" srcId="{74D12C31-7CB2-4C6E-9F26-3A8E5B385DC3}" destId="{FA883C63-D569-4AA3-97A1-BE74A5797743}" srcOrd="1" destOrd="0" parTransId="{F010EB85-14A2-4C81-8CBE-4D8BCDE3E3FB}" sibTransId="{92AEF113-B242-4C81-B26D-ADE6FA6FC723}"/>
    <dgm:cxn modelId="{C552A308-B590-4B2E-A365-A68F4E94B282}" type="presOf" srcId="{AA75618F-1A08-4B73-B736-C8837E7F7EF1}" destId="{CD194A6C-4AD7-47BD-AC8A-34508B0F9C01}" srcOrd="0" destOrd="0" presId="urn:microsoft.com/office/officeart/2005/8/layout/vList2"/>
    <dgm:cxn modelId="{6482D7BC-F21F-4FDD-8AFB-97D8A2CFB56B}" type="presOf" srcId="{74D12C31-7CB2-4C6E-9F26-3A8E5B385DC3}" destId="{5BE4D43A-3E79-4FA5-8DC8-E45CFBE7D33B}" srcOrd="0" destOrd="0" presId="urn:microsoft.com/office/officeart/2005/8/layout/vList2"/>
    <dgm:cxn modelId="{5AC9B0B4-C3A1-481A-92EB-B4440194F9CA}" type="presOf" srcId="{FA883C63-D569-4AA3-97A1-BE74A5797743}" destId="{83C89947-A08C-4D7B-866A-7FA12D32E858}" srcOrd="0" destOrd="1" presId="urn:microsoft.com/office/officeart/2005/8/layout/vList2"/>
    <dgm:cxn modelId="{6C262D8D-7908-4B84-90FA-BC956DCE3B71}" type="presParOf" srcId="{CD194A6C-4AD7-47BD-AC8A-34508B0F9C01}" destId="{5BE4D43A-3E79-4FA5-8DC8-E45CFBE7D33B}" srcOrd="0" destOrd="0" presId="urn:microsoft.com/office/officeart/2005/8/layout/vList2"/>
    <dgm:cxn modelId="{FDA5482B-6966-46BB-A54E-0441765B4B18}" type="presParOf" srcId="{CD194A6C-4AD7-47BD-AC8A-34508B0F9C01}" destId="{83C89947-A08C-4D7B-866A-7FA12D32E858}" srcOrd="1" destOrd="0" presId="urn:microsoft.com/office/officeart/2005/8/layout/vList2"/>
    <dgm:cxn modelId="{CC08DDA6-CF52-4B8C-BDF2-420778AFF644}" type="presParOf" srcId="{CD194A6C-4AD7-47BD-AC8A-34508B0F9C01}" destId="{29D4AB8D-4586-4BA6-89A0-633001AE4D0D}" srcOrd="2" destOrd="0" presId="urn:microsoft.com/office/officeart/2005/8/layout/vList2"/>
    <dgm:cxn modelId="{A8A05080-5B9A-4E3B-9B06-2DCBA45CBC51}" type="presParOf" srcId="{CD194A6C-4AD7-47BD-AC8A-34508B0F9C01}" destId="{139D376E-CD8A-4DA4-A509-589A08A0AED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4D43A-3E79-4FA5-8DC8-E45CFBE7D33B}">
      <dsp:nvSpPr>
        <dsp:cNvPr id="0" name=""/>
        <dsp:cNvSpPr/>
      </dsp:nvSpPr>
      <dsp:spPr>
        <a:xfrm>
          <a:off x="0" y="215709"/>
          <a:ext cx="7776864" cy="6715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Противовирусное</a:t>
          </a:r>
          <a:endParaRPr lang="ru-RU" sz="2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784" y="248493"/>
        <a:ext cx="7711296" cy="606012"/>
      </dsp:txXfrm>
    </dsp:sp>
    <dsp:sp modelId="{83C89947-A08C-4D7B-866A-7FA12D32E858}">
      <dsp:nvSpPr>
        <dsp:cNvPr id="0" name=""/>
        <dsp:cNvSpPr/>
      </dsp:nvSpPr>
      <dsp:spPr>
        <a:xfrm>
          <a:off x="0" y="887290"/>
          <a:ext cx="7776864" cy="1188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915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активирует быстродействующее звено естественного иммунитета, – систему интерферонов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обладает прямым противовирусным действием</a:t>
          </a:r>
          <a:endParaRPr lang="ru-RU" sz="2200" kern="1200" dirty="0"/>
        </a:p>
      </dsp:txBody>
      <dsp:txXfrm>
        <a:off x="0" y="887290"/>
        <a:ext cx="7776864" cy="1188180"/>
      </dsp:txXfrm>
    </dsp:sp>
    <dsp:sp modelId="{29D4AB8D-4586-4BA6-89A0-633001AE4D0D}">
      <dsp:nvSpPr>
        <dsp:cNvPr id="0" name=""/>
        <dsp:cNvSpPr/>
      </dsp:nvSpPr>
      <dsp:spPr>
        <a:xfrm>
          <a:off x="0" y="2075470"/>
          <a:ext cx="7776864" cy="671580"/>
        </a:xfrm>
        <a:prstGeom prst="roundRect">
          <a:avLst/>
        </a:prstGeom>
        <a:solidFill>
          <a:schemeClr val="accent4">
            <a:hueOff val="3090473"/>
            <a:satOff val="33685"/>
            <a:lumOff val="-705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Иммуномодулирующее</a:t>
          </a:r>
          <a:endParaRPr lang="ru-RU" sz="2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784" y="2108254"/>
        <a:ext cx="7711296" cy="606012"/>
      </dsp:txXfrm>
    </dsp:sp>
    <dsp:sp modelId="{139D376E-CD8A-4DA4-A509-589A08A0AED6}">
      <dsp:nvSpPr>
        <dsp:cNvPr id="0" name=""/>
        <dsp:cNvSpPr/>
      </dsp:nvSpPr>
      <dsp:spPr>
        <a:xfrm>
          <a:off x="0" y="2747050"/>
          <a:ext cx="7776864" cy="1101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915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запускает клеточные иммунные механизмы, направленные на предотвращение распространения персистенцию возбудителя в организме </a:t>
          </a:r>
          <a:endParaRPr lang="ru-RU" sz="2200" kern="1200" dirty="0"/>
        </a:p>
      </dsp:txBody>
      <dsp:txXfrm>
        <a:off x="0" y="2747050"/>
        <a:ext cx="7776864" cy="1101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0.66868</cdr:x>
      <cdr:y>0.01288</cdr:y>
    </cdr:from>
    <cdr:to>
      <cdr:x>0.98951</cdr:x>
      <cdr:y>0.44602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688632" y="72008"/>
          <a:ext cx="2729404" cy="242088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1E28D-DA4D-4205-A8CE-B11FA9DFA53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DD7D0-C0A6-4401-85DE-53E655763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4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2FC8A-DBBF-4866-8001-BB9A8DACB578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0B12A-83DE-491E-8275-627CFEDF6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90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0B12A-83DE-491E-8275-627CFEDF646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043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0B12A-83DE-491E-8275-627CFEDF646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705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0B12A-83DE-491E-8275-627CFEDF646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090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Ингавирин</a:t>
            </a:r>
            <a:r>
              <a:rPr lang="ru-RU" dirty="0" smtClean="0"/>
              <a:t> – отечественный противовирусный препарат, активный компонент которого является низкомолекулярным соединением, аналогом природного </a:t>
            </a:r>
            <a:r>
              <a:rPr lang="ru-RU" dirty="0" err="1" smtClean="0"/>
              <a:t>пептидоамина</a:t>
            </a:r>
            <a:r>
              <a:rPr lang="ru-RU" dirty="0" smtClean="0"/>
              <a:t>, выделенного из нервной</a:t>
            </a:r>
            <a:r>
              <a:rPr lang="ru-RU" baseline="0" dirty="0" smtClean="0"/>
              <a:t> ткани моллюска </a:t>
            </a:r>
            <a:r>
              <a:rPr lang="en-US" baseline="0" dirty="0" err="1" smtClean="0"/>
              <a:t>Aplysia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californica</a:t>
            </a:r>
            <a:r>
              <a:rPr lang="ru-RU" baseline="0" dirty="0" smtClean="0"/>
              <a:t> (синтезирован в Московской академии тонкой химической технологии им. М.В. Ломоносова)</a:t>
            </a:r>
          </a:p>
          <a:p>
            <a:r>
              <a:rPr lang="ru-RU" baseline="0" dirty="0" smtClean="0"/>
              <a:t> В целом ряде экспериментальных исследований показано ингибирующее действие </a:t>
            </a:r>
            <a:r>
              <a:rPr lang="ru-RU" baseline="0" dirty="0" err="1" smtClean="0"/>
              <a:t>Ингавирина</a:t>
            </a:r>
            <a:r>
              <a:rPr lang="ru-RU" baseline="0" dirty="0" smtClean="0"/>
              <a:t>® на репродукцию вирусов гриппа А и В, аденовирусов, а также его влияние на показатели неспецифического иммунного ответа. В клиническом </a:t>
            </a:r>
            <a:r>
              <a:rPr lang="ru-RU" baseline="0" dirty="0" err="1" smtClean="0"/>
              <a:t>проспективном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рандомизированном</a:t>
            </a:r>
            <a:r>
              <a:rPr lang="ru-RU" baseline="0" dirty="0" smtClean="0"/>
              <a:t> плацебо-контролируемом исследовании показана эффективность и безопасность </a:t>
            </a:r>
            <a:r>
              <a:rPr lang="ru-RU" baseline="0" dirty="0" err="1" smtClean="0"/>
              <a:t>Ингавирина</a:t>
            </a:r>
            <a:r>
              <a:rPr lang="ru-RU" baseline="0" dirty="0" smtClean="0"/>
              <a:t>® при лечении гриппа у взрослых </a:t>
            </a:r>
            <a:r>
              <a:rPr lang="ru-RU" baseline="0" dirty="0" err="1" smtClean="0"/>
              <a:t>Шульдяков</a:t>
            </a:r>
            <a:r>
              <a:rPr lang="ru-RU" baseline="0" dirty="0" smtClean="0"/>
              <a:t> А.А. Клинико-эпидемиологическая эффективность противовирусного препарата ИНГАВИРИН / А.А. </a:t>
            </a:r>
            <a:r>
              <a:rPr lang="ru-RU" baseline="0" dirty="0" err="1" smtClean="0"/>
              <a:t>Шульдяков</a:t>
            </a:r>
            <a:r>
              <a:rPr lang="ru-RU" baseline="0" dirty="0" smtClean="0"/>
              <a:t>, Е.П. </a:t>
            </a:r>
            <a:r>
              <a:rPr lang="ru-RU" baseline="0" dirty="0" err="1" smtClean="0"/>
              <a:t>Ляпина</a:t>
            </a:r>
            <a:r>
              <a:rPr lang="ru-RU" baseline="0" dirty="0" smtClean="0"/>
              <a:t>, В.И. Кузнецов с </a:t>
            </a:r>
            <a:r>
              <a:rPr lang="ru-RU" baseline="0" dirty="0" err="1" smtClean="0"/>
              <a:t>соавт</a:t>
            </a:r>
            <a:r>
              <a:rPr lang="ru-RU" baseline="0" dirty="0" smtClean="0"/>
              <a:t>. // Пульмонология , 2012. - №4, с 62 - 69.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0B12A-83DE-491E-8275-627CFEDF646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16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Исследования, проведенные в Вирусологическом центре Филиала 48 ЦНИИ Министерства обороны РФ показали, что противовирусная эффективность </a:t>
            </a:r>
            <a:r>
              <a:rPr lang="ru-RU" dirty="0" err="1" smtClean="0"/>
              <a:t>Ингавирина</a:t>
            </a:r>
            <a:r>
              <a:rPr lang="ru-RU" dirty="0" smtClean="0"/>
              <a:t>®</a:t>
            </a:r>
            <a:r>
              <a:rPr lang="ru-RU" baseline="0" dirty="0" smtClean="0"/>
              <a:t> </a:t>
            </a:r>
            <a:r>
              <a:rPr lang="ru-RU" dirty="0" smtClean="0"/>
              <a:t>превосходила эффективность </a:t>
            </a:r>
            <a:r>
              <a:rPr lang="ru-RU" dirty="0" err="1" smtClean="0"/>
              <a:t>Арбидола</a:t>
            </a:r>
            <a:r>
              <a:rPr lang="ru-RU" dirty="0" smtClean="0"/>
              <a:t>® и была сравнима</a:t>
            </a:r>
            <a:r>
              <a:rPr lang="ru-RU" baseline="0" dirty="0" smtClean="0"/>
              <a:t> </a:t>
            </a:r>
            <a:r>
              <a:rPr lang="ru-RU" dirty="0" smtClean="0"/>
              <a:t>с </a:t>
            </a:r>
            <a:r>
              <a:rPr lang="ru-RU" dirty="0" err="1" smtClean="0"/>
              <a:t>озельтамивиром</a:t>
            </a:r>
            <a:r>
              <a:rPr lang="ru-RU" dirty="0" smtClean="0"/>
              <a:t> (</a:t>
            </a:r>
            <a:r>
              <a:rPr lang="ru-RU" dirty="0" err="1" smtClean="0"/>
              <a:t>Тамифлю</a:t>
            </a:r>
            <a:r>
              <a:rPr lang="ru-RU" dirty="0" smtClean="0"/>
              <a:t>®) [9, 10, 11, 12]. Научные</a:t>
            </a:r>
            <a:r>
              <a:rPr lang="ru-RU" baseline="0" dirty="0" smtClean="0"/>
              <a:t> </a:t>
            </a:r>
            <a:r>
              <a:rPr lang="ru-RU" dirty="0" smtClean="0"/>
              <a:t>исследования, проведенные под руководством специалистов НИИ вирусологии им. Д.И. Ивановского РАМН</a:t>
            </a:r>
            <a:r>
              <a:rPr lang="ru-RU" baseline="0" dirty="0" smtClean="0"/>
              <a:t> </a:t>
            </a:r>
            <a:r>
              <a:rPr lang="ru-RU" dirty="0" smtClean="0"/>
              <a:t>продемонстрировали уменьшение тяжести и значительное</a:t>
            </a:r>
            <a:r>
              <a:rPr lang="ru-RU" baseline="0" dirty="0" smtClean="0"/>
              <a:t> </a:t>
            </a:r>
            <a:r>
              <a:rPr lang="ru-RU" dirty="0" smtClean="0"/>
              <a:t>сокращение сроков проявления симптомов гриппа при</a:t>
            </a:r>
            <a:r>
              <a:rPr lang="ru-RU" baseline="0" dirty="0" smtClean="0"/>
              <a:t> </a:t>
            </a:r>
            <a:r>
              <a:rPr lang="ru-RU" dirty="0" smtClean="0"/>
              <a:t>лечении </a:t>
            </a:r>
            <a:r>
              <a:rPr lang="ru-RU" dirty="0" err="1" smtClean="0"/>
              <a:t>Ингавирином</a:t>
            </a:r>
            <a:r>
              <a:rPr lang="ru-RU" dirty="0" smtClean="0"/>
              <a:t>® больных, у которых определялся</a:t>
            </a:r>
            <a:r>
              <a:rPr lang="ru-RU" baseline="0" dirty="0" smtClean="0"/>
              <a:t> </a:t>
            </a:r>
            <a:r>
              <a:rPr lang="ru-RU" dirty="0" smtClean="0"/>
              <a:t>вирус гриппа А/H3N2 и гриппа А/H1N1/2009. В этих работах наглядно показано, что эффективность терапии </a:t>
            </a:r>
            <a:r>
              <a:rPr lang="ru-RU" dirty="0" err="1" smtClean="0"/>
              <a:t>Ингавирином</a:t>
            </a:r>
            <a:r>
              <a:rPr lang="ru-RU" dirty="0" smtClean="0"/>
              <a:t>® достоверно не отличались от эффективности</a:t>
            </a:r>
            <a:r>
              <a:rPr lang="ru-RU" baseline="0" dirty="0" smtClean="0"/>
              <a:t> </a:t>
            </a:r>
            <a:r>
              <a:rPr lang="ru-RU" dirty="0" smtClean="0"/>
              <a:t>терапии </a:t>
            </a:r>
            <a:r>
              <a:rPr lang="ru-RU" dirty="0" err="1" smtClean="0"/>
              <a:t>озельтамивиром</a:t>
            </a:r>
            <a:r>
              <a:rPr lang="ru-RU" dirty="0" smtClean="0"/>
              <a:t> (</a:t>
            </a:r>
            <a:r>
              <a:rPr lang="ru-RU" dirty="0" err="1" smtClean="0"/>
              <a:t>Тамифлю</a:t>
            </a:r>
            <a:r>
              <a:rPr lang="ru-RU" dirty="0" smtClean="0"/>
              <a:t>®) [3, 5, 6].</a:t>
            </a:r>
          </a:p>
          <a:p>
            <a:r>
              <a:rPr lang="ru-RU" dirty="0" err="1" smtClean="0"/>
              <a:t>Ингавирин</a:t>
            </a:r>
            <a:r>
              <a:rPr lang="ru-RU" dirty="0" smtClean="0"/>
              <a:t>® обладает хорошей переносимостью и безопасностью, не оказывает влияния на функцию печени</a:t>
            </a:r>
            <a:r>
              <a:rPr lang="ru-RU" baseline="0" dirty="0" smtClean="0"/>
              <a:t> </a:t>
            </a:r>
            <a:r>
              <a:rPr lang="ru-RU" dirty="0" smtClean="0"/>
              <a:t>и почек, не вызывает изменений в составе крови [4, 5],</a:t>
            </a:r>
            <a:r>
              <a:rPr lang="ru-RU" baseline="0" dirty="0" smtClean="0"/>
              <a:t> </a:t>
            </a:r>
            <a:r>
              <a:rPr lang="ru-RU" dirty="0" smtClean="0"/>
              <a:t>не влияет на работу сердечно-сосудистой и дыхательной</a:t>
            </a:r>
            <a:r>
              <a:rPr lang="ru-RU" baseline="0" dirty="0" smtClean="0"/>
              <a:t> </a:t>
            </a:r>
            <a:r>
              <a:rPr lang="ru-RU" dirty="0" smtClean="0"/>
              <a:t>систем, не вызывает клинически значимых нежелательных явлений [5]. Кроме того, он имеет минимальную</a:t>
            </a:r>
            <a:r>
              <a:rPr lang="ru-RU" baseline="0" dirty="0" smtClean="0"/>
              <a:t> </a:t>
            </a:r>
            <a:r>
              <a:rPr lang="ru-RU" dirty="0" err="1" smtClean="0"/>
              <a:t>цитотоксичность</a:t>
            </a:r>
            <a:r>
              <a:rPr lang="ru-RU" dirty="0" smtClean="0"/>
              <a:t> по сравнению с другими противовирусными химиопрепаратами, интерфероном и индукторами</a:t>
            </a:r>
            <a:r>
              <a:rPr lang="ru-RU" baseline="0" dirty="0" smtClean="0"/>
              <a:t> </a:t>
            </a:r>
            <a:r>
              <a:rPr lang="ru-RU" dirty="0" smtClean="0"/>
              <a:t>интерферона. Ремантадин® и </a:t>
            </a:r>
            <a:r>
              <a:rPr lang="ru-RU" dirty="0" err="1" smtClean="0"/>
              <a:t>Арбидол</a:t>
            </a:r>
            <a:r>
              <a:rPr lang="ru-RU" dirty="0" smtClean="0"/>
              <a:t>® продемонстрировали более высокие показатели </a:t>
            </a:r>
            <a:r>
              <a:rPr lang="ru-RU" dirty="0" err="1" smtClean="0"/>
              <a:t>цитотоксичности</a:t>
            </a:r>
            <a:r>
              <a:rPr lang="ru-RU" dirty="0" smtClean="0"/>
              <a:t> [4, 11,13]. При сравнительном исследовании отмечено развитие</a:t>
            </a:r>
            <a:r>
              <a:rPr lang="ru-RU" baseline="0" dirty="0" smtClean="0"/>
              <a:t> </a:t>
            </a:r>
            <a:r>
              <a:rPr lang="ru-RU" dirty="0" smtClean="0"/>
              <a:t>бактериальных осложнений гриппозной инфекции,</a:t>
            </a:r>
            <a:r>
              <a:rPr lang="ru-RU" baseline="0" dirty="0" smtClean="0"/>
              <a:t> </a:t>
            </a:r>
            <a:r>
              <a:rPr lang="ru-RU" dirty="0" smtClean="0"/>
              <a:t>требующих назначения</a:t>
            </a:r>
            <a:r>
              <a:rPr lang="ru-RU" baseline="0" dirty="0" smtClean="0"/>
              <a:t> </a:t>
            </a:r>
            <a:r>
              <a:rPr lang="ru-RU" dirty="0" smtClean="0"/>
              <a:t>антибиотиков у больных, принимавших </a:t>
            </a:r>
            <a:r>
              <a:rPr lang="ru-RU" dirty="0" err="1" smtClean="0"/>
              <a:t>Арбидол</a:t>
            </a:r>
            <a:r>
              <a:rPr lang="ru-RU" dirty="0" smtClean="0"/>
              <a:t>®, и отсутствие таких осложнений</a:t>
            </a:r>
            <a:r>
              <a:rPr lang="ru-RU" baseline="0" dirty="0" smtClean="0"/>
              <a:t> </a:t>
            </a:r>
            <a:r>
              <a:rPr lang="ru-RU" dirty="0" smtClean="0"/>
              <a:t>у больных, принимавших </a:t>
            </a:r>
            <a:r>
              <a:rPr lang="ru-RU" dirty="0" err="1" smtClean="0"/>
              <a:t>Ингавирин</a:t>
            </a:r>
            <a:r>
              <a:rPr lang="ru-RU" dirty="0" smtClean="0"/>
              <a:t>® [4].</a:t>
            </a:r>
          </a:p>
          <a:p>
            <a:r>
              <a:rPr lang="ru-RU" dirty="0" smtClean="0"/>
              <a:t>Шубин И.В. Диагностика и лечение острых</a:t>
            </a:r>
            <a:r>
              <a:rPr lang="ru-RU" baseline="0" dirty="0" smtClean="0"/>
              <a:t> </a:t>
            </a:r>
            <a:r>
              <a:rPr lang="ru-RU" dirty="0" smtClean="0"/>
              <a:t>респираторных вирусных инфекций, гриппа и</a:t>
            </a:r>
            <a:r>
              <a:rPr lang="ru-RU" baseline="0" dirty="0" smtClean="0"/>
              <a:t> </a:t>
            </a:r>
            <a:r>
              <a:rPr lang="ru-RU" dirty="0" smtClean="0"/>
              <a:t>гриппозной пневмонии / И.В. Шубин, А.Г. </a:t>
            </a:r>
            <a:r>
              <a:rPr lang="ru-RU" dirty="0" err="1" smtClean="0"/>
              <a:t>Чучалин</a:t>
            </a:r>
            <a:r>
              <a:rPr lang="ru-RU" dirty="0" smtClean="0"/>
              <a:t> // Инфекционные болезни. 2011. - №2, с 78 - 81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0B12A-83DE-491E-8275-627CFEDF646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633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Антивирусное действие </a:t>
            </a:r>
            <a:r>
              <a:rPr lang="ru-RU" dirty="0" err="1" smtClean="0"/>
              <a:t>ингавирина</a:t>
            </a:r>
            <a:r>
              <a:rPr lang="ru-RU" dirty="0" smtClean="0"/>
              <a:t> реализуется на этапе ядерной фазы репродукции вируса: препарат нарушает процесс биогенеза </a:t>
            </a:r>
            <a:r>
              <a:rPr lang="ru-RU" dirty="0" err="1" smtClean="0"/>
              <a:t>нуклеокапсидного</a:t>
            </a:r>
            <a:r>
              <a:rPr lang="ru-RU" dirty="0" smtClean="0"/>
              <a:t> протеина (NP) – одного из основных полифункциональных белков вируса гриппа – препятствуя образованию конформационно зрелых компактных NP-олигомеров, кроме того, </a:t>
            </a:r>
            <a:r>
              <a:rPr lang="ru-RU" dirty="0" err="1" smtClean="0"/>
              <a:t>ингавирин</a:t>
            </a:r>
            <a:r>
              <a:rPr lang="ru-RU" dirty="0" smtClean="0"/>
              <a:t> задерживает миграцию вновь</a:t>
            </a:r>
          </a:p>
          <a:p>
            <a:r>
              <a:rPr lang="ru-RU" dirty="0" smtClean="0"/>
              <a:t>синтезированного NP из цитоплазмы в ядро, что является необходимым условием осуществления инфекционного процесса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0B12A-83DE-491E-8275-627CFEDF646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12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клинических исследованиях была показана высокая эффективность препарата у взрослых больных и сопоставимость эффективности по сравнению с </a:t>
            </a:r>
            <a:r>
              <a:rPr lang="ru-RU" dirty="0" err="1" smtClean="0"/>
              <a:t>осельтамивиром</a:t>
            </a:r>
            <a:r>
              <a:rPr lang="ru-RU" dirty="0" smtClean="0"/>
              <a:t> . Противовоспалительное действие </a:t>
            </a:r>
            <a:r>
              <a:rPr lang="ru-RU" dirty="0" err="1" smtClean="0"/>
              <a:t>ингавирина</a:t>
            </a:r>
            <a:r>
              <a:rPr lang="ru-RU" dirty="0" smtClean="0"/>
              <a:t> обусловлено подавлением продукции ключевых </a:t>
            </a:r>
            <a:r>
              <a:rPr lang="ru-RU" dirty="0" err="1" smtClean="0"/>
              <a:t>провоспалительных</a:t>
            </a:r>
            <a:r>
              <a:rPr lang="ru-RU" dirty="0" smtClean="0"/>
              <a:t> цитокинов, в том числе действие на клеточную мембрану, что предотвращает проникновение вируса в клетку. Под его влиянием происходит также индукция выработки эндогенного интерферона. Препарат имеет высокий уровень безопасности: ни в одном случае не были зафиксированы побочные и токсические эффекты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0B12A-83DE-491E-8275-627CFEDF646C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Ингавирин</a:t>
            </a:r>
            <a:r>
              <a:rPr lang="ru-RU" dirty="0" smtClean="0"/>
              <a:t>® – противовирусный препарат, подавляющий репликацию вируса на этапе ядерной фазы, эффективен в отношении вирусов гриппа типов А и В и других</a:t>
            </a:r>
          </a:p>
          <a:p>
            <a:r>
              <a:rPr lang="ru-RU" dirty="0" smtClean="0"/>
              <a:t>ОРВИ </a:t>
            </a:r>
            <a:r>
              <a:rPr lang="ru-RU" dirty="0" err="1" smtClean="0"/>
              <a:t>негриппозной</a:t>
            </a:r>
            <a:r>
              <a:rPr lang="ru-RU" dirty="0" smtClean="0"/>
              <a:t> этиологии (</a:t>
            </a:r>
            <a:r>
              <a:rPr lang="ru-RU" dirty="0" err="1" smtClean="0"/>
              <a:t>парагрипп</a:t>
            </a:r>
            <a:r>
              <a:rPr lang="ru-RU" dirty="0" smtClean="0"/>
              <a:t>, аденовирус,</a:t>
            </a:r>
            <a:r>
              <a:rPr lang="ru-RU" baseline="0" dirty="0" smtClean="0"/>
              <a:t> </a:t>
            </a:r>
            <a:r>
              <a:rPr lang="ru-RU" dirty="0" smtClean="0"/>
              <a:t>РС-вирус) [5, 6, 13, 14]. Эффективность </a:t>
            </a:r>
            <a:r>
              <a:rPr lang="ru-RU" dirty="0" err="1" smtClean="0"/>
              <a:t>Ингавирина</a:t>
            </a:r>
            <a:r>
              <a:rPr lang="ru-RU" dirty="0" smtClean="0"/>
              <a:t>®</a:t>
            </a:r>
            <a:r>
              <a:rPr lang="ru-RU" baseline="0" dirty="0" smtClean="0"/>
              <a:t> </a:t>
            </a:r>
            <a:r>
              <a:rPr lang="ru-RU" dirty="0" smtClean="0"/>
              <a:t>в отношении гриппа вызванного вирусом гриппа А/</a:t>
            </a:r>
          </a:p>
          <a:p>
            <a:r>
              <a:rPr lang="ru-RU" dirty="0" smtClean="0"/>
              <a:t>H1N1 </a:t>
            </a:r>
            <a:r>
              <a:rPr lang="ru-RU" dirty="0" err="1" smtClean="0"/>
              <a:t>swl</a:t>
            </a:r>
            <a:r>
              <a:rPr lang="ru-RU" dirty="0" smtClean="0"/>
              <a:t> при среднетяжёлой форме заболевания, а так</a:t>
            </a:r>
            <a:r>
              <a:rPr lang="ru-RU" baseline="0" dirty="0" smtClean="0"/>
              <a:t> </a:t>
            </a:r>
            <a:r>
              <a:rPr lang="ru-RU" dirty="0" smtClean="0"/>
              <a:t>же вирусом гриппа А/H3N2 показана в клинических</a:t>
            </a:r>
            <a:r>
              <a:rPr lang="ru-RU" baseline="0" dirty="0" smtClean="0"/>
              <a:t> </a:t>
            </a:r>
            <a:r>
              <a:rPr lang="ru-RU" dirty="0" smtClean="0"/>
              <a:t>исследованиях, проведенных в НИИ вирусологии им.</a:t>
            </a:r>
            <a:r>
              <a:rPr lang="ru-RU" baseline="0" dirty="0" smtClean="0"/>
              <a:t> </a:t>
            </a:r>
            <a:r>
              <a:rPr lang="ru-RU" dirty="0" smtClean="0"/>
              <a:t>Д.И.</a:t>
            </a:r>
            <a:r>
              <a:rPr lang="ru-RU" baseline="0" dirty="0" smtClean="0"/>
              <a:t> </a:t>
            </a:r>
            <a:r>
              <a:rPr lang="ru-RU" dirty="0" smtClean="0"/>
              <a:t>Ивановского РАМН [2, 6, 8, 10, 12]. Кроме того, он</a:t>
            </a:r>
            <a:r>
              <a:rPr lang="ru-RU" baseline="0" dirty="0" smtClean="0"/>
              <a:t> </a:t>
            </a:r>
            <a:r>
              <a:rPr lang="ru-RU" dirty="0" smtClean="0"/>
              <a:t>подавляет репродукцию и </a:t>
            </a:r>
            <a:r>
              <a:rPr lang="ru-RU" dirty="0" err="1" smtClean="0"/>
              <a:t>цитопатическое</a:t>
            </a:r>
            <a:r>
              <a:rPr lang="ru-RU" dirty="0" smtClean="0"/>
              <a:t> действие вирусов, оказывает модулирующее действие на функциональную</a:t>
            </a:r>
            <a:r>
              <a:rPr lang="ru-RU" baseline="0" dirty="0" smtClean="0"/>
              <a:t> </a:t>
            </a:r>
            <a:r>
              <a:rPr lang="ru-RU" dirty="0" smtClean="0"/>
              <a:t>активность системы интерферона [3, 5], обладает</a:t>
            </a:r>
            <a:r>
              <a:rPr lang="ru-RU" baseline="0" dirty="0" smtClean="0"/>
              <a:t> </a:t>
            </a:r>
            <a:r>
              <a:rPr lang="ru-RU" dirty="0" smtClean="0"/>
              <a:t>противовоспалительным действием, которое обусловлено подавлением продукции ключевых </a:t>
            </a:r>
            <a:r>
              <a:rPr lang="ru-RU" dirty="0" err="1" smtClean="0"/>
              <a:t>провоспалительных</a:t>
            </a:r>
            <a:r>
              <a:rPr lang="ru-RU" dirty="0" smtClean="0"/>
              <a:t> цитокинов (TNF-α, IL-1-β, IL-6). Назначение</a:t>
            </a:r>
            <a:r>
              <a:rPr lang="ru-RU" baseline="0" dirty="0" smtClean="0"/>
              <a:t> </a:t>
            </a:r>
            <a:r>
              <a:rPr lang="ru-RU" dirty="0" err="1" smtClean="0"/>
              <a:t>Ингавирина</a:t>
            </a:r>
            <a:r>
              <a:rPr lang="ru-RU" dirty="0" smtClean="0"/>
              <a:t>® не позднее 36 часов от начала заболевания</a:t>
            </a:r>
            <a:r>
              <a:rPr lang="ru-RU" baseline="0" dirty="0" smtClean="0"/>
              <a:t> </a:t>
            </a:r>
            <a:r>
              <a:rPr lang="ru-RU" dirty="0" smtClean="0"/>
              <a:t>позволяет значительно сократить продолжительность</a:t>
            </a:r>
            <a:r>
              <a:rPr lang="ru-RU" baseline="0" dirty="0" smtClean="0"/>
              <a:t> </a:t>
            </a:r>
            <a:r>
              <a:rPr lang="ru-RU" dirty="0" smtClean="0"/>
              <a:t>гриппа, уменьшить тяжесть симптомов и снизить риск</a:t>
            </a:r>
            <a:r>
              <a:rPr lang="ru-RU" baseline="0" dirty="0" smtClean="0"/>
              <a:t> </a:t>
            </a:r>
            <a:r>
              <a:rPr lang="ru-RU" dirty="0" smtClean="0"/>
              <a:t>осложнений.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0B12A-83DE-491E-8275-627CFEDF646C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314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Живые гриппозные вакцины (ЖГВ) содержат ослабленный вирус гриппа, полученный из вируссодержащей аллантоисной жидкости куриных эмбрионов, очищенной методом </a:t>
            </a:r>
            <a:r>
              <a:rPr lang="ru-RU" dirty="0" err="1" smtClean="0"/>
              <a:t>ультрацентрифугирования</a:t>
            </a:r>
            <a:r>
              <a:rPr lang="ru-RU" dirty="0" smtClean="0"/>
              <a:t> и воспроизводят в организме ослабленную естественную инфекцию, стимулируют секреторную, гуморальную и клеточную системы иммунитета, создают более широкий спектр иммунного ответа, более экономичны по стоимости.</a:t>
            </a:r>
          </a:p>
          <a:p>
            <a:r>
              <a:rPr lang="ru-RU" dirty="0" smtClean="0"/>
              <a:t>Инактивированные гриппозные вакцины (ИГВ)</a:t>
            </a:r>
          </a:p>
          <a:p>
            <a:r>
              <a:rPr lang="ru-RU" dirty="0" smtClean="0"/>
              <a:t>Сплит-вакцины (расщепленные) содержат частицы разрушенного вируса - поверхностные и внутренние белки. При внутримышечном введении данные типы ИГВ вызывают выработку вирус-специфических иммуноглобулинов класса G (в первую очередь </a:t>
            </a:r>
            <a:r>
              <a:rPr lang="ru-RU" dirty="0" err="1" smtClean="0"/>
              <a:t>IgGl</a:t>
            </a:r>
            <a:r>
              <a:rPr lang="ru-RU" dirty="0" smtClean="0"/>
              <a:t>) в высокой концентрации и </a:t>
            </a:r>
            <a:r>
              <a:rPr lang="ru-RU" dirty="0" err="1" smtClean="0"/>
              <a:t>IgM</a:t>
            </a:r>
            <a:r>
              <a:rPr lang="ru-RU" dirty="0" smtClean="0"/>
              <a:t> и </a:t>
            </a:r>
            <a:r>
              <a:rPr lang="ru-RU" dirty="0" err="1" smtClean="0"/>
              <a:t>IgA</a:t>
            </a:r>
            <a:r>
              <a:rPr lang="ru-RU" dirty="0" smtClean="0"/>
              <a:t> в более низких концентрациях.</a:t>
            </a:r>
          </a:p>
          <a:p>
            <a:r>
              <a:rPr lang="ru-RU" dirty="0" smtClean="0"/>
              <a:t>Субъединичные вакцины для профилактики гриппа содержит поверхностные гликопротеины -НА и NA и максимально очищена от балластных белков. Однако, субъединичные вакцины менее </a:t>
            </a:r>
            <a:r>
              <a:rPr lang="ru-RU" dirty="0" err="1" smtClean="0"/>
              <a:t>иммуногенны</a:t>
            </a:r>
            <a:r>
              <a:rPr lang="ru-RU" dirty="0" smtClean="0"/>
              <a:t> по сравнению с </a:t>
            </a:r>
            <a:r>
              <a:rPr lang="ru-RU" dirty="0" err="1" smtClean="0"/>
              <a:t>цельновирионными</a:t>
            </a:r>
            <a:r>
              <a:rPr lang="ru-RU" dirty="0" smtClean="0"/>
              <a:t> и расщепленными вакцинами.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0B12A-83DE-491E-8275-627CFEDF646C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412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данным ВОЗ, пневмококковая инфекция (ПИ) признается самой опасной из всех предупреждаемых вакцинопрофилактикой болезней и до внедрения универсальной вакцинации ежегодно приводила к смерти 1,6 млн. человек, из которых от 0,7 до 1 млн. - дети, что составляет 40% смертности детей первых 5 лет жизни.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0B12A-83DE-491E-8275-627CFEDF646C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489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«Пневмококковые полисахаридные вакцины не иммуногены у детей &lt; 2 лет и не обеспечивают </a:t>
            </a:r>
            <a:r>
              <a:rPr lang="ru-RU" dirty="0" err="1" smtClean="0"/>
              <a:t>бустерный</a:t>
            </a:r>
            <a:r>
              <a:rPr lang="ru-RU" dirty="0" smtClean="0"/>
              <a:t> ответ при ревакцинации у привитых любого возраста»</a:t>
            </a:r>
          </a:p>
          <a:p>
            <a:r>
              <a:rPr lang="ru-RU" dirty="0" smtClean="0"/>
              <a:t>•</a:t>
            </a:r>
          </a:p>
          <a:p>
            <a:r>
              <a:rPr lang="ru-RU" dirty="0" smtClean="0"/>
              <a:t>«По результатам мета-анализа </a:t>
            </a:r>
            <a:r>
              <a:rPr lang="ru-RU" dirty="0" err="1" smtClean="0"/>
              <a:t>рандомизированных</a:t>
            </a:r>
            <a:r>
              <a:rPr lang="ru-RU" dirty="0" smtClean="0"/>
              <a:t> клинических исследований вакцинация ППВ23 обладает эффективностью в отношении ИПИ у молодых здоровых взрослых и не эффективна у детей и взрослых с высоким риском развития инвазивных пневмококковых инфекций, а также </a:t>
            </a:r>
            <a:r>
              <a:rPr lang="ru-RU" dirty="0" err="1" smtClean="0"/>
              <a:t>иммунокомпроментированных</a:t>
            </a:r>
            <a:r>
              <a:rPr lang="ru-RU" dirty="0" smtClean="0"/>
              <a:t> пациентов любого </a:t>
            </a:r>
            <a:r>
              <a:rPr lang="ru-RU" dirty="0" err="1" smtClean="0"/>
              <a:t>возраста»зраста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0B12A-83DE-491E-8275-627CFEDF646C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89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Грипп (</a:t>
            </a:r>
            <a:r>
              <a:rPr lang="ru-RU" dirty="0" err="1" smtClean="0"/>
              <a:t>influenza</a:t>
            </a:r>
            <a:r>
              <a:rPr lang="ru-RU" dirty="0" smtClean="0"/>
              <a:t>) – острое вирусное заболевание</a:t>
            </a:r>
            <a:r>
              <a:rPr lang="ru-RU" baseline="0" dirty="0" smtClean="0"/>
              <a:t> </a:t>
            </a:r>
            <a:r>
              <a:rPr lang="ru-RU" dirty="0" smtClean="0"/>
              <a:t>верхних и нижних отделов дыхательных путей, которое</a:t>
            </a:r>
            <a:r>
              <a:rPr lang="ru-RU" baseline="0" dirty="0" smtClean="0"/>
              <a:t> </a:t>
            </a:r>
            <a:r>
              <a:rPr lang="ru-RU" dirty="0" smtClean="0"/>
              <a:t>поражает все возрастные группы человеческой популяции. Заражение, как правило, происходит воздушно-капельным путём, однако возможен и контактно-бытовой</a:t>
            </a:r>
            <a:r>
              <a:rPr lang="ru-RU" baseline="0" dirty="0" smtClean="0"/>
              <a:t> </a:t>
            </a:r>
            <a:r>
              <a:rPr lang="ru-RU" dirty="0" smtClean="0"/>
              <a:t>путь передачи инфекции. Это заболевание характеризуется коротким</a:t>
            </a:r>
            <a:r>
              <a:rPr lang="ru-RU" baseline="0" dirty="0" smtClean="0"/>
              <a:t> </a:t>
            </a:r>
            <a:r>
              <a:rPr lang="ru-RU" dirty="0" smtClean="0"/>
              <a:t>инкубационным период (1–2 дня)</a:t>
            </a:r>
            <a:r>
              <a:rPr lang="ru-RU" baseline="0" dirty="0" smtClean="0"/>
              <a:t> </a:t>
            </a:r>
            <a:r>
              <a:rPr lang="ru-RU" dirty="0" smtClean="0"/>
              <a:t>и быстрым течением (3–7 дней). Тяжесть заболевания</a:t>
            </a:r>
            <a:r>
              <a:rPr lang="ru-RU" baseline="0" dirty="0" smtClean="0"/>
              <a:t> </a:t>
            </a:r>
            <a:r>
              <a:rPr lang="ru-RU" dirty="0" smtClean="0"/>
              <a:t>может варьировать от лёгких (как правило) до тяжёлых</a:t>
            </a:r>
            <a:r>
              <a:rPr lang="ru-RU" baseline="0" dirty="0" smtClean="0"/>
              <a:t> </a:t>
            </a:r>
            <a:r>
              <a:rPr lang="ru-RU" dirty="0" err="1" smtClean="0"/>
              <a:t>гипертоксических</a:t>
            </a:r>
            <a:r>
              <a:rPr lang="ru-RU" dirty="0" smtClean="0"/>
              <a:t> форм. Основными симптомами</a:t>
            </a:r>
            <a:r>
              <a:rPr lang="ru-RU" baseline="0" dirty="0" smtClean="0"/>
              <a:t> </a:t>
            </a:r>
            <a:r>
              <a:rPr lang="ru-RU" dirty="0" smtClean="0"/>
              <a:t>являются повышение температуры тела (38–40°С),</a:t>
            </a:r>
            <a:r>
              <a:rPr lang="ru-RU" baseline="0" dirty="0" smtClean="0"/>
              <a:t> </a:t>
            </a:r>
            <a:r>
              <a:rPr lang="ru-RU" dirty="0" smtClean="0"/>
              <a:t>жар, озноб, выраженная общая слабость, сухой болезненный кашель, мышечные боли (миалгии), головные</a:t>
            </a:r>
            <a:r>
              <a:rPr lang="ru-RU" baseline="0" dirty="0" smtClean="0"/>
              <a:t> </a:t>
            </a:r>
            <a:r>
              <a:rPr lang="ru-RU" dirty="0" smtClean="0"/>
              <a:t>боли. После перенесенной болезни могут развиться</a:t>
            </a:r>
            <a:r>
              <a:rPr lang="ru-RU" baseline="0" dirty="0" smtClean="0"/>
              <a:t> </a:t>
            </a:r>
            <a:r>
              <a:rPr lang="ru-RU" dirty="0" smtClean="0"/>
              <a:t>осложнения: пневмония, миокардит, менингит, нефрит</a:t>
            </a:r>
            <a:r>
              <a:rPr lang="ru-RU" baseline="0" dirty="0" smtClean="0"/>
              <a:t> </a:t>
            </a:r>
            <a:r>
              <a:rPr lang="ru-RU" dirty="0" smtClean="0"/>
              <a:t>и другие. Вирус гриппа элиминируется спонтанно или</a:t>
            </a:r>
          </a:p>
          <a:p>
            <a:r>
              <a:rPr lang="ru-RU" dirty="0" smtClean="0"/>
              <a:t>под воздействием терапии.</a:t>
            </a:r>
          </a:p>
          <a:p>
            <a:r>
              <a:rPr lang="ru-RU" dirty="0" smtClean="0"/>
              <a:t>Существуют следующие типы вируса гриппа:</a:t>
            </a:r>
          </a:p>
          <a:p>
            <a:r>
              <a:rPr lang="ru-RU" dirty="0" smtClean="0"/>
              <a:t>•• вирус гриппа типа А (поражает человека и животных, обладает высокой антигенной изменчивостью,</a:t>
            </a:r>
          </a:p>
          <a:p>
            <a:r>
              <a:rPr lang="ru-RU" dirty="0" smtClean="0"/>
              <a:t>•• вирус гриппа типа В (циркулирует только в человеческой популяции, характеризуется слабой антигенной изменчивостью, описаны локальные эпидемии);</a:t>
            </a:r>
          </a:p>
          <a:p>
            <a:r>
              <a:rPr lang="ru-RU" dirty="0" smtClean="0"/>
              <a:t>•• вирус гриппа типа С (инфицирует только человека,</a:t>
            </a:r>
            <a:r>
              <a:rPr lang="ru-RU" baseline="0" dirty="0" smtClean="0"/>
              <a:t> </a:t>
            </a:r>
            <a:r>
              <a:rPr lang="ru-RU" dirty="0" smtClean="0"/>
              <a:t>имеет слабую антигенную изменчивость, эпидемии</a:t>
            </a:r>
            <a:r>
              <a:rPr lang="ru-RU" baseline="0" dirty="0" smtClean="0"/>
              <a:t> </a:t>
            </a:r>
            <a:r>
              <a:rPr lang="ru-RU" dirty="0" smtClean="0"/>
              <a:t>не описаны).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0B12A-83DE-491E-8275-627CFEDF646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78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0B12A-83DE-491E-8275-627CFEDF646C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226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ВОЗ, Европейским медицинским агентством, Американским центром по контролю за заболеваниями (CDC), Американским комитетом по практике иммунизации (ACIP), Междисциплинарным советом экспертов РФ на основании исследований даны следующие рекомендации по применению пневмококковых вакцин у взрослых:</a:t>
            </a:r>
          </a:p>
          <a:p>
            <a:r>
              <a:rPr lang="ru-RU" dirty="0" smtClean="0"/>
              <a:t>	Вакцинацию взрослых против пневмококковой инфекции необходимо начинать с ПКВ13</a:t>
            </a:r>
          </a:p>
          <a:p>
            <a:r>
              <a:rPr lang="ru-RU" dirty="0" smtClean="0"/>
              <a:t>	Вакцинации против пневмококковой инфекции вакцинами ПКВ13 и ППВ23 подлежат все взрослые в возрасте старше 65 лет.</a:t>
            </a:r>
          </a:p>
          <a:p>
            <a:r>
              <a:rPr lang="ru-RU" dirty="0" smtClean="0"/>
              <a:t>	Даже в случае, если пациент ранее вакцинирован ППВ23, ему необходима одна доза ПКВ13</a:t>
            </a:r>
          </a:p>
          <a:p>
            <a:r>
              <a:rPr lang="ru-RU" dirty="0" smtClean="0"/>
              <a:t>	Временные интервалы между ПКВ13 и ППВ23 в зависимости от стартовой вакцины 6-12 мес., при этом между дозами ППВ23 – не менее 5 лет</a:t>
            </a:r>
          </a:p>
          <a:p>
            <a:r>
              <a:rPr lang="ru-RU" dirty="0" smtClean="0"/>
              <a:t>Взрослым, включая пациентов, ранее вакцинированным ППВ23, ПКВ13 вводят однократно. Необходимость ревакцинации не установлена.</a:t>
            </a:r>
          </a:p>
          <a:p>
            <a:r>
              <a:rPr lang="ru-RU" dirty="0" smtClean="0"/>
              <a:t>Взрослым 18-50 лет из групп риска (хронические БОД, хронические болезни сердца, сахарный диабет, курильщики сигарет и т.д.) после вакцинации ПКВ13 рекомендуется введение одной дозы ППВ23, но не ранее, чем через 1 год после введения ПКВ.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0B12A-83DE-491E-8275-627CFEDF646C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084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Грипп является глобальной проблемой и его опасность трудно переоценить. Пандемии гриппа происходят в мире каждые 10–20 лет. Первые упоминания</a:t>
            </a:r>
            <a:r>
              <a:rPr lang="ru-RU" baseline="0" dirty="0" smtClean="0"/>
              <a:t> </a:t>
            </a:r>
            <a:r>
              <a:rPr lang="ru-RU" dirty="0" smtClean="0"/>
              <a:t>о «гриппоподобном» заразном заболевании у человека</a:t>
            </a:r>
            <a:r>
              <a:rPr lang="ru-RU" baseline="0" dirty="0" smtClean="0"/>
              <a:t> </a:t>
            </a:r>
            <a:r>
              <a:rPr lang="ru-RU" dirty="0" smtClean="0"/>
              <a:t>встречаются в трудах Гиппократа. Вспышки заболеваний</a:t>
            </a:r>
            <a:r>
              <a:rPr lang="ru-RU" baseline="0" dirty="0" smtClean="0"/>
              <a:t> </a:t>
            </a:r>
            <a:r>
              <a:rPr lang="ru-RU" dirty="0" smtClean="0"/>
              <a:t>происходили в доисторические времена и в средние века.</a:t>
            </a:r>
          </a:p>
          <a:p>
            <a:r>
              <a:rPr lang="ru-RU" dirty="0" smtClean="0"/>
              <a:t>Первой подробно описанной специалистами пандемией</a:t>
            </a:r>
            <a:r>
              <a:rPr lang="ru-RU" baseline="0" dirty="0" smtClean="0"/>
              <a:t> </a:t>
            </a:r>
            <a:r>
              <a:rPr lang="ru-RU" dirty="0" smtClean="0"/>
              <a:t>гриппа является «Испанка», бушевавшая во всем мире</a:t>
            </a:r>
            <a:r>
              <a:rPr lang="ru-RU" baseline="0" dirty="0" smtClean="0"/>
              <a:t> </a:t>
            </a:r>
            <a:r>
              <a:rPr lang="ru-RU" dirty="0" smtClean="0"/>
              <a:t>в 1918–1919 годах и унесшая около 40 миллионов жизней. Во время пандемии «Азиатского гриппа» в 1957 году</a:t>
            </a:r>
            <a:r>
              <a:rPr lang="ru-RU" baseline="0" dirty="0" smtClean="0"/>
              <a:t> </a:t>
            </a:r>
            <a:r>
              <a:rPr lang="ru-RU" dirty="0" smtClean="0"/>
              <a:t>умерло около 4 миллионов человек, в период пандемии</a:t>
            </a:r>
            <a:r>
              <a:rPr lang="ru-RU" baseline="0" dirty="0" smtClean="0"/>
              <a:t> </a:t>
            </a:r>
            <a:r>
              <a:rPr lang="ru-RU" dirty="0" smtClean="0"/>
              <a:t>гриппа «Гонконг» в 1968 году – около 1 миллиона человек.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0B12A-83DE-491E-8275-627CFEDF646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55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Возбудитель гриппа относится к семейству – </a:t>
            </a:r>
            <a:r>
              <a:rPr lang="ru-RU" dirty="0" err="1" smtClean="0"/>
              <a:t>Orthomyxoviridae</a:t>
            </a:r>
            <a:r>
              <a:rPr lang="ru-RU" dirty="0" smtClean="0"/>
              <a:t>, род </a:t>
            </a:r>
            <a:r>
              <a:rPr lang="ru-RU" dirty="0" err="1" smtClean="0"/>
              <a:t>Influenzavirus</a:t>
            </a:r>
            <a:r>
              <a:rPr lang="ru-RU" dirty="0" smtClean="0"/>
              <a:t>. Раз­личают 3 серотипа вируса гриппа: А, В и С.</a:t>
            </a:r>
          </a:p>
          <a:p>
            <a:r>
              <a:rPr lang="ru-RU" dirty="0" smtClean="0"/>
              <a:t>Структура вируса гриппа А. Возбудитель гриппа имеет однонитчатую РНК, состоящую из 8 фрагментов. Подобная </a:t>
            </a:r>
            <a:r>
              <a:rPr lang="ru-RU" dirty="0" err="1" smtClean="0"/>
              <a:t>сегментарность</a:t>
            </a:r>
            <a:r>
              <a:rPr lang="ru-RU" dirty="0" smtClean="0"/>
              <a:t> позволяет двум вирусам при взаимодействии легко обмениваться генетической информацией и тем самым спо­собствует высокой изменчивости вируса. </a:t>
            </a:r>
            <a:r>
              <a:rPr lang="ru-RU" dirty="0" err="1" smtClean="0"/>
              <a:t>Капсомеры</a:t>
            </a:r>
            <a:r>
              <a:rPr lang="ru-RU" dirty="0" smtClean="0"/>
              <a:t> уложены вок­руг нити РНК по спиральному типу. Вирус гриппа имеет также </a:t>
            </a:r>
            <a:r>
              <a:rPr lang="ru-RU" dirty="0" err="1" smtClean="0"/>
              <a:t>суперкапсид</a:t>
            </a:r>
            <a:r>
              <a:rPr lang="ru-RU" dirty="0" smtClean="0"/>
              <a:t> с отростками. Вирус полиморфен: встре­чаются сферические, палочковидные, нитевидные формы. </a:t>
            </a:r>
          </a:p>
          <a:p>
            <a:r>
              <a:rPr lang="ru-RU" dirty="0" smtClean="0"/>
              <a:t>Внутренние антигены состоят из РНК и белков </a:t>
            </a:r>
            <a:r>
              <a:rPr lang="ru-RU" dirty="0" err="1" smtClean="0"/>
              <a:t>капсида</a:t>
            </a:r>
            <a:r>
              <a:rPr lang="ru-RU" dirty="0" smtClean="0"/>
              <a:t>, представлены </a:t>
            </a:r>
            <a:r>
              <a:rPr lang="ru-RU" dirty="0" err="1" smtClean="0"/>
              <a:t>нуклеопротеином</a:t>
            </a:r>
            <a:r>
              <a:rPr lang="ru-RU" dirty="0" smtClean="0"/>
              <a:t> (NP-белком) и М-белками. NP-и М-белки — это типоспецифические анти­гены.NP-белок способен связывать комп­лемент. Поверхностные антигены — это гемагглютинин и нейраминидаза.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0B12A-83DE-491E-8275-627CFEDF646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307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0B12A-83DE-491E-8275-627CFEDF646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124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Отдельного внимания заслуживает факт повышенной смертности от острых респираторных заболеваний и вируса гриппа в сезон декабрь 2014 года – апрель 2015 года. По данным ВОЗ, интенсивность эпидемии гриппа в 2015 году в России и еще 14 европейских странах была выше </a:t>
            </a:r>
          </a:p>
          <a:p>
            <a:r>
              <a:rPr lang="ru-RU" dirty="0" smtClean="0"/>
              <a:t>из-за не учтенных при создании вакцинного штамма гриппа изменений (дрейфа), произошедших в структуре штамма A(H3N2) (рис. 5). </a:t>
            </a:r>
          </a:p>
          <a:p>
            <a:r>
              <a:rPr lang="ru-RU" dirty="0" smtClean="0"/>
              <a:t>Согласно статистике </a:t>
            </a:r>
            <a:r>
              <a:rPr lang="ru-RU" dirty="0" err="1" smtClean="0"/>
              <a:t>Роспотребнадзора</a:t>
            </a:r>
            <a:r>
              <a:rPr lang="ru-RU" dirty="0" smtClean="0"/>
              <a:t>, в остром периоде прошедшей эпидемии от гриппа умерло 57 граждан. Вместе с тем, в настоящее время убедительно доказано международными исследованиями, что смертность от гриппа и других респираторных заболеваний носит пролонгированный (до 3 – 4 месяцев) характер и состоит не только из острой токсической смертности (первые 3 – 5 дней заболевания), но и смертности, связанной с инфекционными дыхательными осложнениями (2-я – 4-я недели), а также отсроченной смертности вследствие декомпенсации хронических заболеваний, прежде всего, сердечно-сосудистых.</a:t>
            </a:r>
          </a:p>
          <a:p>
            <a:r>
              <a:rPr lang="ru-RU" dirty="0" smtClean="0"/>
              <a:t>За период января – марта 2015 года общее число смертей, сопряженных с гриппом или острой респираторной вирусной инфекцией, составило  4 269, что привело к повышению общей смертности в первом квартале 2015 года на 4,9%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0B12A-83DE-491E-8275-627CFEDF646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532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Среди факторов, способствующих развитию </a:t>
            </a:r>
            <a:r>
              <a:rPr lang="ru-RU" dirty="0" err="1" smtClean="0"/>
              <a:t>иммуносупрессии</a:t>
            </a:r>
            <a:r>
              <a:rPr lang="ru-RU" dirty="0" smtClean="0"/>
              <a:t> беременных, можно отметить повышение уровня прогестерона, бета2-микроглобулина, альфа-</a:t>
            </a:r>
            <a:r>
              <a:rPr lang="ru-RU" dirty="0" err="1" smtClean="0"/>
              <a:t>фетопротеина</a:t>
            </a:r>
            <a:r>
              <a:rPr lang="ru-RU" dirty="0" smtClean="0"/>
              <a:t>, изменение общего гормонального фона. Особого внимания заслуживает возможный вклад в эти процессы механизмов кооперации эндогенных </a:t>
            </a:r>
            <a:r>
              <a:rPr lang="ru-RU" dirty="0" err="1" smtClean="0"/>
              <a:t>ретровирусов</a:t>
            </a:r>
            <a:r>
              <a:rPr lang="ru-RU" dirty="0" smtClean="0"/>
              <a:t> и клеточных генов в развитии и генетическом контроле функций плаценты. Современная концепция основана на объяснении механизмов генерализации </a:t>
            </a:r>
            <a:r>
              <a:rPr lang="ru-RU" dirty="0" err="1" smtClean="0"/>
              <a:t>иммуносупрессии</a:t>
            </a:r>
            <a:r>
              <a:rPr lang="ru-RU" dirty="0" smtClean="0"/>
              <a:t> беременных в связи с экспрессией </a:t>
            </a:r>
            <a:r>
              <a:rPr lang="ru-RU" dirty="0" err="1" smtClean="0"/>
              <a:t>иммуносупрессивных</a:t>
            </a:r>
            <a:r>
              <a:rPr lang="ru-RU" dirty="0" smtClean="0"/>
              <a:t> элементов эндогенных </a:t>
            </a:r>
            <a:r>
              <a:rPr lang="ru-RU" dirty="0" err="1" smtClean="0"/>
              <a:t>ретровирусов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0B12A-83DE-491E-8275-627CFEDF646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384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Основные симптомы заболевания связаны с повышением уровней </a:t>
            </a:r>
            <a:r>
              <a:rPr lang="ru-RU" dirty="0" err="1" smtClean="0"/>
              <a:t>провоспалительных</a:t>
            </a:r>
            <a:r>
              <a:rPr lang="ru-RU" dirty="0" smtClean="0"/>
              <a:t> цитокинов (ИФ-альфа и гамма, ТНФ-альфа, ИЛ-1, 2, 4, 5, 6, 10 и 12 ) в первые сутки заболевания.</a:t>
            </a:r>
          </a:p>
          <a:p>
            <a:r>
              <a:rPr lang="ru-RU" dirty="0" smtClean="0"/>
              <a:t>•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0B12A-83DE-491E-8275-627CFEDF646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27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Грипп опасен, прежде всего, своими осложнениями,</a:t>
            </a:r>
            <a:r>
              <a:rPr lang="ru-RU" baseline="0" dirty="0" smtClean="0"/>
              <a:t> </a:t>
            </a:r>
            <a:r>
              <a:rPr lang="ru-RU" dirty="0" smtClean="0"/>
              <a:t>которые подразделяют на две группы:</a:t>
            </a:r>
          </a:p>
          <a:p>
            <a:r>
              <a:rPr lang="ru-RU" dirty="0" smtClean="0"/>
              <a:t>♦♦ ранние (связанные непосредственно с течением</a:t>
            </a:r>
            <a:r>
              <a:rPr lang="ru-RU" baseline="0" dirty="0" smtClean="0"/>
              <a:t> </a:t>
            </a:r>
            <a:r>
              <a:rPr lang="ru-RU" dirty="0" smtClean="0"/>
              <a:t>гриппа), они развиваются на 1–3 сутки болезни: геморрагический отёк лёгких, серозные менингиты и </a:t>
            </a:r>
            <a:r>
              <a:rPr lang="ru-RU" dirty="0" err="1" smtClean="0"/>
              <a:t>менингоэнцефалиты</a:t>
            </a:r>
            <a:r>
              <a:rPr lang="ru-RU" dirty="0" smtClean="0"/>
              <a:t>, инфекционно-токсический шок;</a:t>
            </a:r>
          </a:p>
          <a:p>
            <a:r>
              <a:rPr lang="ru-RU" dirty="0" smtClean="0"/>
              <a:t>♦♦ поздние (связанные с присоединением вторичной</a:t>
            </a:r>
            <a:r>
              <a:rPr lang="ru-RU" baseline="0" dirty="0" smtClean="0"/>
              <a:t> </a:t>
            </a:r>
            <a:r>
              <a:rPr lang="ru-RU" dirty="0" smtClean="0"/>
              <a:t>бактериальной инфекции), они развиваются на 5–7 сутки болезни: пневмонии (наиболее часто), отиты, синуситы,</a:t>
            </a:r>
            <a:r>
              <a:rPr lang="ru-RU" baseline="0" dirty="0" smtClean="0"/>
              <a:t> </a:t>
            </a:r>
            <a:r>
              <a:rPr lang="ru-RU" dirty="0" smtClean="0"/>
              <a:t>нефриты, гнойные менингиты и </a:t>
            </a:r>
            <a:r>
              <a:rPr lang="ru-RU" dirty="0" err="1" smtClean="0"/>
              <a:t>менингоэнцефалиты</a:t>
            </a:r>
            <a:r>
              <a:rPr lang="ru-RU" dirty="0" smtClean="0"/>
              <a:t>, сепсис. Бактериальные осложнения развиваются</a:t>
            </a:r>
            <a:r>
              <a:rPr lang="ru-RU" baseline="0" dirty="0" smtClean="0"/>
              <a:t> </a:t>
            </a:r>
            <a:r>
              <a:rPr lang="ru-RU" dirty="0" smtClean="0"/>
              <a:t>обычно после того, как больной почувствует себя лучше.</a:t>
            </a:r>
          </a:p>
          <a:p>
            <a:r>
              <a:rPr lang="ru-RU" dirty="0" smtClean="0"/>
              <a:t>При этом наступает вторая волна лихорадки, может</a:t>
            </a:r>
            <a:r>
              <a:rPr lang="ru-RU" baseline="0" dirty="0" smtClean="0"/>
              <a:t> </a:t>
            </a:r>
            <a:r>
              <a:rPr lang="ru-RU" dirty="0" smtClean="0"/>
              <a:t>появиться малопродуктивный кашель, боли в грудной</a:t>
            </a:r>
            <a:r>
              <a:rPr lang="ru-RU" baseline="0" dirty="0" smtClean="0"/>
              <a:t> </a:t>
            </a:r>
            <a:r>
              <a:rPr lang="ru-RU" dirty="0" smtClean="0"/>
              <a:t>клетке и другие симптомы.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0B12A-83DE-491E-8275-627CFEDF646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943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42672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Грипп.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6000" b="1" dirty="0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Обзор клинических рекомендаций.</a:t>
            </a:r>
            <a:endParaRPr lang="ru-RU" sz="6000" b="1" dirty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Главный внештатный инфекционист УЗ МЗ РТ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г. Набережные Челны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Т.А.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Аглямова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Январь 2016 год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320151"/>
            <a:ext cx="1746528" cy="154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doc\WEB\1\2016-01-19_0852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8954"/>
            <a:ext cx="2383687" cy="184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1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864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Частота клинических симптомов  неосложненного гриппа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Методические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рекомендации № 28 "Грипп, вызванный новым пандемическим вирусом A(H1N1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swl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клиника, диагностика, лечение". - М., 2009. - С.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11.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628174"/>
              </p:ext>
            </p:extLst>
          </p:nvPr>
        </p:nvGraphicFramePr>
        <p:xfrm>
          <a:off x="467544" y="980728"/>
          <a:ext cx="828092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D:\doc\WEB\1\2016-01-19_08524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22" y="4509120"/>
            <a:ext cx="2350718" cy="178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0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64896" cy="43204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Осложнения гриппа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63028"/>
              </p:ext>
            </p:extLst>
          </p:nvPr>
        </p:nvGraphicFramePr>
        <p:xfrm>
          <a:off x="395536" y="620690"/>
          <a:ext cx="8496944" cy="5806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44650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Состояния, </a:t>
                      </a: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патогенетически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обусловленные действием вируса гриппа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58690">
                <a:tc>
                  <a:txBody>
                    <a:bodyPr/>
                    <a:lstStyle/>
                    <a:p>
                      <a:r>
                        <a:rPr lang="ru-RU" sz="1600" b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Вирусное поражение легких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58690">
                <a:tc>
                  <a:txBody>
                    <a:bodyPr/>
                    <a:lstStyle/>
                    <a:p>
                      <a:r>
                        <a:rPr lang="ru-RU" sz="1600" b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Острый респираторный дистресс-синдром (ОРДС)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58690">
                <a:tc>
                  <a:txBody>
                    <a:bodyPr/>
                    <a:lstStyle/>
                    <a:p>
                      <a:r>
                        <a:rPr lang="ru-RU" sz="1600" b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Токсический геморрагический отек легких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58690">
                <a:tc>
                  <a:txBody>
                    <a:bodyPr/>
                    <a:lstStyle/>
                    <a:p>
                      <a:r>
                        <a:rPr lang="ru-RU" sz="1600" b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Ложный круп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58690">
                <a:tc>
                  <a:txBody>
                    <a:bodyPr/>
                    <a:lstStyle/>
                    <a:p>
                      <a:r>
                        <a:rPr lang="ru-RU" sz="1600" b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Острая дыхательная недостаточность (ОДН)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46506">
                <a:tc>
                  <a:txBody>
                    <a:bodyPr/>
                    <a:lstStyle/>
                    <a:p>
                      <a:r>
                        <a:rPr lang="ru-RU" sz="1600" b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Острая циркуляторная недостаточность, инфекционно-токсический шок (ИТШ)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58690">
                <a:tc>
                  <a:txBody>
                    <a:bodyPr/>
                    <a:lstStyle/>
                    <a:p>
                      <a:r>
                        <a:rPr lang="ru-RU" sz="1600" b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Инфекционно-токсическая энцефалопатия (ИТЭ)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58690">
                <a:tc>
                  <a:txBody>
                    <a:bodyPr/>
                    <a:lstStyle/>
                    <a:p>
                      <a:r>
                        <a:rPr lang="ru-RU" sz="1600" b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Отек головного мозга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58690">
                <a:tc>
                  <a:txBody>
                    <a:bodyPr/>
                    <a:lstStyle/>
                    <a:p>
                      <a:r>
                        <a:rPr lang="ru-RU" sz="1600" b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Острая иммуносупрессия (острая иммуносупрессия беременных)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37866">
                <a:tc>
                  <a:txBody>
                    <a:bodyPr/>
                    <a:lstStyle/>
                    <a:p>
                      <a:r>
                        <a:rPr lang="ru-RU" sz="1600" b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Неврологические осложнения (Менингит, энцефалит, арахноидит, энцефаломиелит, энцефаломиелополирадикулоневрит, моно- и полиневриты, синдром Гийена-Барре, радикулиты, невриты)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37866">
                <a:tc>
                  <a:txBody>
                    <a:bodyPr/>
                    <a:lstStyle/>
                    <a:p>
                      <a:r>
                        <a:rPr lang="ru-RU" sz="1600" b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Синдром Рея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3786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Осложнения со стороны сердечно-сосудистой системы (миокардит)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630932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Клинические рекомендации. Грипп у взрослых, 2014.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3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5496"/>
          </a:xfrm>
        </p:spPr>
        <p:txBody>
          <a:bodyPr/>
          <a:lstStyle/>
          <a:p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Головной мозг (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Чучалин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А.Г., 2009)</a:t>
            </a:r>
          </a:p>
        </p:txBody>
      </p:sp>
      <p:pic>
        <p:nvPicPr>
          <p:cNvPr id="3074" name="Picture 2" descr="D:\doc\WEB\1\2016-01-19_085247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37818"/>
            <a:ext cx="7848872" cy="539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41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75456"/>
          </a:xfrm>
        </p:spPr>
        <p:txBody>
          <a:bodyPr/>
          <a:lstStyle/>
          <a:p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Легкие (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Колобухина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Л.В., 2010)</a:t>
            </a:r>
          </a:p>
        </p:txBody>
      </p:sp>
      <p:pic>
        <p:nvPicPr>
          <p:cNvPr id="4098" name="Picture 2" descr="D:\doc\WEB\1\2016-01-19_08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5260"/>
            <a:ext cx="7944968" cy="578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48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47464"/>
          </a:xfrm>
        </p:spPr>
        <p:txBody>
          <a:bodyPr/>
          <a:lstStyle/>
          <a:p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Легкие (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Колобухина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Л.В., 2010)</a:t>
            </a:r>
          </a:p>
        </p:txBody>
      </p:sp>
      <p:pic>
        <p:nvPicPr>
          <p:cNvPr id="5122" name="Picture 2" descr="D:\doc\WEB\1\2016-01-19_ыаы08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66" y="800738"/>
            <a:ext cx="801527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08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280" y="40"/>
            <a:ext cx="8229600" cy="5486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Пневмония при гриппе.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48680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Одной из существенных особенностей вируса пандемического гриппа A (H1N1) pdm09 является его способность к репликации не только в эпителиальных клетках верхних дыхательных путей, но и в клетках бронхиол и альвеол, что объясняет возможность развития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бронхиолита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альвеолита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тяжелой первичной вирусной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пневмонии.</a:t>
            </a:r>
          </a:p>
          <a:p>
            <a:pPr algn="just"/>
            <a:endParaRPr lang="ru-RU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Различают:</a:t>
            </a: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пневмонию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первых 2 дней заболевания - вирусную;</a:t>
            </a:r>
          </a:p>
          <a:p>
            <a:pPr algn="just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пневмонию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конца 1-й - начала 2-й недели от начала заболевания - вирусно-бактериальную (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Streptoccus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pneumoniae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Staphylococcus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aureus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другие возбудители);</a:t>
            </a:r>
          </a:p>
          <a:p>
            <a:pPr algn="just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пневмонию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после 14-го дня от начала заболевания - бактериальную (возбудитель - грамотрицательная флора) [16].</a:t>
            </a:r>
          </a:p>
          <a:p>
            <a:pPr algn="just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последующие годы было установлено, что у взрослых больных при тяжелых формах гриппа даже на поздних сроках от начала заболевания поражение респираторной системы связано только с вирусным повреждением ткани легких, без участия бактериальной флоры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3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75456"/>
          </a:xfrm>
        </p:spPr>
        <p:txBody>
          <a:bodyPr/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Критерии лабораторного подтверждения диагноза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404676"/>
              </p:ext>
            </p:extLst>
          </p:nvPr>
        </p:nvGraphicFramePr>
        <p:xfrm>
          <a:off x="683568" y="1052735"/>
          <a:ext cx="8136903" cy="4906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4320480"/>
                <a:gridCol w="1512167"/>
              </a:tblGrid>
              <a:tr h="78005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Признак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Критерии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Сила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27724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РНК вируса гриппа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Выявление РНК вируса гриппа методом ПЦР в крови, слюне и других секретах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57199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Антигены вируса гриппа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Выявление антигенов вируса гриппа в смывах из </a:t>
                      </a:r>
                      <a:r>
                        <a:rPr lang="ru-RU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носо</a:t>
                      </a:r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 и ротоглотки (ИФА, ИФМ)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7724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Антитела к вирусу гриппа в крови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Выявление антител к вирусу гриппа в периферической крови (РТГА)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5576" y="609329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Клинические рекомендации. Грипп у взрослых, 2014.</a:t>
            </a:r>
          </a:p>
        </p:txBody>
      </p:sp>
    </p:spTree>
    <p:extLst>
      <p:ext uri="{BB962C8B-B14F-4D97-AF65-F5344CB8AC3E}">
        <p14:creationId xmlns:p14="http://schemas.microsoft.com/office/powerpoint/2010/main" val="61354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433276"/>
              </p:ext>
            </p:extLst>
          </p:nvPr>
        </p:nvGraphicFramePr>
        <p:xfrm>
          <a:off x="467544" y="19165"/>
          <a:ext cx="8424936" cy="62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6784"/>
                <a:gridCol w="1368152"/>
              </a:tblGrid>
              <a:tr h="148575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Основными приоритетами стартовой терапии являются:</a:t>
                      </a:r>
                      <a:endParaRPr lang="ru-RU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сила рекомендации</a:t>
                      </a:r>
                      <a:endParaRPr lang="ru-RU" dirty="0"/>
                    </a:p>
                  </a:txBody>
                  <a:tcPr/>
                </a:tc>
              </a:tr>
              <a:tr h="114288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Раннее начало приема этиотропных препаратов с доказанной противовирусной активностью (с учетом резистентности циркулирующих штаммов вируса)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14001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Назначение противовоспалительных препаратов (ингибиторов ЦОГ-2, антигистаминных препаратов и др.)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140011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Дезинтоксикационная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терапия, назначение антиоксидантов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</a:t>
                      </a:r>
                    </a:p>
                    <a:p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14001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Своевременное назначение антибактериальных препаратов при развитии бактериальных осложнений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  <a:p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864096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73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35292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Уроки пандемии гриппа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A(H1N1)pdm09.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Рекомендации ВОЗ (слайд предоставлен проф.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Колобухиной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Л.В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ПВТ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ОРВЗ с характерными симптомами следует назначать не дожидаясь результатов диагностики.</a:t>
            </a: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Терапевтическое </a:t>
            </a:r>
            <a:r>
              <a:rPr lang="ru-RU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окно для оказания максимального эффекта ПВП – первые 36 – 48 часов от момента появления первых симптомов заболевания.</a:t>
            </a: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Эффективность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ПВТ оценивается в первые 48 часов лечения (в течение первых 2-х суток снижается Т˚, уменьшаются симптомы интоксикации).</a:t>
            </a: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Если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этого не происходит или присоединяются новые симптомы, следует провести ревизию диагноза, с целью выявления тяжелого, осложненного течения заболевания, присоединения бактериальной суперинфекции (измерение SaO2, проведение рентгенографии органов грудной клетки, анализ крови).</a:t>
            </a: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Развитие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осложнений респираторной вирусной инфекции возможно и в более поздние сроки заболевания – 5-7-ой и 12 – 14 день от начала заболевания.</a:t>
            </a:r>
          </a:p>
        </p:txBody>
      </p:sp>
    </p:spTree>
    <p:extLst>
      <p:ext uri="{BB962C8B-B14F-4D97-AF65-F5344CB8AC3E}">
        <p14:creationId xmlns:p14="http://schemas.microsoft.com/office/powerpoint/2010/main" val="29558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363272" cy="7920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препараты для лечения гриппа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Киселев О.И., НИИ гриппа,2010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207705"/>
              </p:ext>
            </p:extLst>
          </p:nvPr>
        </p:nvGraphicFramePr>
        <p:xfrm>
          <a:off x="215516" y="648057"/>
          <a:ext cx="8856984" cy="5802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3703090"/>
                <a:gridCol w="2849638"/>
              </a:tblGrid>
              <a:tr h="71055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Группы</a:t>
                      </a:r>
                      <a:r>
                        <a:rPr lang="ru-RU" sz="1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лекарственных средств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Механизм действия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Препараты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49237">
                <a:tc rowSpan="5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Этиотропные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средства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Блокаторы ионного канала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Ремантадин</a:t>
                      </a:r>
                    </a:p>
                    <a:p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Орвирем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4192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Специфический </a:t>
                      </a:r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шаперон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ГА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Арбидол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804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Ингибиторы нейраминидазы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Тамифлю</a:t>
                      </a: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Реленза</a:t>
                      </a: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Перамивир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4192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Ингибиторы </a:t>
                      </a:r>
                      <a:r>
                        <a:rPr lang="en-US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NP-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белка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Ингавирин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41923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Аналоги нуклеозидов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Рибавирин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9810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Препараты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интерферона</a:t>
                      </a:r>
                    </a:p>
                    <a:p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Блокада трансляции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вирусных </a:t>
                      </a:r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мРНК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презентации вирусных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антигенов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Рекомбинантные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альфа/гамма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интерфероны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4923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Индукторы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интерферонов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Включение синтеза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эндогенных интерферонов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Циклоферон, </a:t>
                      </a:r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кагоцел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амиксин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неовир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4923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Антитела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к </a:t>
                      </a:r>
                      <a:r>
                        <a:rPr lang="el-GR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γ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ИФН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Эргоферон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анаферон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6450183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ФУНДАМЕНТАЛЬНЫЕ ИССЛЕДОВАНИЯ № 9,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2010, С .76-87.</a:t>
            </a:r>
            <a:endParaRPr lang="ru-RU" sz="1200" b="1" dirty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1926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Грипп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(франц. </a:t>
            </a:r>
            <a:r>
              <a:rPr lang="ru-RU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grippe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инфлуэнца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- острая чрезвычайно контагиозная респираторная вирусная инфекция с воздушно-капельным механизмом передачи, вызываемая вирусами гриппа типа А, В и С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Подсчитано, что в среднем ежегодно гриппом заболевает каждый десятый взрослый и каждый третий ребенок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данным ВОЗ, каждый год во время вспышек гриппа в мире заболевает до 15% населения, 250-500 тыс. из них умирают. </a:t>
            </a:r>
            <a:r>
              <a:rPr lang="ru-RU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 больных с сопутствующими сердечно-сосудистыми заболеваниями, патологией органов дыхания в период эпидемии гриппа смертность в 50-100 раз выше, чем в группе здоровых людей.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47" y="6400633"/>
            <a:ext cx="84804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8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194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Классификация индукторов интерферонов</a:t>
            </a:r>
            <a:b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Ф.И. Ершов, О.И. Киселев, 2005 год.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412108"/>
              </p:ext>
            </p:extLst>
          </p:nvPr>
        </p:nvGraphicFramePr>
        <p:xfrm>
          <a:off x="539552" y="908718"/>
          <a:ext cx="8280920" cy="5256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51646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Химическая природа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Коммерческое название</a:t>
                      </a:r>
                      <a:endParaRPr lang="ru-RU" b="1" dirty="0"/>
                    </a:p>
                  </a:txBody>
                  <a:tcPr/>
                </a:tc>
              </a:tr>
              <a:tr h="51646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Синтетические соединения: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9142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 Низкомолекулярные ароматические углеводороды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Лавомакс</a:t>
                      </a:r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 Амиксин, </a:t>
                      </a:r>
                      <a:r>
                        <a:rPr lang="ru-RU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Неовир</a:t>
                      </a:r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 Циклоферон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1646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 Полимеры (</a:t>
                      </a:r>
                      <a:r>
                        <a:rPr lang="ru-RU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дсРНК</a:t>
                      </a:r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Полудан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1646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Природные соединения: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9142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 Низкомолекулярные (полифенолы)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Госсипол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9142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 Высокомолекулярные производные полифенолов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Кагоцел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1646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 Полимеры – сшитые </a:t>
                      </a:r>
                      <a:r>
                        <a:rPr lang="ru-RU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дсРНК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Ридостин</a:t>
                      </a:r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ru-RU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Ларифан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2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55260" cy="1080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Лечение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гриппа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(Малышев 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Н.А. Особенности пандемического гриппа A (H1N1) 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pdm09/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Н.А. 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Малышев, 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М.В. 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Базарова, Г. Н. </a:t>
            </a:r>
            <a:r>
              <a:rPr lang="ru-RU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Кареткина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 </a:t>
            </a:r>
            <a:r>
              <a:rPr lang="ru-RU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соав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.// Инфекционные болезни. – 2013. – №2.)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464496" cy="522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1340768"/>
            <a:ext cx="374441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тяжелом течении гриппа возможно сочетание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двух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противовирусных препаратов в удвоенной дозировке: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Тамифлю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(150 мг 2 раза/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сут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+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Ингавирин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(90 мг 2 раза/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сут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</a:p>
          <a:p>
            <a:pPr algn="just"/>
            <a:endParaRPr lang="ru-RU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Методические </a:t>
            </a:r>
            <a:r>
              <a:rPr lang="ru-RU" sz="1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рекомендации № 28 "Грипп, вызванный новым пандемическим вирусом A(H1N1)</a:t>
            </a:r>
            <a:r>
              <a:rPr lang="ru-RU" sz="16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swl</a:t>
            </a:r>
            <a:r>
              <a:rPr lang="ru-RU" sz="1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клиника, диагностика, лечение". - М., 2009. - С. 9.</a:t>
            </a:r>
          </a:p>
        </p:txBody>
      </p:sp>
    </p:spTree>
    <p:extLst>
      <p:ext uri="{BB962C8B-B14F-4D97-AF65-F5344CB8AC3E}">
        <p14:creationId xmlns:p14="http://schemas.microsoft.com/office/powerpoint/2010/main" val="254331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2204864"/>
            <a:ext cx="5937250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425184"/>
            <a:ext cx="4752528" cy="444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016" y="260649"/>
            <a:ext cx="838835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7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/>
          <a:lstStyle/>
          <a:p>
            <a:r>
              <a:rPr lang="ru-RU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Ингавирин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-инновационный препарат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046" y="1340768"/>
            <a:ext cx="8229600" cy="3556991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Средняя продолжительность лихорадки была достоверно меньше в группе пациентов, принимавших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Ингавирин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® (34,5 ч), по сравнению с пациентами, получавшими плацебо (72,0 ч) и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арбидол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(48,4 ч), что свидетельствует о большей эффективности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Ингавирина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® по сравнению с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арбидолом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Средняя продолжительность симптомов интоксикации (головной боли, головокружения и слабости) была достоверно меньше в группе пациентов, принимавших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Ингавирин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®, по сравнению с пациентами, получавшими плацебо (табл. 4). В целом, динамика симптомов была сходной при терапии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Ингавирином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® и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арбидолом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однако в группе пациентов, принимавших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Ингавирин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®, наблюдалось несколько более быстрое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регрессирование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головокружения, головной боли и слабости, чем в группе пациентов, принимавших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арбидол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373216"/>
            <a:ext cx="77950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Профессор Л.В. </a:t>
            </a:r>
            <a:r>
              <a:rPr lang="ru-RU" dirty="0" err="1"/>
              <a:t>Колобухина</a:t>
            </a:r>
            <a:r>
              <a:rPr lang="ru-RU" dirty="0"/>
              <a:t>, профессор Н.А. Малышев, Л.Н. Меркулова, д.м.н. Е.И. Бурцева, М.Ю. </a:t>
            </a:r>
            <a:r>
              <a:rPr lang="ru-RU" dirty="0" err="1"/>
              <a:t>Щелканов</a:t>
            </a:r>
            <a:r>
              <a:rPr lang="ru-RU" dirty="0"/>
              <a:t> </a:t>
            </a:r>
          </a:p>
          <a:p>
            <a:r>
              <a:rPr lang="ru-RU" dirty="0"/>
              <a:t>ГУ НИИ вирусологии им. Д.И. Ивановского РАМН, Москва ИКБ № 1 г. </a:t>
            </a:r>
            <a:r>
              <a:rPr lang="ru-RU" dirty="0" err="1"/>
              <a:t>Москвы«Русский</a:t>
            </a:r>
            <a:r>
              <a:rPr lang="ru-RU" dirty="0"/>
              <a:t> медицинский журнал», Том 16, № 23, 2008, с. 1-5</a:t>
            </a:r>
          </a:p>
        </p:txBody>
      </p:sp>
    </p:spTree>
    <p:extLst>
      <p:ext uri="{BB962C8B-B14F-4D97-AF65-F5344CB8AC3E}">
        <p14:creationId xmlns:p14="http://schemas.microsoft.com/office/powerpoint/2010/main" val="19209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619472"/>
          </a:xfrm>
        </p:spPr>
        <p:txBody>
          <a:bodyPr/>
          <a:lstStyle/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Антивирусное действие </a:t>
            </a:r>
            <a:r>
              <a:rPr lang="ru-RU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ингавирина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96" y="887748"/>
            <a:ext cx="6264696" cy="394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356992"/>
            <a:ext cx="316835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5832" y="5661248"/>
            <a:ext cx="8195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Свистунова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Наталья Владимировна</a:t>
            </a:r>
            <a:b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КЛИНИЧЕСКИЕ ОСОБЕННОСТИ СОВРЕМЕННОГО ГРИППА И СРАВНИТЕЛЬНЫЙ АНАЛИЗ ЭФФЕКТИВНОСТИ</a:t>
            </a:r>
            <a:b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ПРОТИВОВИРУСНОЙ ТЕРАПИИ, диссертация </a:t>
            </a:r>
            <a:r>
              <a:rPr lang="ru-RU" sz="1400" b="1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канд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мед наук,  Пенза 2014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0707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75497542"/>
              </p:ext>
            </p:extLst>
          </p:nvPr>
        </p:nvGraphicFramePr>
        <p:xfrm>
          <a:off x="611560" y="1700808"/>
          <a:ext cx="835292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404664"/>
            <a:ext cx="8507288" cy="61926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Динамика средних значений температуры тела пациентов при лечении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противовирусными препаратами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Время от начала лечения, часы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Л.В.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Колобухина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соавт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indent="0">
              <a:buNone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CONSILIUM MEDICUM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2009. -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ТОМ 11 / № 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 С. 94-97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32" y="261833"/>
            <a:ext cx="8640960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Сравнительные исследования ИТС при применении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ингавирина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арбидола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плацебо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36713"/>
            <a:ext cx="828091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537321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Профессор Л.В. </a:t>
            </a:r>
            <a:r>
              <a:rPr lang="ru-RU" dirty="0" err="1"/>
              <a:t>Колобухина</a:t>
            </a:r>
            <a:r>
              <a:rPr lang="ru-RU" dirty="0"/>
              <a:t>, профессор Н.А. Малышев, Л.Н. Меркулова, д.м.н. Е.И. Бурцева, М.Ю. </a:t>
            </a:r>
            <a:r>
              <a:rPr lang="ru-RU" dirty="0" err="1"/>
              <a:t>Щелканов</a:t>
            </a:r>
            <a:r>
              <a:rPr lang="ru-RU" dirty="0"/>
              <a:t> </a:t>
            </a:r>
          </a:p>
          <a:p>
            <a:r>
              <a:rPr lang="ru-RU" dirty="0"/>
              <a:t>ГУ НИИ вирусологии им. Д.И. Ивановского РАМН, Москва ИКБ № 1 г. </a:t>
            </a:r>
            <a:r>
              <a:rPr lang="ru-RU" dirty="0" err="1"/>
              <a:t>Москвы«Русский</a:t>
            </a:r>
            <a:r>
              <a:rPr lang="ru-RU" dirty="0"/>
              <a:t> медицинский журнал», Том 16, № 23, 2008, с. 1-5</a:t>
            </a:r>
          </a:p>
        </p:txBody>
      </p:sp>
    </p:spTree>
    <p:extLst>
      <p:ext uri="{BB962C8B-B14F-4D97-AF65-F5344CB8AC3E}">
        <p14:creationId xmlns:p14="http://schemas.microsoft.com/office/powerpoint/2010/main" val="38165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228600"/>
            <a:ext cx="7272808" cy="8953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Продолжительность основных симптомов гриппа в динамике лечения по дням болезни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60688355"/>
              </p:ext>
            </p:extLst>
          </p:nvPr>
        </p:nvGraphicFramePr>
        <p:xfrm>
          <a:off x="683568" y="1143000"/>
          <a:ext cx="7848871" cy="454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683568" y="5718584"/>
            <a:ext cx="7848872" cy="878768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Л.В.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Колобухина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соавт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l"/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CONSILIUM MEDICUM /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ТОМ 11 / № 11/ С. 94-97</a:t>
            </a:r>
          </a:p>
          <a:p>
            <a:pPr algn="l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517232"/>
            <a:ext cx="7848872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37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ПРИЛОЖЕНИЕ № 1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распоряжению Правительства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Российской Федерации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30 декабря 2014 г. № 2782-р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 Е Р Е Ч Е Н Ь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жизненно необходимых и важнейших лекарственных препаратов для медицинского применения на 2015 год</a:t>
            </a:r>
          </a:p>
          <a:p>
            <a:endParaRPr lang="ru-RU" sz="20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J05AX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прочие противовирусные препараты           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</a:p>
          <a:p>
            <a:pPr algn="r"/>
            <a:endParaRPr lang="ru-RU" sz="20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ru-RU" sz="2000" b="1" i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имидазолилэтанамид</a:t>
            </a:r>
            <a:endParaRPr lang="ru-RU" sz="2000" b="1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ru-RU" sz="20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                            </a:t>
            </a:r>
            <a:r>
              <a:rPr lang="ru-RU" sz="20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пентандиовой</a:t>
            </a:r>
            <a:r>
              <a:rPr lang="ru-RU" sz="20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кислоты 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                                       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                             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кагоцел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                             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умифеновир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352839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1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/>
          <a:lstStyle/>
          <a:p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Высокопатогенный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грипп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Обращение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академика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Чучалина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А.Г.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881227"/>
            <a:ext cx="2178287" cy="303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4728494"/>
            <a:ext cx="129614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052736"/>
            <a:ext cx="84741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12.02.2013 Уважаемые коллеги! 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От имени Российского Респираторного Общества, направляем Вам письмо, которое связано с тревогой по поводу гриппа, его профилактики и лечения. С профессором Авдеевым С.Н. мы приняли решение написать это письмо после смерти беременной женщины, погибшей от осложнений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высокопатогенного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гриппа.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8191" y="6312670"/>
            <a:ext cx="8330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http://doctornet.ru/article/vysokopatogennyj-grippobrashhenie-akademika-chuchalina-ag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881227"/>
            <a:ext cx="4627563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4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69148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Научно охарактеризованные пандемии XIX—XX вв.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759377"/>
              </p:ext>
            </p:extLst>
          </p:nvPr>
        </p:nvGraphicFramePr>
        <p:xfrm>
          <a:off x="467544" y="1130752"/>
          <a:ext cx="8219256" cy="5069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955776"/>
                <a:gridCol w="2743200"/>
              </a:tblGrid>
              <a:tr h="93610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Пандемический период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Межпандемический</a:t>
                      </a:r>
                      <a:endParaRPr lang="ru-RU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период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Субтип</a:t>
                      </a:r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вируса гриппа А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4504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1889 - 1892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 год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H2N2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94076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1918 - 1919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 лет</a:t>
                      </a:r>
                    </a:p>
                    <a:p>
                      <a:r>
                        <a:rPr lang="en-US" sz="20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H1N1 («</a:t>
                      </a:r>
                      <a:r>
                        <a:rPr lang="ru-RU" sz="20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испанка»)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 лет</a:t>
                      </a:r>
                    </a:p>
                    <a:p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H1N1 («</a:t>
                      </a:r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испанка»)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94076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1957 - 1958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 лет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H2N2 («</a:t>
                      </a:r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азиатский грипп»)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94076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1968 - 1969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 лет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H3N2 («</a:t>
                      </a:r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гонконгский грипп»)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4504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2009 - …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 лет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H1N1 («</a:t>
                      </a:r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свиной грипп»)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Текст 9"/>
          <p:cNvSpPr txBox="1">
            <a:spLocks/>
          </p:cNvSpPr>
          <p:nvPr/>
        </p:nvSpPr>
        <p:spPr>
          <a:xfrm>
            <a:off x="323528" y="5979232"/>
            <a:ext cx="7848872" cy="8787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rgbClr val="6076B4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Л.В. </a:t>
            </a:r>
            <a:r>
              <a:rPr lang="ru-RU" sz="1600" dirty="0" err="1" smtClean="0">
                <a:solidFill>
                  <a:srgbClr val="6076B4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Колобухина</a:t>
            </a:r>
            <a:r>
              <a:rPr lang="ru-RU" sz="1600" dirty="0" smtClean="0">
                <a:solidFill>
                  <a:srgbClr val="6076B4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 </a:t>
            </a:r>
            <a:r>
              <a:rPr lang="ru-RU" sz="1600" dirty="0" err="1" smtClean="0">
                <a:solidFill>
                  <a:srgbClr val="6076B4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соавт</a:t>
            </a:r>
            <a:r>
              <a:rPr lang="ru-RU" sz="1600" dirty="0" smtClean="0">
                <a:solidFill>
                  <a:srgbClr val="6076B4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en-US" sz="1600" dirty="0" smtClean="0">
                <a:solidFill>
                  <a:srgbClr val="6076B4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CONSILIUM MEDICUM </a:t>
            </a:r>
            <a:r>
              <a:rPr lang="ru-RU" sz="1600" dirty="0" smtClean="0">
                <a:solidFill>
                  <a:srgbClr val="6076B4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2009.-</a:t>
            </a:r>
            <a:r>
              <a:rPr lang="en-US" sz="1600" dirty="0" smtClean="0">
                <a:solidFill>
                  <a:srgbClr val="6076B4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6076B4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ТОМ 11 / № 11/ С. 94-97</a:t>
            </a:r>
          </a:p>
          <a:p>
            <a:endParaRPr lang="ru-RU" sz="2000" dirty="0">
              <a:solidFill>
                <a:srgbClr val="6076B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2296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949" y="6402768"/>
            <a:ext cx="83454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2949" y="1047916"/>
            <a:ext cx="834548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Стратегия лечения включает назначение антивирусных препаратов. 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Опыт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Института пульмонологии по применению препарата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Ингавирин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при тяжелом и среднетяжелом гриппе: препарат назначают в дозе 90 мг, эффективность оценивается в ближайшие 4-6 часов. 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Если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этот период не произошло снижения температуры и уменьшения общих интоксикационных проявлений, то назначается повторная доза. Т.е.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 проводите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режим индивидуального титрования дозы, таким образом, суточная доза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Ингавирина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может составить до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3-4 капсул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день. Если в течении 24 часов не удалось добиться изменения самочувствия больных, необходимо провести ревизию диагноза и возможно назначение двойной антивирусной терапии: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just"/>
            <a:r>
              <a:rPr lang="ru-RU" sz="2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Ингавирин</a:t>
            </a: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180 мг/</a:t>
            </a:r>
            <a:r>
              <a:rPr lang="ru-RU" sz="2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сут</a:t>
            </a: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ru-RU" sz="20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Тамифлю</a:t>
            </a:r>
            <a:r>
              <a:rPr lang="ru-RU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150 </a:t>
            </a: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мг 2р/  </a:t>
            </a:r>
            <a:r>
              <a:rPr lang="ru-RU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сутки. </a:t>
            </a:r>
            <a:endParaRPr lang="ru-RU" sz="20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Главный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терапевт-пульмонолог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Минздравсоцразвития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России Академик РАМН, профессор А.Г.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Чучалин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just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Зам. директора ФГБУ «НИИ Пульмонологии» ФМБА России Профессор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С.Н.Авдеев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2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88640"/>
            <a:ext cx="8229600" cy="9361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Исследования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Ингавирина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® проводились во всех значимых научных центрах: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0355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Филиал ФГУ «48 ЦНИИ МО РФ» - «Вирусологический центр»,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г.Сергиев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Посад</a:t>
            </a:r>
          </a:p>
          <a:p>
            <a:pPr algn="just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ФГБУ НИИ гриппа, г. Санкт-Петербург</a:t>
            </a:r>
          </a:p>
          <a:p>
            <a:pPr algn="just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ГУ «НИИ вирусологии им.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Д.И.Ивановского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РАМН,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г.Москва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ГУ «НИИ ЭМ им.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Н.Ф.Гамалеи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РАМН,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г.Москва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algn="just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ЗАО «МЦ «Адаптоген»,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г.Санкт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-Петербург</a:t>
            </a:r>
          </a:p>
          <a:p>
            <a:pPr algn="just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ГУ «РОНЦ им.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Н.Н.Блохина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РАМН,г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Москва</a:t>
            </a:r>
          </a:p>
          <a:p>
            <a:pPr algn="just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НПО «ВИЛАР»,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г.Москва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ГУ «ВНЦ БАВ»,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г.Купавна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just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ЗАО «МЦ «Адаптоген»,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г.Санкт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-Петербург</a:t>
            </a:r>
          </a:p>
          <a:p>
            <a:pPr algn="just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лаборатории Венского Университета  Австрийские вирусологи и специалисты по молекулярной биологии подтвердили уникальные свойства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Ингавирина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как универсального антивирусного препарата (с апреля  2013).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096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Диссертационные исследования сравнительной эффективности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противовирусных средств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000" b="1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Свистунова</a:t>
            </a:r>
            <a:r>
              <a:rPr lang="ru-RU" sz="1000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Наталья Владимировна</a:t>
            </a:r>
            <a:br>
              <a:rPr lang="ru-RU" sz="1000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000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КЛИНИЧЕСКИЕ ОСОБЕННОСТИ СОВРЕМЕННОГО ГРИППА И СРАВНИТЕЛЬНЫЙ АНАЛИЗ ЭФФЕКТИВНОСТИ</a:t>
            </a:r>
            <a:br>
              <a:rPr lang="ru-RU" sz="1000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000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ПРОТИВОВИРУСНОЙ </a:t>
            </a:r>
            <a:r>
              <a:rPr lang="ru-RU" sz="1000" b="1" dirty="0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ТЕРАПИИ, диссертация </a:t>
            </a:r>
            <a:r>
              <a:rPr lang="ru-RU" sz="1000" b="1" dirty="0" err="1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канд</a:t>
            </a:r>
            <a:r>
              <a:rPr lang="ru-RU" sz="1000" b="1" dirty="0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мед наук,  Пенза 2014</a:t>
            </a:r>
            <a:endParaRPr lang="ru-RU" sz="1000" b="1" dirty="0">
              <a:solidFill>
                <a:schemeClr val="bg2">
                  <a:lumMod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1070" y="1340768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Умифеновир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арбидол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у детей и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имидазолилэтанамид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пентандиевой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кислоты (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ингавирин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у взрослых, раннее (в первые 2-е суток от начала заболевания) применение интерферона альфа-2b (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гриппферон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у беременных обладают оптимальным клиническим эффектом и по эффективности не уступают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осельтамивиру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тамифлю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позднем начале лечения более эффективными препаратами у детей являются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осельтамивир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тамифлю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и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умифеновир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арбидол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), у взрослых –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осельтамивир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тамифлю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и </a:t>
            </a:r>
            <a:r>
              <a:rPr lang="ru-RU" sz="2400" b="1" i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имидазолилэтанамид</a:t>
            </a:r>
            <a:r>
              <a:rPr lang="ru-RU" sz="2400" b="1" i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пентандиевой</a:t>
            </a:r>
            <a:r>
              <a:rPr lang="ru-RU" sz="2400" b="1" i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кислоты (</a:t>
            </a:r>
            <a:r>
              <a:rPr lang="ru-RU" sz="2400" b="1" i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ингавирин</a:t>
            </a:r>
            <a:r>
              <a:rPr lang="ru-RU" sz="2400" b="1" i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 беременных –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осельтамивир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тамифлю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588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504056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42304"/>
            <a:ext cx="37068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196752"/>
            <a:ext cx="572303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00" y="2132856"/>
            <a:ext cx="4509715" cy="44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05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Индукторы интерферонов</a:t>
            </a:r>
            <a:r>
              <a:rPr lang="en-US" sz="32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и экзогенные интерфероны в острую фазу гриппа и ОРЗ не действуют!</a:t>
            </a:r>
            <a:endParaRPr lang="ru-RU" sz="3200" b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Вирусы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парагриппа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обладают эффективными механизмами подавления интерферон индуцированного противовирусного каскада реакций, вследствие чего  они устойчивы к действию интерферона и его индукторов. </a:t>
            </a:r>
          </a:p>
          <a:p>
            <a:pPr marL="0" indent="0" algn="just"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Saladino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R.,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Ciambecchini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U.,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Nencioni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L.,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Palamara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A. T.  Recent  advances in the chemistry of parainfluenza-1 (Sendai) virus inhibitors. Med Res Rev 2003; 23: 4: 427—455.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17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Амиксин – индуктор синтеза эндогенных 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интерферонов</a:t>
            </a:r>
            <a:r>
              <a:rPr lang="ru-RU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применяется для профилактики гриппа и ОРВИ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125 мг – 1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таб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83453992"/>
              </p:ext>
            </p:extLst>
          </p:nvPr>
        </p:nvGraphicFramePr>
        <p:xfrm>
          <a:off x="611560" y="2766584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1863286"/>
            <a:ext cx="8136904" cy="959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нед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2 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нед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3 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нед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4 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нед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5 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нед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6 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нед</a:t>
            </a:r>
            <a:endParaRPr lang="ru-R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99592" y="2081842"/>
            <a:ext cx="457200" cy="3663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16896" y="2101625"/>
            <a:ext cx="457200" cy="3663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63888" y="2101625"/>
            <a:ext cx="457200" cy="3663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880600" y="2081842"/>
            <a:ext cx="457200" cy="3663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382456" y="2101625"/>
            <a:ext cx="457200" cy="3663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683160" y="2101625"/>
            <a:ext cx="457200" cy="3663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9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7"/>
            <a:ext cx="828092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12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21288"/>
            <a:ext cx="8229600" cy="6480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Клинические рекомендации. Грипп у беременных,2015 год.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Одним из наиболее частых осложнений гриппа во время беременности является синдром потери плода (самопроизвольные аборты, внутриутробная гибель плода, преждевременные роды). Причинами этого являются непосредственно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эмбриотоксическое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действие вируса и нарушение маточно-плацентарного кровообращения на фоне интоксикации и гипертермии. Частота самопроизвольного прерывания беременности достигает 20-25% при осложненном течении гриппа, преждевременные роды возникают у 16,5% рожениц [Климов В.А., 2009].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845096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Влияние гриппа на </a:t>
            </a:r>
          </a:p>
          <a:p>
            <a:pPr algn="l">
              <a:lnSpc>
                <a:spcPct val="100000"/>
              </a:lnSpc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течение беременности.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 descr="D:\doc\WEB\1\2016-01-19_ыаы112318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74658"/>
            <a:ext cx="2593457" cy="178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oc\WEB\1\2016-01-19_0852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76238"/>
            <a:ext cx="3390684" cy="262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0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/>
          <a:lstStyle/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Вакцинация беременных женщин от гриппа.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Материнская иммунизация инактивированной трехвалентной противогриппозной вакциной существенно снижает материнскую, эмбриональную и младенческую заболеваемость и смертность, связанную с инфекцией </a:t>
            </a:r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гриппа</a:t>
            </a:r>
            <a:r>
              <a:rPr lang="ru-RU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359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76076" cy="9075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Как связаны грипп и пневмококковая инфекция?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21046" y="5301208"/>
            <a:ext cx="58625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en-US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Grabowska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K et al. BMC Infect Dis 2006; 6:58</a:t>
            </a:r>
          </a:p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en-US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Brundage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JF. Lancet Infect Dis 2006; 6:303-312</a:t>
            </a:r>
          </a:p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7 Musher DM. Streptococcus </a:t>
            </a:r>
            <a:r>
              <a:rPr lang="en-US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pneumoniae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 In: </a:t>
            </a:r>
            <a:r>
              <a:rPr lang="en-US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Mandell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G, Bennett JE, Dolin R editors. Principles and practice of infectious diseases. 4th ed. New-York, USA: Churchill Livingstone, </a:t>
            </a:r>
            <a:r>
              <a:rPr lang="en-US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Inc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; 1995:1811-1826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 descr="D:\doc\WEB\1\2016-01-19_ыаы11085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282319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oc\WEB\1\2016-01-19_08524вап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750" y="1052736"/>
            <a:ext cx="583954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21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19472"/>
          </a:xfrm>
        </p:spPr>
        <p:txBody>
          <a:bodyPr/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Структура вируса гриппа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5832648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3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914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Позиция ВОЗ по пневмококковой вакцинации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489654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«Пневмококковые полисахаридные вакцины не иммуногены у детей &lt; 2 лет и не обеспечивают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бустерный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ответ при ревакцинации у привитых любого возраста»</a:t>
            </a:r>
          </a:p>
          <a:p>
            <a:pPr marL="0" indent="0" algn="just">
              <a:buNone/>
            </a:pPr>
            <a:endParaRPr lang="ru-RU" b="1" dirty="0">
              <a:solidFill>
                <a:schemeClr val="bg2">
                  <a:lumMod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«По результатам мета-анализа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рандомизированных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клинических исследований вакцинация ППВ23 обладает эффективностью в отношении ИПИ у молодых здоровых взрослых и не эффективна у детей и взрослых с высоким риском развития инвазивных пневмококковых инфекций, а также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иммунокомпроментированных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пациентов любого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возраста</a:t>
            </a:r>
          </a:p>
          <a:p>
            <a:pPr algn="just"/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5608" y="6117890"/>
            <a:ext cx="7920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Pneumococcal vaccines WHO position paper-2012, WER No 14, 2012, 87, 129-144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272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7647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Сравнительная характеристика полисахаридных и конъюгированных вакцин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659113"/>
              </p:ext>
            </p:extLst>
          </p:nvPr>
        </p:nvGraphicFramePr>
        <p:xfrm>
          <a:off x="179512" y="908050"/>
          <a:ext cx="8784976" cy="5684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6960"/>
                <a:gridCol w="4398016"/>
              </a:tblGrid>
              <a:tr h="655723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Полисахаридная вакцина</a:t>
                      </a:r>
                      <a:r>
                        <a:rPr lang="ru-RU" dirty="0" smtClean="0"/>
                        <a:t>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	</a:t>
                      </a:r>
                      <a:r>
                        <a:rPr lang="ru-RU" sz="2400" dirty="0" smtClean="0"/>
                        <a:t>Конъюгированная вакцина</a:t>
                      </a:r>
                      <a:endParaRPr lang="ru-RU" sz="2400" dirty="0"/>
                    </a:p>
                  </a:txBody>
                  <a:tcPr/>
                </a:tc>
              </a:tr>
              <a:tr h="74655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Очищенный </a:t>
                      </a:r>
                      <a:r>
                        <a:rPr lang="ru-RU" b="1" dirty="0" err="1" smtClean="0"/>
                        <a:t>капсулярный</a:t>
                      </a:r>
                      <a:r>
                        <a:rPr lang="ru-RU" b="1" dirty="0" smtClean="0"/>
                        <a:t> полисахарид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Капсулярный</a:t>
                      </a:r>
                      <a:r>
                        <a:rPr lang="ru-RU" b="1" dirty="0" smtClean="0"/>
                        <a:t> полисахарид, конъюгированный с белком-носителем </a:t>
                      </a:r>
                      <a:endParaRPr lang="ru-RU" b="1" dirty="0"/>
                    </a:p>
                  </a:txBody>
                  <a:tcPr/>
                </a:tc>
              </a:tr>
              <a:tr h="74655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Т-независимый иммунный ответ не эффективен у детей раннего возраста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Т-зависимый иммунный ответ эффективен у детей раннего возраста </a:t>
                      </a:r>
                      <a:endParaRPr lang="ru-RU" b="1" dirty="0"/>
                    </a:p>
                  </a:txBody>
                  <a:tcPr/>
                </a:tc>
              </a:tr>
              <a:tr h="73767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Нет выработки иммунной памяти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Выработка долговременной иммунной памяти </a:t>
                      </a:r>
                      <a:endParaRPr lang="ru-RU" b="1" dirty="0"/>
                    </a:p>
                  </a:txBody>
                  <a:tcPr/>
                </a:tc>
              </a:tr>
              <a:tr h="88272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Выработка преимущественно антител класса </a:t>
                      </a:r>
                      <a:r>
                        <a:rPr lang="ru-RU" b="1" dirty="0" err="1" smtClean="0"/>
                        <a:t>IgM</a:t>
                      </a:r>
                      <a:r>
                        <a:rPr lang="ru-RU" b="1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IgG</a:t>
                      </a:r>
                      <a:r>
                        <a:rPr lang="en-US" b="1" dirty="0" smtClean="0"/>
                        <a:t>-</a:t>
                      </a:r>
                      <a:r>
                        <a:rPr lang="ru-RU" b="1" dirty="0" smtClean="0"/>
                        <a:t>бактериальная активность сыворотки </a:t>
                      </a:r>
                      <a:endParaRPr lang="ru-RU" b="1" dirty="0"/>
                    </a:p>
                  </a:txBody>
                  <a:tcPr/>
                </a:tc>
              </a:tr>
              <a:tr h="141236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Низкая эффективность </a:t>
                      </a:r>
                      <a:r>
                        <a:rPr lang="ru-RU" b="1" dirty="0" err="1" smtClean="0"/>
                        <a:t>бустерных</a:t>
                      </a:r>
                      <a:r>
                        <a:rPr lang="ru-RU" b="1" dirty="0" smtClean="0"/>
                        <a:t> доз, риск </a:t>
                      </a:r>
                      <a:r>
                        <a:rPr lang="ru-RU" b="1" dirty="0" err="1" smtClean="0"/>
                        <a:t>гипореспонсивности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Выраженный вторичный иммунный ответ, в том числе на ревакцинирующую дозу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24" y="6089650"/>
            <a:ext cx="9123376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0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ВОЗ, Европейским медицинским агентством, Американским центром по контролю за заболеваниями (CDC), Американским комитетом по практике иммунизации (ACIP), Междисциплинарным советом экспертов РФ на основании исследований даны следующие рекомендации по применению пневмококковых вакцин у взрослых:</a:t>
            </a:r>
          </a:p>
          <a:p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	Вакцинацию взрослых против пневмококковой инфекции необходимо начинать с ПКВ13</a:t>
            </a:r>
          </a:p>
          <a:p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	Вакцинации против пневмококковой инфекции вакцинами ПКВ13 и ППВ23 подлежат все взрослые в возрасте старше 65 лет.</a:t>
            </a:r>
          </a:p>
          <a:p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	Даже в случае, если пациент ранее вакцинирован ППВ23, ему необходима одна доза ПКВ13</a:t>
            </a:r>
          </a:p>
          <a:p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	Временные интервалы между ПКВ13 и ППВ23 в зависимости от стартовой вакцины 6-12 мес., при этом между дозами ППВ23 – не менее 5 лет</a:t>
            </a:r>
          </a:p>
          <a:p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Взрослым, включая пациентов, ранее вакцинированным ППВ23, ПКВ13 вводят однократно. Необходимость ревакцинации не установлена.</a:t>
            </a:r>
          </a:p>
          <a:p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Взрослым 18-50 лет из групп риска (хронические БОД, хронические болезни сердца, сахарный диабет, курильщики сигарет и т.д.) после вакцинации ПКВ13 рекомендуется введение одной дозы ППВ23, но не ранее, чем через 1 год после введения ПКВ.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00092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Вакцинопрофилактика пневмококковой инфекции. Федеральные клинические рекомендации. – Москва, 2015 – 24 с.</a:t>
            </a:r>
          </a:p>
        </p:txBody>
      </p:sp>
    </p:spTree>
    <p:extLst>
      <p:ext uri="{BB962C8B-B14F-4D97-AF65-F5344CB8AC3E}">
        <p14:creationId xmlns:p14="http://schemas.microsoft.com/office/powerpoint/2010/main" val="401048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s://tverweek.com/media/k2/items/cache/df8bdc0787eb68c35292ff74fa60466b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284984"/>
            <a:ext cx="6014442" cy="391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mediasubs.ru/group/uploads/zh/zhenskie-sekretiki/image2/g3LTliZGQ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99913"/>
            <a:ext cx="4824536" cy="280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oveti.com.ua/wp-content/uploads/2015/09/lechenie-gripp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52245"/>
            <a:ext cx="3962722" cy="287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7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Вирусы гриппа человека, имеющие эпидемическое распространение с 2009г.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0" lvl="8" indent="0">
              <a:buNone/>
            </a:pPr>
            <a:r>
              <a:rPr lang="ru-RU" dirty="0" smtClean="0"/>
              <a:t>        </a:t>
            </a:r>
          </a:p>
          <a:p>
            <a:pPr marL="3657600" lvl="8" indent="0">
              <a:buNone/>
            </a:pP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57600" lvl="8" indent="0">
              <a:buNone/>
            </a:pPr>
            <a:endParaRPr lang="ru-R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57600" lvl="8" indent="0">
              <a:buNone/>
            </a:pP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A(H1N1)pdm09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57600" lvl="8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A(H3N2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3657600" lvl="8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В/линия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Ямагата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-подобных</a:t>
            </a:r>
          </a:p>
          <a:p>
            <a:pPr marL="3657600" lvl="8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B/линия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Виктория подобных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212752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9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7200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Факторы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риска тяжелого течения гриппа А (H1N1) pdm09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2736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возраст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менее 2 и старше 65 лет,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беременность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избыточная масса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тела, а также сопутствующие заболевания: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хроническая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обструктивная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болезнь легких (ХОБЛ),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бронхиальная астма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хронический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обструктивный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бронхит,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сердечно-сосудистые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заболевания,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сахарный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диабет,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аутоиммунные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заболевания;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неврологическая патология; 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онкологические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заболевания; заболевания крови,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хроническая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алкогольная интоксикация (ХАИ)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http://www.who.int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538340"/>
              </p:ext>
            </p:extLst>
          </p:nvPr>
        </p:nvGraphicFramePr>
        <p:xfrm>
          <a:off x="539552" y="332656"/>
          <a:ext cx="8424936" cy="547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664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Смертность</a:t>
                      </a:r>
                      <a:r>
                        <a:rPr lang="ru-RU" sz="28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среди пациентов групп риска</a:t>
                      </a:r>
                      <a:endParaRPr lang="ru-RU" sz="2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64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Смертность от гриппа и пневмонии на 100 тыс. населения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64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Респираторная + сердечно-сосудистая патология     </a:t>
                      </a:r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870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64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Диабет + сердечно – сосудистые заболевания </a:t>
                      </a:r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          </a:t>
                      </a:r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481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64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Заболевания легких</a:t>
                      </a:r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                                                                   </a:t>
                      </a:r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240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64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Сердечно – сосудистая патология</a:t>
                      </a:r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                                    </a:t>
                      </a:r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104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64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Здоровые взрослые</a:t>
                      </a:r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                                                                       </a:t>
                      </a:r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64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Смертность от пневмонии и гриппа во время эпидемий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трелка вверх 5"/>
          <p:cNvSpPr/>
          <p:nvPr/>
        </p:nvSpPr>
        <p:spPr>
          <a:xfrm>
            <a:off x="6156176" y="1340768"/>
            <a:ext cx="2520280" cy="4464496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87727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http://www.privivka.ru/ru/expert/bulletin/archive/?id=14&amp;tid=93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07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89566"/>
            <a:ext cx="86409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Беременные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женщины, больные гриппом требуют госпитализации в 4 раза чаще, чем небеременные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algn="just"/>
            <a:endParaRPr lang="ru-RU" sz="20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Наиболее тяжело протекает грипп у пациенток в третьем триместре беременности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algn="just"/>
            <a:endParaRPr lang="ru-RU" sz="20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Более 8% госпитализированных беременных (преимущественно в третьем триместре заболевания) требуют проведения интенсивной терапии;</a:t>
            </a:r>
          </a:p>
          <a:p>
            <a:pPr algn="just"/>
            <a:endParaRPr lang="ru-RU" sz="20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Показатель летальности от гриппа среди пациенток в третьем триместре беременности максимален и достигает 16,9%, а уровень смертности среди всех госпитализированных взрослых составляет 6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%;</a:t>
            </a:r>
          </a:p>
          <a:p>
            <a:pPr algn="just"/>
            <a:endParaRPr lang="ru-RU" sz="20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Преждевременные роды у беременных с гриппом наблюдаются в 3 раза чаще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algn="just"/>
            <a:endParaRPr lang="ru-RU" sz="20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Перинатальная смертность в 5 раз выше.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198698"/>
            <a:ext cx="8229600" cy="792088"/>
          </a:xfrm>
        </p:spPr>
        <p:txBody>
          <a:bodyPr/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Беременные – группа риска по гриппу!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73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529654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Клинические рекомендации. Грипп у беременных. 2015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8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628800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Проникновение вируса через верхние дыхательные пути;</a:t>
            </a:r>
          </a:p>
          <a:p>
            <a:pPr algn="just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Репродукция вируса в цилиндрических клетках эпителия респираторного тракта;</a:t>
            </a:r>
          </a:p>
          <a:p>
            <a:pPr algn="just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Выработка интерферона инфицированными клетками;</a:t>
            </a:r>
          </a:p>
          <a:p>
            <a:pPr algn="just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Вирусемия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виремия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),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токсинемия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algn="just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Поражение сосудистой системы;</a:t>
            </a:r>
          </a:p>
          <a:p>
            <a:pPr algn="just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Нейротоксический синдром;</a:t>
            </a:r>
          </a:p>
          <a:p>
            <a:pPr algn="just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Транзиторный вторичный иммунодефицит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Присоединение бактериальной инфекции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5343" y="692696"/>
            <a:ext cx="8229600" cy="504056"/>
          </a:xfrm>
        </p:spPr>
        <p:txBody>
          <a:bodyPr/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этапы патогенеза гриппа       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                                                             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47" y="6021288"/>
            <a:ext cx="84804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0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1862</TotalTime>
  <Words>4271</Words>
  <Application>Microsoft Office PowerPoint</Application>
  <PresentationFormat>Экран (4:3)</PresentationFormat>
  <Paragraphs>393</Paragraphs>
  <Slides>43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Исполнительная</vt:lpstr>
      <vt:lpstr>Грипп.  Обзор клинических рекомендаций.</vt:lpstr>
      <vt:lpstr>Презентация PowerPoint</vt:lpstr>
      <vt:lpstr>Научно охарактеризованные пандемии XIX—XX вв.</vt:lpstr>
      <vt:lpstr>Структура вируса гриппа</vt:lpstr>
      <vt:lpstr>Вирусы гриппа человека, имеющие эпидемическое распространение с 2009г.</vt:lpstr>
      <vt:lpstr>Факторы риска тяжелого течения гриппа А (H1N1) pdm09 </vt:lpstr>
      <vt:lpstr>Презентация PowerPoint</vt:lpstr>
      <vt:lpstr>Беременные – группа риска по гриппу!</vt:lpstr>
      <vt:lpstr>         Основные этапы патогенеза гриппа                                                                                                                               </vt:lpstr>
      <vt:lpstr>        Частота клинических симптомов  неосложненного гриппа Методические рекомендации № 28 "Грипп, вызванный новым пандемическим вирусом A(H1N1) swl: клиника, диагностика, лечение". - М., 2009. - С. 11. </vt:lpstr>
      <vt:lpstr>Осложнения гриппа</vt:lpstr>
      <vt:lpstr>Головной мозг (Чучалин А.Г., 2009)</vt:lpstr>
      <vt:lpstr>Легкие (Колобухина Л.В., 2010)</vt:lpstr>
      <vt:lpstr>Легкие (Колобухина Л.В., 2010)</vt:lpstr>
      <vt:lpstr>Пневмония при гриппе.</vt:lpstr>
      <vt:lpstr>Критерии лабораторного подтверждения диагноза</vt:lpstr>
      <vt:lpstr>Презентация PowerPoint</vt:lpstr>
      <vt:lpstr>Презентация PowerPoint</vt:lpstr>
      <vt:lpstr>Основные препараты для лечения гриппа Киселев О.И., НИИ гриппа,2010</vt:lpstr>
      <vt:lpstr>Классификация индукторов интерферонов Ф.И. Ершов, О.И. Киселев, 2005 год.</vt:lpstr>
      <vt:lpstr>  Лечение гриппа  (Малышев Н.А. Особенности пандемического гриппа A (H1N1) pdm09/ Н.А. Малышев, М.В. Базарова, Г. Н. Кареткина с соав.// Инфекционные болезни. – 2013. – №2.) </vt:lpstr>
      <vt:lpstr>Презентация PowerPoint</vt:lpstr>
      <vt:lpstr>Ингавирин-инновационный препарат</vt:lpstr>
      <vt:lpstr>Антивирусное действие ингавирина.</vt:lpstr>
      <vt:lpstr>Презентация PowerPoint</vt:lpstr>
      <vt:lpstr>Сравнительные исследования ИТС при применении ингавирина, арбидола, плацебо</vt:lpstr>
      <vt:lpstr>Продолжительность основных симптомов гриппа в динамике лечения по дням болезни</vt:lpstr>
      <vt:lpstr>Презентация PowerPoint</vt:lpstr>
      <vt:lpstr>Высокопатогенный грипп. Обращение академика Чучалина А.Г.</vt:lpstr>
      <vt:lpstr>Презентация PowerPoint</vt:lpstr>
      <vt:lpstr>Исследования Ингавирина® проводились во всех значимых научных центрах: </vt:lpstr>
      <vt:lpstr>Диссертационные исследования сравнительной эффективности противовирусных средств Свистунова Наталья Владимировна КЛИНИЧЕСКИЕ ОСОБЕННОСТИ СОВРЕМЕННОГО ГРИППА И СРАВНИТЕЛЬНЫЙ АНАЛИЗ ЭФФЕКТИВНОСТИ ПРОТИВОВИРУСНОЙ ТЕРАПИИ, диссертация канд  мед наук,  Пенза 2014</vt:lpstr>
      <vt:lpstr>Презентация PowerPoint</vt:lpstr>
      <vt:lpstr>Индукторы интерферонов  и экзогенные интерфероны в острую фазу гриппа и ОРЗ не действуют!</vt:lpstr>
      <vt:lpstr>Презентация PowerPoint</vt:lpstr>
      <vt:lpstr>Презентация PowerPoint</vt:lpstr>
      <vt:lpstr>Клинические рекомендации. Грипп у беременных,2015 год.</vt:lpstr>
      <vt:lpstr>Вакцинация беременных женщин от гриппа.</vt:lpstr>
      <vt:lpstr>Как связаны грипп и пневмококковая инфекция?</vt:lpstr>
      <vt:lpstr>Позиция ВОЗ по пневмококковой вакцинации</vt:lpstr>
      <vt:lpstr>Сравнительная характеристика полисахаридных и конъюгированных вакцин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Александровна Аглямова</dc:creator>
  <cp:lastModifiedBy>Alex</cp:lastModifiedBy>
  <cp:revision>139</cp:revision>
  <dcterms:created xsi:type="dcterms:W3CDTF">2015-08-31T16:37:08Z</dcterms:created>
  <dcterms:modified xsi:type="dcterms:W3CDTF">2016-01-19T06:02:27Z</dcterms:modified>
</cp:coreProperties>
</file>