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2007" autoAdjust="0"/>
  </p:normalViewPr>
  <p:slideViewPr>
    <p:cSldViewPr>
      <p:cViewPr varScale="1">
        <p:scale>
          <a:sx n="64" d="100"/>
          <a:sy n="64" d="100"/>
        </p:scale>
        <p:origin x="-153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12604D-FEE0-41CB-B1CD-56544D74FABD}" type="datetimeFigureOut">
              <a:rPr lang="ru-RU" smtClean="0"/>
              <a:pPr/>
              <a:t>07.06.2017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8BA368-34B2-4100-B4F8-3B01F770BBE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12604D-FEE0-41CB-B1CD-56544D74FABD}" type="datetimeFigureOut">
              <a:rPr lang="ru-RU" smtClean="0"/>
              <a:pPr/>
              <a:t>07.06.2017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8BA368-34B2-4100-B4F8-3B01F770BBE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12604D-FEE0-41CB-B1CD-56544D74FABD}" type="datetimeFigureOut">
              <a:rPr lang="ru-RU" smtClean="0"/>
              <a:pPr/>
              <a:t>07.06.2017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8BA368-34B2-4100-B4F8-3B01F770BBE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12604D-FEE0-41CB-B1CD-56544D74FABD}" type="datetimeFigureOut">
              <a:rPr lang="ru-RU" smtClean="0"/>
              <a:pPr/>
              <a:t>07.06.2017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8BA368-34B2-4100-B4F8-3B01F770BBE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12604D-FEE0-41CB-B1CD-56544D74FABD}" type="datetimeFigureOut">
              <a:rPr lang="ru-RU" smtClean="0"/>
              <a:pPr/>
              <a:t>07.06.2017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8BA368-34B2-4100-B4F8-3B01F770BBE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12604D-FEE0-41CB-B1CD-56544D74FABD}" type="datetimeFigureOut">
              <a:rPr lang="ru-RU" smtClean="0"/>
              <a:pPr/>
              <a:t>07.06.2017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8BA368-34B2-4100-B4F8-3B01F770BBE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12604D-FEE0-41CB-B1CD-56544D74FABD}" type="datetimeFigureOut">
              <a:rPr lang="ru-RU" smtClean="0"/>
              <a:pPr/>
              <a:t>07.06.2017</a:t>
            </a:fld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8BA368-34B2-4100-B4F8-3B01F770BBE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12604D-FEE0-41CB-B1CD-56544D74FABD}" type="datetimeFigureOut">
              <a:rPr lang="ru-RU" smtClean="0"/>
              <a:pPr/>
              <a:t>07.06.2017</a:t>
            </a:fld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8BA368-34B2-4100-B4F8-3B01F770BBE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12604D-FEE0-41CB-B1CD-56544D74FABD}" type="datetimeFigureOut">
              <a:rPr lang="ru-RU" smtClean="0"/>
              <a:pPr/>
              <a:t>07.06.2017</a:t>
            </a:fld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8BA368-34B2-4100-B4F8-3B01F770BBE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12604D-FEE0-41CB-B1CD-56544D74FABD}" type="datetimeFigureOut">
              <a:rPr lang="ru-RU" smtClean="0"/>
              <a:pPr/>
              <a:t>07.06.2017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8BA368-34B2-4100-B4F8-3B01F770BBE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12604D-FEE0-41CB-B1CD-56544D74FABD}" type="datetimeFigureOut">
              <a:rPr lang="ru-RU" smtClean="0"/>
              <a:pPr/>
              <a:t>07.06.2017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8BA368-34B2-4100-B4F8-3B01F770BBE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fld id="{B012604D-FEE0-41CB-B1CD-56544D74FABD}" type="datetimeFigureOut">
              <a:rPr lang="ru-RU" smtClean="0"/>
              <a:pPr/>
              <a:t>07.06.2017</a:t>
            </a:fld>
            <a:endParaRPr lang="ru-R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endParaRPr lang="ru-R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fld id="{BB8BA368-34B2-4100-B4F8-3B01F770BBE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Прямоугольник 59"/>
          <p:cNvSpPr/>
          <p:nvPr/>
        </p:nvSpPr>
        <p:spPr>
          <a:xfrm>
            <a:off x="214282" y="3143248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u="sng" dirty="0" smtClean="0">
                <a:latin typeface="Arial" pitchFamily="34" charset="0"/>
                <a:ea typeface="Times New Roman" pitchFamily="18" charset="0"/>
              </a:rPr>
              <a:t>Будьте внимательны и осторожны в зимнее время, особенно в гололед!</a:t>
            </a:r>
            <a:endParaRPr lang="ru-RU" sz="1400" u="sng" dirty="0" smtClean="0">
              <a:latin typeface="Arial" pitchFamily="34" charset="0"/>
              <a:ea typeface="Times New Roman" pitchFamily="18" charset="0"/>
            </a:endParaRPr>
          </a:p>
        </p:txBody>
      </p:sp>
      <p:sp>
        <p:nvSpPr>
          <p:cNvPr id="61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329642" cy="642942"/>
          </a:xfr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ru-RU" sz="2400" b="1" dirty="0" smtClean="0"/>
              <a:t>Эй, товарищ, оглянись – ты от травмы увернись!!!</a:t>
            </a:r>
            <a:endParaRPr lang="ru-RU" sz="2400" b="1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214282" y="1000108"/>
            <a:ext cx="84296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chemeClr val="tx2">
                    <a:lumMod val="90000"/>
                  </a:schemeClr>
                </a:solidFill>
                <a:latin typeface="Arial" pitchFamily="34" charset="0"/>
                <a:ea typeface="Times New Roman" pitchFamily="18" charset="0"/>
              </a:rPr>
              <a:t>Травматизм – совокупность травм,  возникших в определенной группе населения за определенный отрезок времени.</a:t>
            </a:r>
            <a:endParaRPr lang="ru-RU" sz="1400" dirty="0" smtClean="0">
              <a:solidFill>
                <a:schemeClr val="tx2">
                  <a:lumMod val="90000"/>
                </a:schemeClr>
              </a:solidFill>
              <a:latin typeface="Arial" pitchFamily="34" charset="0"/>
            </a:endParaRPr>
          </a:p>
        </p:txBody>
      </p:sp>
      <p:sp>
        <p:nvSpPr>
          <p:cNvPr id="71" name="Text Box 16"/>
          <p:cNvSpPr txBox="1">
            <a:spLocks noChangeArrowheads="1"/>
          </p:cNvSpPr>
          <p:nvPr/>
        </p:nvSpPr>
        <p:spPr bwMode="auto">
          <a:xfrm>
            <a:off x="3929058" y="5857892"/>
            <a:ext cx="4214842" cy="785818"/>
          </a:xfrm>
          <a:prstGeom prst="rect">
            <a:avLst/>
          </a:prstGeom>
          <a:noFill/>
          <a:ln w="9525" algn="in">
            <a:solidFill>
              <a:schemeClr val="tx2">
                <a:lumMod val="90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pitchFamily="34" charset="0"/>
              </a:rPr>
              <a:t>При получении травмы необходимо вызвать бригаду скорой медицинской помощи или при возможности самостоятельно обратиться в ближайшее медицинское учреждение</a:t>
            </a:r>
            <a:r>
              <a:rPr kumimoji="0" lang="ru-RU" sz="1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</a:rPr>
              <a:t>.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1928794" y="3714752"/>
            <a:ext cx="1214446" cy="738664"/>
          </a:xfrm>
          <a:prstGeom prst="rect">
            <a:avLst/>
          </a:prstGeom>
          <a:ln w="28575">
            <a:solidFill>
              <a:schemeClr val="tx2">
                <a:lumMod val="9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Во избежание опасности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1643042" y="1500174"/>
            <a:ext cx="268977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u="sng" dirty="0" smtClean="0">
                <a:solidFill>
                  <a:srgbClr val="663300"/>
                </a:solidFill>
                <a:latin typeface="Arial" pitchFamily="34" charset="0"/>
                <a:ea typeface="Times New Roman" pitchFamily="18" charset="0"/>
              </a:rPr>
              <a:t>Профилактика травматизма</a:t>
            </a:r>
            <a:endParaRPr lang="ru-RU" sz="1400" dirty="0" smtClean="0">
              <a:latin typeface="Arial" pitchFamily="34" charset="0"/>
              <a:ea typeface="Times New Roman" pitchFamily="18" charset="0"/>
            </a:endParaRPr>
          </a:p>
        </p:txBody>
      </p:sp>
      <p:sp>
        <p:nvSpPr>
          <p:cNvPr id="103" name="Стрелка вниз 102"/>
          <p:cNvSpPr/>
          <p:nvPr/>
        </p:nvSpPr>
        <p:spPr>
          <a:xfrm>
            <a:off x="2000232" y="1785926"/>
            <a:ext cx="285752" cy="357190"/>
          </a:xfrm>
          <a:prstGeom prst="downArrow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4" name="Стрелка вниз 103"/>
          <p:cNvSpPr/>
          <p:nvPr/>
        </p:nvSpPr>
        <p:spPr>
          <a:xfrm>
            <a:off x="3714744" y="1785926"/>
            <a:ext cx="285752" cy="357190"/>
          </a:xfrm>
          <a:prstGeom prst="downArrow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7" name="Скругленный прямоугольник 106"/>
          <p:cNvSpPr/>
          <p:nvPr/>
        </p:nvSpPr>
        <p:spPr>
          <a:xfrm>
            <a:off x="214282" y="2214554"/>
            <a:ext cx="2571768" cy="857256"/>
          </a:xfrm>
          <a:prstGeom prst="roundRect">
            <a:avLst>
              <a:gd name="adj" fmla="val 21913"/>
            </a:avLst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  <a:t>во-первых, обеспечение безопасности, соблюдение правил безопасности и повышение мер ответственности за их нарушение.</a:t>
            </a:r>
          </a:p>
        </p:txBody>
      </p:sp>
      <p:sp>
        <p:nvSpPr>
          <p:cNvPr id="108" name="Скругленный прямоугольник 107"/>
          <p:cNvSpPr/>
          <p:nvPr/>
        </p:nvSpPr>
        <p:spPr>
          <a:xfrm>
            <a:off x="2928926" y="2214554"/>
            <a:ext cx="2571768" cy="857256"/>
          </a:xfrm>
          <a:prstGeom prst="round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1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  <a:t>во-вторых, пропаганда ведения здорового и безопасного образа жизни широкими массами населения</a:t>
            </a:r>
            <a:r>
              <a:rPr lang="ru-RU" sz="1000" dirty="0" smtClean="0">
                <a:solidFill>
                  <a:schemeClr val="tx1"/>
                </a:solidFill>
                <a:latin typeface="Arial" pitchFamily="34" charset="0"/>
                <a:ea typeface="Times New Roman" pitchFamily="18" charset="0"/>
              </a:rPr>
              <a:t>.</a:t>
            </a:r>
            <a:endParaRPr lang="ru-RU" sz="1000" dirty="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10" name="Прямоугольник 109"/>
          <p:cNvSpPr/>
          <p:nvPr/>
        </p:nvSpPr>
        <p:spPr>
          <a:xfrm>
            <a:off x="6143636" y="1857364"/>
            <a:ext cx="2286016" cy="523220"/>
          </a:xfrm>
          <a:prstGeom prst="rect">
            <a:avLst/>
          </a:prstGeom>
          <a:noFill/>
          <a:ln w="28575">
            <a:solidFill>
              <a:schemeClr val="tx2">
                <a:lumMod val="9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В борьбе </a:t>
            </a:r>
            <a:r>
              <a:rPr lang="ru-RU" sz="1400" b="1" u="sng" dirty="0" smtClean="0">
                <a:solidFill>
                  <a:srgbClr val="002060"/>
                </a:solidFill>
              </a:rPr>
              <a:t>с детским травматизмом </a:t>
            </a:r>
            <a:endParaRPr lang="ru-RU" sz="1400" b="1" dirty="0">
              <a:solidFill>
                <a:srgbClr val="002060"/>
              </a:solidFill>
            </a:endParaRPr>
          </a:p>
        </p:txBody>
      </p:sp>
      <p:sp>
        <p:nvSpPr>
          <p:cNvPr id="111" name="Овал 110"/>
          <p:cNvSpPr/>
          <p:nvPr/>
        </p:nvSpPr>
        <p:spPr>
          <a:xfrm>
            <a:off x="5715008" y="2571744"/>
            <a:ext cx="1643074" cy="85725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</a:rPr>
              <a:t>разъяснение опасности игр на улице</a:t>
            </a:r>
            <a:endParaRPr lang="ru-RU" sz="1100" dirty="0">
              <a:solidFill>
                <a:schemeClr val="tx1"/>
              </a:solidFill>
            </a:endParaRPr>
          </a:p>
        </p:txBody>
      </p:sp>
      <p:sp>
        <p:nvSpPr>
          <p:cNvPr id="113" name="Овал 112"/>
          <p:cNvSpPr/>
          <p:nvPr/>
        </p:nvSpPr>
        <p:spPr>
          <a:xfrm>
            <a:off x="6715140" y="3714752"/>
            <a:ext cx="2000264" cy="857256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создание широкой сети детских площадок, парков, садов</a:t>
            </a:r>
            <a:endParaRPr lang="ru-RU" sz="1100" dirty="0"/>
          </a:p>
        </p:txBody>
      </p:sp>
      <p:sp>
        <p:nvSpPr>
          <p:cNvPr id="114" name="Овал 113"/>
          <p:cNvSpPr/>
          <p:nvPr/>
        </p:nvSpPr>
        <p:spPr>
          <a:xfrm>
            <a:off x="5429256" y="4786322"/>
            <a:ext cx="2023886" cy="928694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улучшение техники безопасности городского транспорта</a:t>
            </a:r>
            <a:endParaRPr lang="ru-RU" sz="1100" dirty="0"/>
          </a:p>
        </p:txBody>
      </p:sp>
      <p:pic>
        <p:nvPicPr>
          <p:cNvPr id="1027" name="Picture 3" descr="101614358_Dokt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15338" y="5803513"/>
            <a:ext cx="500066" cy="1054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2" descr="GJblagofH5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3643314"/>
            <a:ext cx="1577275" cy="1046924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</p:spPr>
      </p:pic>
      <p:sp>
        <p:nvSpPr>
          <p:cNvPr id="32" name="Прямоугольник 31"/>
          <p:cNvSpPr/>
          <p:nvPr/>
        </p:nvSpPr>
        <p:spPr>
          <a:xfrm>
            <a:off x="214282" y="4714884"/>
            <a:ext cx="1571636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Arial" pitchFamily="34" charset="0"/>
                <a:ea typeface="Times New Roman" pitchFamily="18" charset="0"/>
              </a:rPr>
              <a:t>внимательно смотрите под ноги, ступайте не широко, шагайте медленно, на всю подошву</a:t>
            </a:r>
            <a:r>
              <a:rPr lang="ru-RU" sz="1050" dirty="0" smtClean="0">
                <a:latin typeface="Arial" pitchFamily="34" charset="0"/>
                <a:ea typeface="Times New Roman" pitchFamily="18" charset="0"/>
              </a:rPr>
              <a:t>.</a:t>
            </a:r>
            <a:endParaRPr lang="ru-RU" sz="1050" dirty="0"/>
          </a:p>
        </p:txBody>
      </p:sp>
      <p:pic>
        <p:nvPicPr>
          <p:cNvPr id="33" name="Picture 4" descr=" Зимняя женская обувь из замши на плоской рифлёной подошве, со шнурками и с мехом внутри.  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28794" y="4572008"/>
            <a:ext cx="1214446" cy="1143008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</p:spPr>
      </p:pic>
      <p:sp>
        <p:nvSpPr>
          <p:cNvPr id="34" name="Прямоугольник 33"/>
          <p:cNvSpPr/>
          <p:nvPr/>
        </p:nvSpPr>
        <p:spPr>
          <a:xfrm>
            <a:off x="1928794" y="5715016"/>
            <a:ext cx="1214446" cy="928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Arial" pitchFamily="34" charset="0"/>
                <a:ea typeface="Times New Roman" pitchFamily="18" charset="0"/>
              </a:rPr>
              <a:t>лучше пользоваться обувью с рифленой подошвой.</a:t>
            </a:r>
            <a:endParaRPr lang="ru-RU" sz="1100" dirty="0"/>
          </a:p>
        </p:txBody>
      </p:sp>
      <p:pic>
        <p:nvPicPr>
          <p:cNvPr id="35" name="Picture 5" descr="46555-stilnye-sapogi-na-vysokom-kabluke-s-krasnoj-podoshvoj_s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3643314"/>
            <a:ext cx="1501459" cy="1000132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</p:spPr>
      </p:pic>
      <p:sp>
        <p:nvSpPr>
          <p:cNvPr id="36" name="Прямоугольник 35"/>
          <p:cNvSpPr/>
          <p:nvPr/>
        </p:nvSpPr>
        <p:spPr>
          <a:xfrm>
            <a:off x="3286116" y="4643446"/>
            <a:ext cx="1500198" cy="10715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latin typeface="Arial" pitchFamily="34" charset="0"/>
                <a:ea typeface="Times New Roman" pitchFamily="18" charset="0"/>
              </a:rPr>
              <a:t>девушкам на время гололеда стоит забыть о высоких, тонких каблуках.</a:t>
            </a:r>
            <a:endParaRPr lang="ru-RU" sz="1100" dirty="0"/>
          </a:p>
        </p:txBody>
      </p:sp>
      <p:pic>
        <p:nvPicPr>
          <p:cNvPr id="37" name="Picture 2" descr="children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72330" y="2500306"/>
            <a:ext cx="1500198" cy="1055694"/>
          </a:xfrm>
          <a:prstGeom prst="rect">
            <a:avLst/>
          </a:prstGeom>
          <a:solidFill>
            <a:schemeClr val="accent2"/>
          </a:solidFill>
          <a:ln w="28575">
            <a:solidFill>
              <a:srgbClr val="7030A0"/>
            </a:solidFill>
            <a:miter lim="800000"/>
            <a:headEnd/>
            <a:tailEnd/>
          </a:ln>
        </p:spPr>
      </p:pic>
      <p:pic>
        <p:nvPicPr>
          <p:cNvPr id="39" name="Picture 3" descr="thumb_2106_content_gallery_main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72132" y="3643314"/>
            <a:ext cx="1476185" cy="975923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</p:spPr>
      </p:pic>
      <p:sp>
        <p:nvSpPr>
          <p:cNvPr id="27" name="Овал 26"/>
          <p:cNvSpPr/>
          <p:nvPr/>
        </p:nvSpPr>
        <p:spPr>
          <a:xfrm>
            <a:off x="214282" y="214290"/>
            <a:ext cx="642942" cy="500066"/>
          </a:xfrm>
          <a:prstGeom prst="ellipse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2060"/>
                </a:solidFill>
              </a:rPr>
              <a:t>+</a:t>
            </a:r>
            <a:r>
              <a:rPr lang="ru-RU" sz="1100" dirty="0" smtClean="0">
                <a:solidFill>
                  <a:srgbClr val="002060"/>
                </a:solidFill>
              </a:rPr>
              <a:t>1</a:t>
            </a:r>
            <a:r>
              <a:rPr lang="ru-RU" sz="1400" dirty="0" smtClean="0">
                <a:solidFill>
                  <a:srgbClr val="002060"/>
                </a:solidFill>
              </a:rPr>
              <a:t>2</a:t>
            </a:r>
            <a:endParaRPr lang="ru-RU" sz="1400" dirty="0">
              <a:solidFill>
                <a:srgbClr val="002060"/>
              </a:solidFill>
            </a:endParaRPr>
          </a:p>
        </p:txBody>
      </p:sp>
      <p:pic>
        <p:nvPicPr>
          <p:cNvPr id="2" name="Picture 2" descr="179318831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72330" y="4714884"/>
            <a:ext cx="1888870" cy="928694"/>
          </a:xfrm>
          <a:prstGeom prst="rect">
            <a:avLst/>
          </a:prstGeom>
          <a:noFill/>
          <a:ln w="28575">
            <a:solidFill>
              <a:srgbClr val="7030A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Памятки">
  <a:themeElements>
    <a:clrScheme name="Оформление по умолчанию 6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6462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1022</TotalTime>
  <Words>152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Памятки</vt:lpstr>
      <vt:lpstr>Эй, товарищ, оглянись – ты от травмы увернись!!!</vt:lpstr>
    </vt:vector>
  </TitlesOfParts>
  <Company>Speed_XP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Профилактика травматизма и заболевание опорно-двигательного аппарата</dc:title>
  <dc:creator>Speed_XP</dc:creator>
  <cp:lastModifiedBy>Speed_XP</cp:lastModifiedBy>
  <cp:revision>109</cp:revision>
  <dcterms:created xsi:type="dcterms:W3CDTF">2017-05-29T09:59:03Z</dcterms:created>
  <dcterms:modified xsi:type="dcterms:W3CDTF">2017-06-07T13:14:13Z</dcterms:modified>
</cp:coreProperties>
</file>