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3" r:id="rId4"/>
    <p:sldId id="265" r:id="rId5"/>
    <p:sldId id="259" r:id="rId6"/>
    <p:sldId id="260" r:id="rId7"/>
    <p:sldId id="264" r:id="rId8"/>
    <p:sldId id="266" r:id="rId9"/>
    <p:sldId id="261" r:id="rId10"/>
    <p:sldId id="270" r:id="rId11"/>
    <p:sldId id="271" r:id="rId12"/>
    <p:sldId id="267" r:id="rId13"/>
    <p:sldId id="268" r:id="rId14"/>
    <p:sldId id="269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821E-2"/>
          <c:y val="8.17189428292764E-2"/>
          <c:w val="0.84444444444444489"/>
          <c:h val="0.822147800814616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679413823272104"/>
                  <c:y val="0.14059744113777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20659448818906"/>
                  <c:y val="-0.337894019611033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658442694663214"/>
                  <c:y val="-0.352562002356229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250000000000001E-2"/>
                  <c:y val="-7.88300268688857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53827646544181E-2"/>
                  <c:y val="1.906586168463556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7233705161854738E-2"/>
                  <c:y val="1.1880080478025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222725284339458"/>
                  <c:y val="0.105694561831351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Лист1!$A$1:$G$1</c:f>
              <c:strCache>
                <c:ptCount val="7"/>
                <c:pt idx="0">
                  <c:v>артериальная гипертония</c:v>
                </c:pt>
                <c:pt idx="1">
                  <c:v>гиперхолестеринемия</c:v>
                </c:pt>
                <c:pt idx="2">
                  <c:v>курение</c:v>
                </c:pt>
                <c:pt idx="3">
                  <c:v>недостаточное потребление овощей и фруктов</c:v>
                </c:pt>
                <c:pt idx="4">
                  <c:v>избыточная масса тела</c:v>
                </c:pt>
                <c:pt idx="5">
                  <c:v>избыточное потребление алкоголя</c:v>
                </c:pt>
                <c:pt idx="6">
                  <c:v>гиподинамия</c:v>
                </c:pt>
              </c:strCache>
            </c:strRef>
          </c:cat>
          <c:val>
            <c:numRef>
              <c:f>Лист1!$A$2:$G$2</c:f>
              <c:numCache>
                <c:formatCode>0%</c:formatCode>
                <c:ptCount val="7"/>
                <c:pt idx="0" formatCode="0.00%">
                  <c:v>0.35500000000000032</c:v>
                </c:pt>
                <c:pt idx="1">
                  <c:v>0.23</c:v>
                </c:pt>
                <c:pt idx="2" formatCode="0.00%">
                  <c:v>0.17100000000000001</c:v>
                </c:pt>
                <c:pt idx="3" formatCode="0.00%">
                  <c:v>0.129</c:v>
                </c:pt>
                <c:pt idx="4" formatCode="0.00%">
                  <c:v>0.125</c:v>
                </c:pt>
                <c:pt idx="5" formatCode="0.00%">
                  <c:v>0.11899999999999999</c:v>
                </c:pt>
                <c:pt idx="6">
                  <c:v>9.0000000000000066E-2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59C8-DF3E-4247-873A-D6DB41962A7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351CC-0A9D-42D4-8583-0C9A0D98C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4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9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Однозначных причин развития болезней системы кровообращения не существует, однако установлены предрасполагающие факторы. Их принято называть </a:t>
            </a:r>
            <a:r>
              <a:rPr lang="ru-RU" b="1" dirty="0" smtClean="0"/>
              <a:t>ФАКТОРАМИ РИСКА. </a:t>
            </a:r>
            <a:endParaRPr lang="ru-RU" dirty="0" smtClean="0"/>
          </a:p>
          <a:p>
            <a:r>
              <a:rPr lang="ru-RU" dirty="0" smtClean="0"/>
              <a:t>Самые опасные из них: повышенный уровень холестерина в крови, повышенное артериальное давление и курение.</a:t>
            </a:r>
          </a:p>
          <a:p>
            <a:r>
              <a:rPr lang="ru-RU" dirty="0" smtClean="0"/>
              <a:t>За ними следуют сахарный диабет/повышенный уровень глюкозы в крови и избыточная масса тела - ожирение. Действие одного фактора усиливает действие другого, поэтому особенно опасно их сочетание. </a:t>
            </a:r>
          </a:p>
          <a:p>
            <a:r>
              <a:rPr lang="ru-RU" dirty="0" smtClean="0"/>
              <a:t>Существуют факторы риска, на которые мы не можем повлиять. </a:t>
            </a:r>
          </a:p>
          <a:p>
            <a:r>
              <a:rPr lang="ru-RU" dirty="0" smtClean="0"/>
              <a:t>Их называют неизменяемыми  факторами риска. К ним относятся:</a:t>
            </a:r>
          </a:p>
          <a:p>
            <a:r>
              <a:rPr lang="ru-RU" dirty="0" smtClean="0"/>
              <a:t>	● возраст</a:t>
            </a:r>
          </a:p>
          <a:p>
            <a:r>
              <a:rPr lang="ru-RU" dirty="0" smtClean="0"/>
              <a:t>	● пол</a:t>
            </a:r>
          </a:p>
          <a:p>
            <a:r>
              <a:rPr lang="ru-RU" dirty="0" smtClean="0"/>
              <a:t>	● наследственная предрасположенность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8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F627-FCE6-4AE0-A31D-6BBAB78F0C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8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5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3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4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1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1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E3BD-7EE7-424A-AD6C-54FA07FE81F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89D6-465E-4FB8-A15A-A7E3356D8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0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1881158" y="3143248"/>
            <a:ext cx="8534430" cy="1785950"/>
          </a:xfr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1" hangingPunct="1"/>
            <a:r>
              <a:rPr lang="ru-RU" sz="3600" b="1" dirty="0">
                <a:solidFill>
                  <a:srgbClr val="800000"/>
                </a:solidFill>
              </a:rPr>
              <a:t>Профилактика болезней системы кровообращения</a:t>
            </a:r>
            <a:r>
              <a:rPr lang="es-UY" sz="3600" b="1" dirty="0">
                <a:solidFill>
                  <a:srgbClr val="800000"/>
                </a:solidFill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</a:rPr>
              <a:t>у молодых</a:t>
            </a:r>
            <a:r>
              <a:rPr lang="ru-RU" sz="3600" b="1" dirty="0">
                <a:solidFill>
                  <a:srgbClr val="800000"/>
                </a:solidFill>
              </a:rPr>
              <a:t/>
            </a:r>
            <a:br>
              <a:rPr lang="ru-RU" sz="3600" b="1" dirty="0">
                <a:solidFill>
                  <a:srgbClr val="800000"/>
                </a:solidFill>
              </a:rPr>
            </a:br>
            <a:endParaRPr lang="es-ES" sz="3600" b="1" dirty="0">
              <a:solidFill>
                <a:srgbClr val="800000"/>
              </a:solidFill>
            </a:endParaRPr>
          </a:p>
        </p:txBody>
      </p:sp>
      <p:sp>
        <p:nvSpPr>
          <p:cNvPr id="2051" name="Rectangle 170"/>
          <p:cNvSpPr txBox="1">
            <a:spLocks noChangeArrowheads="1"/>
          </p:cNvSpPr>
          <p:nvPr/>
        </p:nvSpPr>
        <p:spPr bwMode="auto">
          <a:xfrm>
            <a:off x="5453026" y="5500702"/>
            <a:ext cx="521497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000" b="1" dirty="0">
                <a:solidFill>
                  <a:srgbClr val="002060"/>
                </a:solidFill>
              </a:rPr>
              <a:t>Подготовила главный внештатный специалист ОВП МЗ РТ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Фейсханова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Люция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Исхаковна</a:t>
            </a:r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User\Мои документы\Логотип ООЦ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285728"/>
            <a:ext cx="1546224" cy="1477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8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155" y="1836321"/>
            <a:ext cx="9969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У больных СД не следует применять Шкалу SCORE с целью оценки риска.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Больные </a:t>
            </a:r>
            <a:r>
              <a:rPr lang="ru-RU" sz="2800" dirty="0"/>
              <a:t>диабетом с поражением органов мишеней (протеинурией) или основными ФР (курение, выраженная </a:t>
            </a:r>
            <a:r>
              <a:rPr lang="ru-RU" sz="2800" dirty="0" err="1"/>
              <a:t>гиперхолестеринемия</a:t>
            </a:r>
            <a:r>
              <a:rPr lang="ru-RU" sz="2800" dirty="0"/>
              <a:t>, выраженная АГ) относятся к категории очень высокого ССР.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Сахарный диабет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Сахарный диабет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3" y="2019700"/>
            <a:ext cx="11186634" cy="32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732" y="1487927"/>
            <a:ext cx="9799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err="1"/>
              <a:t>Дислипидемия</a:t>
            </a:r>
            <a:r>
              <a:rPr lang="ru-RU" sz="2800" dirty="0"/>
              <a:t> может быть вторичной, связанной с различными </a:t>
            </a:r>
            <a:r>
              <a:rPr lang="ru-RU" sz="2800" dirty="0" smtClean="0"/>
              <a:t>заболеваниями (гипотиреоз, избыточное потребление алкоголя</a:t>
            </a:r>
            <a:r>
              <a:rPr lang="ru-RU" sz="2800" dirty="0"/>
              <a:t>, СД, </a:t>
            </a:r>
            <a:r>
              <a:rPr lang="ru-RU" sz="2800" dirty="0" smtClean="0"/>
              <a:t>синдром </a:t>
            </a:r>
            <a:r>
              <a:rPr lang="ru-RU" sz="2800" dirty="0" err="1"/>
              <a:t>Кушинга</a:t>
            </a:r>
            <a:r>
              <a:rPr lang="ru-RU" sz="2800" dirty="0"/>
              <a:t>, </a:t>
            </a:r>
            <a:r>
              <a:rPr lang="ru-RU" sz="2800" dirty="0" smtClean="0"/>
              <a:t>заболевания </a:t>
            </a:r>
            <a:r>
              <a:rPr lang="ru-RU" sz="2800" dirty="0"/>
              <a:t>печени и почек, </a:t>
            </a:r>
            <a:r>
              <a:rPr lang="ru-RU" sz="2800" dirty="0" smtClean="0"/>
              <a:t>прием </a:t>
            </a:r>
            <a:r>
              <a:rPr lang="ru-RU" sz="2800" dirty="0"/>
              <a:t>ряда препаратов (например, кортикостероидов</a:t>
            </a:r>
            <a:r>
              <a:rPr lang="ru-RU" sz="2800" dirty="0" smtClean="0"/>
              <a:t>)).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err="1" smtClean="0"/>
              <a:t>Дислипидемия</a:t>
            </a:r>
            <a:r>
              <a:rPr lang="ru-RU" sz="2800" dirty="0" smtClean="0"/>
              <a:t> </a:t>
            </a:r>
            <a:r>
              <a:rPr lang="ru-RU" sz="2800" dirty="0"/>
              <a:t>может быть генетически детерминирована. </a:t>
            </a:r>
            <a:r>
              <a:rPr lang="ru-RU" sz="2800" dirty="0" smtClean="0"/>
              <a:t>Семейную </a:t>
            </a:r>
            <a:r>
              <a:rPr lang="ru-RU" sz="2800" dirty="0" err="1"/>
              <a:t>гиперхолестеринемию</a:t>
            </a:r>
            <a:r>
              <a:rPr lang="ru-RU" sz="2800" dirty="0"/>
              <a:t> следует заподозрить при уровне ХС ЛНП &gt;5,0 </a:t>
            </a:r>
            <a:r>
              <a:rPr lang="ru-RU" sz="2800" dirty="0" err="1"/>
              <a:t>ммоль</a:t>
            </a:r>
            <a:r>
              <a:rPr lang="ru-RU" sz="2800" dirty="0"/>
              <a:t>/л (&gt;200 мг/</a:t>
            </a:r>
            <a:r>
              <a:rPr lang="ru-RU" sz="2800" dirty="0" err="1"/>
              <a:t>дл</a:t>
            </a:r>
            <a:r>
              <a:rPr lang="ru-RU" sz="2800" dirty="0"/>
              <a:t>), несмотря на прием </a:t>
            </a:r>
            <a:r>
              <a:rPr lang="ru-RU" sz="2800" dirty="0" err="1"/>
              <a:t>статинов</a:t>
            </a:r>
            <a:r>
              <a:rPr lang="ru-RU" sz="28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3762" y="347872"/>
            <a:ext cx="4648200" cy="808067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Дислипидемия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9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733" y="1487927"/>
            <a:ext cx="77810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Изменение образа жизни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err="1" smtClean="0"/>
              <a:t>Статины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селективный ингибитор </a:t>
            </a:r>
            <a:r>
              <a:rPr lang="ru-RU" sz="2800" dirty="0"/>
              <a:t>абсорбции </a:t>
            </a:r>
            <a:r>
              <a:rPr lang="ru-RU" sz="2800" dirty="0" smtClean="0"/>
              <a:t>холестерина - </a:t>
            </a:r>
            <a:r>
              <a:rPr lang="ru-RU" sz="2800" dirty="0" err="1" smtClean="0"/>
              <a:t>эзетимиб</a:t>
            </a:r>
            <a:endParaRPr lang="ru-R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/>
              <a:t>Ингибиторы </a:t>
            </a:r>
            <a:r>
              <a:rPr lang="ru-RU" sz="2800" dirty="0" err="1"/>
              <a:t>пропротеин</a:t>
            </a:r>
            <a:r>
              <a:rPr lang="ru-RU" sz="2800" dirty="0"/>
              <a:t> </a:t>
            </a:r>
            <a:r>
              <a:rPr lang="ru-RU" sz="2800" dirty="0" err="1"/>
              <a:t>конвертазы</a:t>
            </a:r>
            <a:r>
              <a:rPr lang="ru-RU" sz="2800" dirty="0"/>
              <a:t> </a:t>
            </a:r>
            <a:r>
              <a:rPr lang="ru-RU" sz="2800" dirty="0" err="1"/>
              <a:t>субтилизин</a:t>
            </a:r>
            <a:r>
              <a:rPr lang="ru-RU" sz="2800" dirty="0"/>
              <a:t>/</a:t>
            </a:r>
            <a:r>
              <a:rPr lang="ru-RU" sz="2800" dirty="0" err="1"/>
              <a:t>кексин</a:t>
            </a:r>
            <a:r>
              <a:rPr lang="ru-RU" sz="2800" dirty="0"/>
              <a:t> типа 9 (PCSK9).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3762" y="347872"/>
            <a:ext cx="4648200" cy="808067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Дислипидемия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1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679" y="123584"/>
            <a:ext cx="2690004" cy="72180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Стресс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395" y="928478"/>
            <a:ext cx="11100759" cy="543781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Назначать </a:t>
            </a:r>
            <a:r>
              <a:rPr lang="ru-RU" dirty="0"/>
              <a:t>антидепрессанты только при депрессивных состояниях легкой/средней тяжести </a:t>
            </a: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Лечить </a:t>
            </a:r>
            <a:r>
              <a:rPr lang="ru-RU" dirty="0"/>
              <a:t>тяжелые и рекуррентные депрессии может только </a:t>
            </a:r>
            <a:r>
              <a:rPr lang="ru-RU" dirty="0" smtClean="0"/>
              <a:t>врач-психиатр/психотерапевт</a:t>
            </a:r>
            <a:r>
              <a:rPr lang="ru-RU" dirty="0"/>
              <a:t>; </a:t>
            </a: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Предпочтение </a:t>
            </a:r>
            <a:r>
              <a:rPr lang="ru-RU" dirty="0"/>
              <a:t>антидепрессантам новых поколений, прежде всего СИОЗС; </a:t>
            </a: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Не </a:t>
            </a:r>
            <a:r>
              <a:rPr lang="ru-RU" dirty="0"/>
              <a:t>превышать рекомендуемые терапевтические дозы </a:t>
            </a: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Антидепрессивный </a:t>
            </a:r>
            <a:r>
              <a:rPr lang="ru-RU" dirty="0"/>
              <a:t>эффект нарастает постепенно и становится значимым к концу первых двух недель терапии. </a:t>
            </a: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соблюдать </a:t>
            </a:r>
            <a:r>
              <a:rPr lang="ru-RU" dirty="0"/>
              <a:t>адекватную длительность курсового приема. </a:t>
            </a:r>
            <a:endParaRPr lang="ru-RU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Для </a:t>
            </a:r>
            <a:r>
              <a:rPr lang="ru-RU" dirty="0"/>
              <a:t>антидепрессантов новых поколений привыкание, а также синдром отмены не характерны.</a:t>
            </a:r>
          </a:p>
        </p:txBody>
      </p:sp>
    </p:spTree>
    <p:extLst>
      <p:ext uri="{BB962C8B-B14F-4D97-AF65-F5344CB8AC3E}">
        <p14:creationId xmlns:p14="http://schemas.microsoft.com/office/powerpoint/2010/main" val="2934258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290"/>
            <a:ext cx="9144000" cy="1079500"/>
          </a:xfrm>
          <a:solidFill>
            <a:schemeClr val="accent6">
              <a:lumMod val="20000"/>
              <a:lumOff val="80000"/>
            </a:schemeClr>
          </a:solidFill>
          <a:ln/>
        </p:spPr>
        <p:txBody>
          <a:bodyPr anchorCtr="0"/>
          <a:lstStyle/>
          <a:p>
            <a:r>
              <a:rPr lang="ru-RU" sz="5400" b="1" dirty="0">
                <a:solidFill>
                  <a:srgbClr val="0070C0"/>
                </a:solidFill>
              </a:rPr>
              <a:t>Благодарю за внимание! </a:t>
            </a:r>
            <a:r>
              <a:rPr lang="ru-RU" sz="5400" b="1" dirty="0">
                <a:solidFill>
                  <a:srgbClr val="800000"/>
                </a:solidFill>
              </a:rPr>
              <a:t>  </a:t>
            </a:r>
          </a:p>
        </p:txBody>
      </p:sp>
      <p:pic>
        <p:nvPicPr>
          <p:cNvPr id="240647" name="Picture 7" descr="908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1857365"/>
            <a:ext cx="8424862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22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951" y="6453189"/>
            <a:ext cx="8932863" cy="2889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64200" y="5805488"/>
            <a:ext cx="647700" cy="647700"/>
          </a:xfrm>
          <a:prstGeom prst="rect">
            <a:avLst/>
          </a:prstGeom>
          <a:solidFill>
            <a:srgbClr val="0C7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80100" y="5589588"/>
            <a:ext cx="247650" cy="215900"/>
          </a:xfrm>
          <a:prstGeom prst="rect">
            <a:avLst/>
          </a:prstGeom>
          <a:solidFill>
            <a:srgbClr val="0C7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51514" y="1128714"/>
            <a:ext cx="504825" cy="4460875"/>
          </a:xfrm>
          <a:prstGeom prst="triangle">
            <a:avLst/>
          </a:prstGeom>
          <a:solidFill>
            <a:srgbClr val="0C7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524001" y="1571613"/>
            <a:ext cx="4037013" cy="4500563"/>
          </a:xfrm>
          <a:prstGeom prst="triangle">
            <a:avLst>
              <a:gd name="adj" fmla="val 50228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527801" y="476673"/>
            <a:ext cx="4037013" cy="4500563"/>
          </a:xfrm>
          <a:prstGeom prst="triangle">
            <a:avLst>
              <a:gd name="adj" fmla="val 4977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99326" y="2636912"/>
            <a:ext cx="2468563" cy="2305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Пол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Возраст</a:t>
            </a:r>
            <a:endParaRPr lang="ru-RU" sz="2000" b="1" dirty="0">
              <a:solidFill>
                <a:schemeClr val="tx1"/>
              </a:solidFill>
            </a:endParaRPr>
          </a:p>
          <a:p>
            <a:pPr marL="285750" indent="-285750"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Наследственность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43889" y="2455938"/>
            <a:ext cx="606425" cy="1809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34326" y="2132534"/>
            <a:ext cx="1223963" cy="3603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58926" y="3717851"/>
            <a:ext cx="1893869" cy="23034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Курение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2060"/>
                </a:solidFill>
              </a:rPr>
              <a:t>Нерац</a:t>
            </a:r>
            <a:r>
              <a:rPr lang="ru-RU" sz="2000" b="1" dirty="0" smtClean="0">
                <a:solidFill>
                  <a:srgbClr val="002060"/>
                </a:solidFill>
              </a:rPr>
              <a:t>. питание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Стресс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Гиподинамия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Потребление алкоголя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19338" y="3536058"/>
            <a:ext cx="425450" cy="1809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01850" y="3175695"/>
            <a:ext cx="858838" cy="3603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24232" y="3716263"/>
            <a:ext cx="1924068" cy="23050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marL="285750" indent="-28575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АД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Ожирение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Сахарный </a:t>
            </a:r>
            <a:r>
              <a:rPr lang="ru-RU" sz="2000" b="1" dirty="0">
                <a:solidFill>
                  <a:srgbClr val="002060"/>
                </a:solidFill>
              </a:rPr>
              <a:t>диабет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Дислипидемия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endParaRPr lang="ru-RU" sz="2400" dirty="0">
              <a:solidFill>
                <a:srgbClr val="6600CC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3615FB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64026" y="3536058"/>
            <a:ext cx="423863" cy="1809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46539" y="3175695"/>
            <a:ext cx="858837" cy="3603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15" name="TextBox 27"/>
          <p:cNvSpPr txBox="1">
            <a:spLocks noChangeArrowheads="1"/>
          </p:cNvSpPr>
          <p:nvPr/>
        </p:nvSpPr>
        <p:spPr bwMode="auto">
          <a:xfrm>
            <a:off x="1524000" y="0"/>
            <a:ext cx="67151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</a:rPr>
              <a:t>Факторы риска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5359454">
            <a:off x="4690462" y="-7451"/>
            <a:ext cx="176105" cy="2497137"/>
          </a:xfrm>
          <a:prstGeom prst="triangle">
            <a:avLst/>
          </a:prstGeom>
          <a:solidFill>
            <a:srgbClr val="0C788E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4769793">
            <a:off x="7145314" y="-548088"/>
            <a:ext cx="177029" cy="2543175"/>
          </a:xfrm>
          <a:prstGeom prst="triangle">
            <a:avLst/>
          </a:prstGeom>
          <a:solidFill>
            <a:srgbClr val="0C788E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"/>
          <p:cNvSpPr/>
          <p:nvPr/>
        </p:nvSpPr>
        <p:spPr>
          <a:xfrm>
            <a:off x="1559497" y="6067625"/>
            <a:ext cx="4037013" cy="313581"/>
          </a:xfrm>
          <a:custGeom>
            <a:avLst/>
            <a:gdLst>
              <a:gd name="connsiteX0" fmla="*/ 0 w 4037013"/>
              <a:gd name="connsiteY0" fmla="*/ 0 h 320377"/>
              <a:gd name="connsiteX1" fmla="*/ 4037013 w 4037013"/>
              <a:gd name="connsiteY1" fmla="*/ 0 h 320377"/>
              <a:gd name="connsiteX2" fmla="*/ 4037013 w 4037013"/>
              <a:gd name="connsiteY2" fmla="*/ 320377 h 320377"/>
              <a:gd name="connsiteX3" fmla="*/ 0 w 4037013"/>
              <a:gd name="connsiteY3" fmla="*/ 320377 h 320377"/>
              <a:gd name="connsiteX4" fmla="*/ 0 w 4037013"/>
              <a:gd name="connsiteY4" fmla="*/ 0 h 32037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4037013 w 4037013"/>
              <a:gd name="connsiteY2" fmla="*/ 320377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3470275 w 4037013"/>
              <a:gd name="connsiteY2" fmla="*/ 325139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013" h="339427">
                <a:moveTo>
                  <a:pt x="0" y="0"/>
                </a:moveTo>
                <a:lnTo>
                  <a:pt x="4037013" y="0"/>
                </a:lnTo>
                <a:lnTo>
                  <a:pt x="3470275" y="325139"/>
                </a:lnTo>
                <a:lnTo>
                  <a:pt x="609600" y="3394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Изменяемые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"/>
          <p:cNvSpPr/>
          <p:nvPr/>
        </p:nvSpPr>
        <p:spPr>
          <a:xfrm>
            <a:off x="6630988" y="5000636"/>
            <a:ext cx="4037013" cy="357190"/>
          </a:xfrm>
          <a:custGeom>
            <a:avLst/>
            <a:gdLst>
              <a:gd name="connsiteX0" fmla="*/ 0 w 4037013"/>
              <a:gd name="connsiteY0" fmla="*/ 0 h 320377"/>
              <a:gd name="connsiteX1" fmla="*/ 4037013 w 4037013"/>
              <a:gd name="connsiteY1" fmla="*/ 0 h 320377"/>
              <a:gd name="connsiteX2" fmla="*/ 4037013 w 4037013"/>
              <a:gd name="connsiteY2" fmla="*/ 320377 h 320377"/>
              <a:gd name="connsiteX3" fmla="*/ 0 w 4037013"/>
              <a:gd name="connsiteY3" fmla="*/ 320377 h 320377"/>
              <a:gd name="connsiteX4" fmla="*/ 0 w 4037013"/>
              <a:gd name="connsiteY4" fmla="*/ 0 h 32037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4037013 w 4037013"/>
              <a:gd name="connsiteY2" fmla="*/ 320377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  <a:gd name="connsiteX0" fmla="*/ 0 w 4037013"/>
              <a:gd name="connsiteY0" fmla="*/ 0 h 339427"/>
              <a:gd name="connsiteX1" fmla="*/ 4037013 w 4037013"/>
              <a:gd name="connsiteY1" fmla="*/ 0 h 339427"/>
              <a:gd name="connsiteX2" fmla="*/ 3470275 w 4037013"/>
              <a:gd name="connsiteY2" fmla="*/ 325139 h 339427"/>
              <a:gd name="connsiteX3" fmla="*/ 609600 w 4037013"/>
              <a:gd name="connsiteY3" fmla="*/ 339427 h 339427"/>
              <a:gd name="connsiteX4" fmla="*/ 0 w 4037013"/>
              <a:gd name="connsiteY4" fmla="*/ 0 h 33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013" h="339427">
                <a:moveTo>
                  <a:pt x="0" y="0"/>
                </a:moveTo>
                <a:lnTo>
                  <a:pt x="4037013" y="0"/>
                </a:lnTo>
                <a:lnTo>
                  <a:pt x="3470275" y="325139"/>
                </a:lnTo>
                <a:lnTo>
                  <a:pt x="609600" y="3394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Неизменяемые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13572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rgbClr val="FF0000"/>
                </a:solidFill>
              </a:rPr>
              <a:t> Влияние факторов риска на развития</a:t>
            </a:r>
            <a:br>
              <a:rPr lang="ru-RU" sz="3200" b="1" kern="0" dirty="0">
                <a:solidFill>
                  <a:srgbClr val="FF0000"/>
                </a:solidFill>
              </a:rPr>
            </a:br>
            <a:r>
              <a:rPr lang="ru-RU" sz="3200" b="1" kern="0" dirty="0">
                <a:solidFill>
                  <a:srgbClr val="FF0000"/>
                </a:solidFill>
              </a:rPr>
              <a:t>болезней системы кровообращения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357298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457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prof_t_13.2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72" y="2420888"/>
            <a:ext cx="8827028" cy="41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9576" y="69269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myriadpro_reg"/>
              </a:rPr>
              <a:t>Оценка степени готовности к отказу от курения может быть проведена по сумме баллов по ответам на два </a:t>
            </a:r>
            <a:r>
              <a:rPr lang="ru-RU" sz="2400" dirty="0">
                <a:solidFill>
                  <a:srgbClr val="C00000"/>
                </a:solidFill>
                <a:latin typeface="myriadpro_reg"/>
              </a:rPr>
              <a:t>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27"/>
            <a:ext cx="12192000" cy="64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6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9"/>
            <a:ext cx="12192000" cy="68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936" y="356500"/>
            <a:ext cx="7469038" cy="7390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Ожирение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4786" y="1402616"/>
            <a:ext cx="97305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Исключение причин, связанных с различными заболеваниями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Ограничение питания, сбалансированные диеты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Физическая активность, помощь тренера, инструктора с обратной связью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психотерапия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Лекарственные препараты (</a:t>
            </a:r>
            <a:r>
              <a:rPr lang="ru-RU" sz="3200" dirty="0" err="1" smtClean="0"/>
              <a:t>орлистат</a:t>
            </a:r>
            <a:r>
              <a:rPr lang="ru-RU" sz="3200" dirty="0" smtClean="0"/>
              <a:t>, </a:t>
            </a:r>
            <a:r>
              <a:rPr lang="ru-RU" sz="3200" dirty="0" err="1" smtClean="0"/>
              <a:t>аГПП</a:t>
            </a:r>
            <a:r>
              <a:rPr lang="ru-RU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Хирургическое лечение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Нерациональное питание, ожирение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4785" y="1402616"/>
            <a:ext cx="103790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Использование памяток, электронных приложений, </a:t>
            </a:r>
            <a:r>
              <a:rPr lang="ru-RU" sz="2800" dirty="0" err="1" smtClean="0"/>
              <a:t>соцсети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Рекомендация </a:t>
            </a:r>
            <a:r>
              <a:rPr lang="ru-RU" sz="2800" dirty="0"/>
              <a:t>пациенту оставлять 1/3 часть порции на тарелке при каждом приеме пищи.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Питание </a:t>
            </a:r>
            <a:r>
              <a:rPr lang="ru-RU" sz="2800" dirty="0"/>
              <a:t>по возможности должно быть частым и дробным (через каждые 2,5–3 часа) небольшими порциями.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Пациенту </a:t>
            </a:r>
            <a:r>
              <a:rPr lang="ru-RU" sz="2800" dirty="0"/>
              <a:t>рекомендуется есть медленно (пережевывая каждый кусок пищи не менее 20 раз).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Последний </a:t>
            </a:r>
            <a:r>
              <a:rPr lang="ru-RU" sz="2800" dirty="0"/>
              <a:t>прием пищи рекомендуется не позднее, чем за 3 часа до сна.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Целесообразен </a:t>
            </a:r>
            <a:r>
              <a:rPr lang="ru-RU" sz="2800" dirty="0"/>
              <a:t>контроль стимулов (удаление или ограничение событий/привычных действий, приводящих к перееданию).</a:t>
            </a:r>
          </a:p>
        </p:txBody>
      </p:sp>
    </p:spTree>
    <p:extLst>
      <p:ext uri="{BB962C8B-B14F-4D97-AF65-F5344CB8AC3E}">
        <p14:creationId xmlns:p14="http://schemas.microsoft.com/office/powerpoint/2010/main" val="99060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214437"/>
            <a:ext cx="9185468" cy="49492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Сахарный диабет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356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470</Words>
  <Application>Microsoft Office PowerPoint</Application>
  <PresentationFormat>Широкоэкранный</PresentationFormat>
  <Paragraphs>75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myriadpro_reg</vt:lpstr>
      <vt:lpstr>Wingdings</vt:lpstr>
      <vt:lpstr>Тема Office</vt:lpstr>
      <vt:lpstr>Профилактика болезней системы кровообращения у молодых </vt:lpstr>
      <vt:lpstr>Презентация PowerPoint</vt:lpstr>
      <vt:lpstr> Влияние факторов риска на развития болезней системы кровообращения</vt:lpstr>
      <vt:lpstr>Презентация PowerPoint</vt:lpstr>
      <vt:lpstr>Презентация PowerPoint</vt:lpstr>
      <vt:lpstr>Презентация PowerPoint</vt:lpstr>
      <vt:lpstr>Ожирение</vt:lpstr>
      <vt:lpstr>Нерациональное питание, ожирение</vt:lpstr>
      <vt:lpstr>Сахарный диабет</vt:lpstr>
      <vt:lpstr>Сахарный диабет</vt:lpstr>
      <vt:lpstr>Сахарный диабет</vt:lpstr>
      <vt:lpstr>Дислипидемия </vt:lpstr>
      <vt:lpstr>Дислипидемия </vt:lpstr>
      <vt:lpstr>Стресс </vt:lpstr>
      <vt:lpstr>Благодарю за внимание!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болезней системы кровообращения у молодых</dc:title>
  <dc:creator>338</dc:creator>
  <cp:lastModifiedBy>338</cp:lastModifiedBy>
  <cp:revision>10</cp:revision>
  <dcterms:created xsi:type="dcterms:W3CDTF">2020-10-18T20:06:31Z</dcterms:created>
  <dcterms:modified xsi:type="dcterms:W3CDTF">2020-10-19T07:22:19Z</dcterms:modified>
</cp:coreProperties>
</file>